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4"/>
  </p:sldMasterIdLst>
  <p:notesMasterIdLst>
    <p:notesMasterId r:id="rId23"/>
  </p:notesMasterIdLst>
  <p:sldIdLst>
    <p:sldId id="306" r:id="rId5"/>
    <p:sldId id="333" r:id="rId6"/>
    <p:sldId id="313" r:id="rId7"/>
    <p:sldId id="307" r:id="rId8"/>
    <p:sldId id="334" r:id="rId9"/>
    <p:sldId id="321" r:id="rId10"/>
    <p:sldId id="322" r:id="rId11"/>
    <p:sldId id="324" r:id="rId12"/>
    <p:sldId id="325" r:id="rId13"/>
    <p:sldId id="326" r:id="rId14"/>
    <p:sldId id="327" r:id="rId15"/>
    <p:sldId id="328" r:id="rId16"/>
    <p:sldId id="329" r:id="rId17"/>
    <p:sldId id="331" r:id="rId18"/>
    <p:sldId id="332" r:id="rId19"/>
    <p:sldId id="330" r:id="rId20"/>
    <p:sldId id="323" r:id="rId21"/>
    <p:sldId id="312"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92" userDrawn="1">
          <p15:clr>
            <a:srgbClr val="A4A3A4"/>
          </p15:clr>
        </p15:guide>
        <p15:guide id="2" pos="7056" userDrawn="1">
          <p15:clr>
            <a:srgbClr val="A4A3A4"/>
          </p15:clr>
        </p15:guide>
        <p15:guide id="3" orient="horz" pos="316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6086F38-A1A2-453F-986C-36E2400DD91D}" v="9" dt="2025-09-01T20:50:10.35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84967" autoAdjust="0"/>
  </p:normalViewPr>
  <p:slideViewPr>
    <p:cSldViewPr snapToGrid="0">
      <p:cViewPr varScale="1">
        <p:scale>
          <a:sx n="74" d="100"/>
          <a:sy n="74" d="100"/>
        </p:scale>
        <p:origin x="1042" y="283"/>
      </p:cViewPr>
      <p:guideLst>
        <p:guide orient="horz" pos="1392"/>
        <p:guide pos="7056"/>
        <p:guide orient="horz" pos="3168"/>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A28068-AFBD-4979-B752-9EB6F90B1386}" type="datetimeFigureOut">
              <a:rPr lang="en-US" smtClean="0"/>
              <a:t>9/1/2025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939589-3E79-4C82-AA4A-FE78234FAA59}" type="slidenum">
              <a:rPr lang="en-US" smtClean="0"/>
              <a:t>‹#›</a:t>
            </a:fld>
            <a:endParaRPr lang="en-US" dirty="0"/>
          </a:p>
        </p:txBody>
      </p:sp>
    </p:spTree>
    <p:extLst>
      <p:ext uri="{BB962C8B-B14F-4D97-AF65-F5344CB8AC3E}">
        <p14:creationId xmlns:p14="http://schemas.microsoft.com/office/powerpoint/2010/main" val="2194968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524000" y="1122363"/>
            <a:ext cx="9144000" cy="2387600"/>
          </a:xfrm>
        </p:spPr>
        <p:txBody>
          <a:bodyPr anchor="b"/>
          <a:lstStyle>
            <a:lvl1pPr algn="l">
              <a:defRPr sz="6000" b="1" i="0" cap="all" baseline="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1524000" y="3602038"/>
            <a:ext cx="9144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11" name="Straight Connector 10">
            <a:extLst>
              <a:ext uri="{FF2B5EF4-FFF2-40B4-BE49-F238E27FC236}">
                <a16:creationId xmlns:a16="http://schemas.microsoft.com/office/drawing/2014/main" id="{D1B787A8-0D67-4B7E-9B48-86BD906AB6B5}"/>
              </a:ext>
            </a:extLst>
          </p:cNvPr>
          <p:cNvCxnSpPr>
            <a:cxnSpLocks/>
          </p:cNvCxnSpPr>
          <p:nvPr/>
        </p:nvCxnSpPr>
        <p:spPr>
          <a:xfrm>
            <a:off x="715890" y="1114050"/>
            <a:ext cx="0" cy="5735637"/>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9780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057AE-3B3B-4261-B912-BF9EB9A58C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2A2D237-A706-4712-90CA-B04517CBBE05}"/>
              </a:ext>
            </a:extLst>
          </p:cNvPr>
          <p:cNvSpPr>
            <a:spLocks noGrp="1"/>
          </p:cNvSpPr>
          <p:nvPr>
            <p:ph type="body" idx="1"/>
          </p:nvPr>
        </p:nvSpPr>
        <p:spPr>
          <a:xfrm>
            <a:off x="1444752" y="1681163"/>
            <a:ext cx="455371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E39CA1-2B6D-427E-9688-9093D5865CB7}"/>
              </a:ext>
            </a:extLst>
          </p:cNvPr>
          <p:cNvSpPr>
            <a:spLocks noGrp="1"/>
          </p:cNvSpPr>
          <p:nvPr>
            <p:ph sz="half" idx="2"/>
          </p:nvPr>
        </p:nvSpPr>
        <p:spPr>
          <a:xfrm>
            <a:off x="1444752" y="2505075"/>
            <a:ext cx="4553712"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F3D53357-616B-47F4-944B-F979FE96635D}"/>
              </a:ext>
            </a:extLst>
          </p:cNvPr>
          <p:cNvSpPr>
            <a:spLocks noGrp="1"/>
          </p:cNvSpPr>
          <p:nvPr>
            <p:ph type="body" sz="quarter" idx="3"/>
          </p:nvPr>
        </p:nvSpPr>
        <p:spPr>
          <a:xfrm>
            <a:off x="6784848" y="1681163"/>
            <a:ext cx="455371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7EA593-3036-4FB5-94B4-D9431DF04871}"/>
              </a:ext>
            </a:extLst>
          </p:cNvPr>
          <p:cNvSpPr>
            <a:spLocks noGrp="1"/>
          </p:cNvSpPr>
          <p:nvPr>
            <p:ph sz="quarter" idx="4"/>
          </p:nvPr>
        </p:nvSpPr>
        <p:spPr>
          <a:xfrm>
            <a:off x="6784848" y="2505075"/>
            <a:ext cx="4553712"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0" name="Straight Connector 9">
            <a:extLst>
              <a:ext uri="{FF2B5EF4-FFF2-40B4-BE49-F238E27FC236}">
                <a16:creationId xmlns:a16="http://schemas.microsoft.com/office/drawing/2014/main" id="{160F34ED-DA60-4CC2-B735-B0EC5D9FEA35}"/>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2" name="Graphic 15">
            <a:extLst>
              <a:ext uri="{FF2B5EF4-FFF2-40B4-BE49-F238E27FC236}">
                <a16:creationId xmlns:a16="http://schemas.microsoft.com/office/drawing/2014/main" id="{A9475260-301F-4744-B1DA-7B00F6FB4342}"/>
              </a:ext>
            </a:extLst>
          </p:cNvPr>
          <p:cNvSpPr/>
          <p:nvPr userDrawn="1"/>
        </p:nvSpPr>
        <p:spPr>
          <a:xfrm>
            <a:off x="10508317" y="49220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dirty="0"/>
          </a:p>
        </p:txBody>
      </p:sp>
      <p:sp>
        <p:nvSpPr>
          <p:cNvPr id="14" name="Graphic 16">
            <a:extLst>
              <a:ext uri="{FF2B5EF4-FFF2-40B4-BE49-F238E27FC236}">
                <a16:creationId xmlns:a16="http://schemas.microsoft.com/office/drawing/2014/main" id="{9BBD3F4B-0836-48C5-AC68-747456D1DD50}"/>
              </a:ext>
            </a:extLst>
          </p:cNvPr>
          <p:cNvSpPr/>
          <p:nvPr userDrawn="1"/>
        </p:nvSpPr>
        <p:spPr>
          <a:xfrm>
            <a:off x="11477944" y="105558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dirty="0"/>
          </a:p>
        </p:txBody>
      </p:sp>
      <p:sp>
        <p:nvSpPr>
          <p:cNvPr id="16" name="Graphic 14">
            <a:extLst>
              <a:ext uri="{FF2B5EF4-FFF2-40B4-BE49-F238E27FC236}">
                <a16:creationId xmlns:a16="http://schemas.microsoft.com/office/drawing/2014/main" id="{9B4398D5-99F4-4F83-AA77-9B4177648CAF}"/>
              </a:ext>
            </a:extLst>
          </p:cNvPr>
          <p:cNvSpPr/>
          <p:nvPr userDrawn="1"/>
        </p:nvSpPr>
        <p:spPr>
          <a:xfrm>
            <a:off x="11241555" y="44663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dirty="0"/>
          </a:p>
        </p:txBody>
      </p:sp>
    </p:spTree>
    <p:extLst>
      <p:ext uri="{BB962C8B-B14F-4D97-AF65-F5344CB8AC3E}">
        <p14:creationId xmlns:p14="http://schemas.microsoft.com/office/powerpoint/2010/main" val="937595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057AE-3B3B-4261-B912-BF9EB9A58C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2A2D237-A706-4712-90CA-B04517CBBE05}"/>
              </a:ext>
            </a:extLst>
          </p:cNvPr>
          <p:cNvSpPr>
            <a:spLocks noGrp="1"/>
          </p:cNvSpPr>
          <p:nvPr>
            <p:ph type="body" idx="1"/>
          </p:nvPr>
        </p:nvSpPr>
        <p:spPr>
          <a:xfrm>
            <a:off x="1444752" y="1681163"/>
            <a:ext cx="28346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E39CA1-2B6D-427E-9688-9093D5865CB7}"/>
              </a:ext>
            </a:extLst>
          </p:cNvPr>
          <p:cNvSpPr>
            <a:spLocks noGrp="1"/>
          </p:cNvSpPr>
          <p:nvPr>
            <p:ph sz="half" idx="2"/>
          </p:nvPr>
        </p:nvSpPr>
        <p:spPr>
          <a:xfrm>
            <a:off x="1444752" y="2505075"/>
            <a:ext cx="2834640"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p:txBody>
      </p:sp>
      <p:sp>
        <p:nvSpPr>
          <p:cNvPr id="5" name="Text Placeholder 4">
            <a:extLst>
              <a:ext uri="{FF2B5EF4-FFF2-40B4-BE49-F238E27FC236}">
                <a16:creationId xmlns:a16="http://schemas.microsoft.com/office/drawing/2014/main" id="{F3D53357-616B-47F4-944B-F979FE96635D}"/>
              </a:ext>
            </a:extLst>
          </p:cNvPr>
          <p:cNvSpPr>
            <a:spLocks noGrp="1"/>
          </p:cNvSpPr>
          <p:nvPr>
            <p:ph type="body" sz="quarter" idx="3"/>
          </p:nvPr>
        </p:nvSpPr>
        <p:spPr>
          <a:xfrm>
            <a:off x="4983480" y="1681163"/>
            <a:ext cx="28346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7EA593-3036-4FB5-94B4-D9431DF04871}"/>
              </a:ext>
            </a:extLst>
          </p:cNvPr>
          <p:cNvSpPr>
            <a:spLocks noGrp="1"/>
          </p:cNvSpPr>
          <p:nvPr>
            <p:ph sz="quarter" idx="4"/>
          </p:nvPr>
        </p:nvSpPr>
        <p:spPr>
          <a:xfrm>
            <a:off x="4983480" y="2505075"/>
            <a:ext cx="2834640"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p:txBody>
      </p:sp>
      <p:cxnSp>
        <p:nvCxnSpPr>
          <p:cNvPr id="10" name="Straight Connector 9">
            <a:extLst>
              <a:ext uri="{FF2B5EF4-FFF2-40B4-BE49-F238E27FC236}">
                <a16:creationId xmlns:a16="http://schemas.microsoft.com/office/drawing/2014/main" id="{160F34ED-DA60-4CC2-B735-B0EC5D9FEA35}"/>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2" name="Graphic 15">
            <a:extLst>
              <a:ext uri="{FF2B5EF4-FFF2-40B4-BE49-F238E27FC236}">
                <a16:creationId xmlns:a16="http://schemas.microsoft.com/office/drawing/2014/main" id="{A9475260-301F-4744-B1DA-7B00F6FB4342}"/>
              </a:ext>
            </a:extLst>
          </p:cNvPr>
          <p:cNvSpPr/>
          <p:nvPr userDrawn="1"/>
        </p:nvSpPr>
        <p:spPr>
          <a:xfrm>
            <a:off x="10508317" y="49220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dirty="0"/>
          </a:p>
        </p:txBody>
      </p:sp>
      <p:sp>
        <p:nvSpPr>
          <p:cNvPr id="14" name="Graphic 16">
            <a:extLst>
              <a:ext uri="{FF2B5EF4-FFF2-40B4-BE49-F238E27FC236}">
                <a16:creationId xmlns:a16="http://schemas.microsoft.com/office/drawing/2014/main" id="{9BBD3F4B-0836-48C5-AC68-747456D1DD50}"/>
              </a:ext>
            </a:extLst>
          </p:cNvPr>
          <p:cNvSpPr/>
          <p:nvPr userDrawn="1"/>
        </p:nvSpPr>
        <p:spPr>
          <a:xfrm>
            <a:off x="11477944" y="105558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dirty="0"/>
          </a:p>
        </p:txBody>
      </p:sp>
      <p:sp>
        <p:nvSpPr>
          <p:cNvPr id="16" name="Graphic 14">
            <a:extLst>
              <a:ext uri="{FF2B5EF4-FFF2-40B4-BE49-F238E27FC236}">
                <a16:creationId xmlns:a16="http://schemas.microsoft.com/office/drawing/2014/main" id="{9B4398D5-99F4-4F83-AA77-9B4177648CAF}"/>
              </a:ext>
            </a:extLst>
          </p:cNvPr>
          <p:cNvSpPr/>
          <p:nvPr userDrawn="1"/>
        </p:nvSpPr>
        <p:spPr>
          <a:xfrm>
            <a:off x="11241555" y="44663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dirty="0"/>
          </a:p>
        </p:txBody>
      </p:sp>
      <p:sp>
        <p:nvSpPr>
          <p:cNvPr id="15" name="Text Placeholder 4">
            <a:extLst>
              <a:ext uri="{FF2B5EF4-FFF2-40B4-BE49-F238E27FC236}">
                <a16:creationId xmlns:a16="http://schemas.microsoft.com/office/drawing/2014/main" id="{2D693B15-7265-4478-9579-62FCD5222D04}"/>
              </a:ext>
            </a:extLst>
          </p:cNvPr>
          <p:cNvSpPr>
            <a:spLocks noGrp="1"/>
          </p:cNvSpPr>
          <p:nvPr>
            <p:ph type="body" sz="quarter" idx="13"/>
          </p:nvPr>
        </p:nvSpPr>
        <p:spPr>
          <a:xfrm>
            <a:off x="8531352" y="1769269"/>
            <a:ext cx="28346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7" name="Content Placeholder 5">
            <a:extLst>
              <a:ext uri="{FF2B5EF4-FFF2-40B4-BE49-F238E27FC236}">
                <a16:creationId xmlns:a16="http://schemas.microsoft.com/office/drawing/2014/main" id="{48F9E92F-BB16-4896-A47F-6497C3D705B9}"/>
              </a:ext>
            </a:extLst>
          </p:cNvPr>
          <p:cNvSpPr>
            <a:spLocks noGrp="1"/>
          </p:cNvSpPr>
          <p:nvPr>
            <p:ph sz="quarter" idx="14"/>
          </p:nvPr>
        </p:nvSpPr>
        <p:spPr>
          <a:xfrm>
            <a:off x="8531352" y="2593181"/>
            <a:ext cx="2834640"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3730798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hasCustomPrompt="1"/>
          </p:nvPr>
        </p:nvSpPr>
        <p:spPr>
          <a:xfrm>
            <a:off x="6391656" y="804672"/>
            <a:ext cx="4434840" cy="886968"/>
          </a:xfrm>
        </p:spPr>
        <p:txBody>
          <a:bodyPr anchor="b"/>
          <a:lstStyle>
            <a:lvl1pPr algn="l">
              <a:defRPr sz="5400" b="0" i="0" cap="none" baseline="0"/>
            </a:lvl1pPr>
          </a:lstStyle>
          <a:p>
            <a:r>
              <a:rPr lang="en-US" dirty="0"/>
              <a:t>Title</a:t>
            </a:r>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6391654" y="1801368"/>
            <a:ext cx="4434840" cy="4754880"/>
          </a:xfrm>
        </p:spPr>
        <p:txBody>
          <a:bodyPr>
            <a:normAutofit/>
          </a:bodyPr>
          <a:lstStyle>
            <a:lvl1pPr marL="0" indent="0" algn="l">
              <a:lnSpc>
                <a:spcPct val="110000"/>
              </a:lnSpc>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7F8C2A2A-62DB-40C0-8AE7-CB9B98649BB1}"/>
              </a:ext>
            </a:extLst>
          </p:cNvPr>
          <p:cNvSpPr>
            <a:spLocks noGrp="1"/>
          </p:cNvSpPr>
          <p:nvPr>
            <p:ph type="ftr" sz="quarter" idx="11"/>
          </p:nvPr>
        </p:nvSpPr>
        <p:spPr>
          <a:xfrm rot="16200000">
            <a:off x="9811512" y="1591056"/>
            <a:ext cx="3547872" cy="365125"/>
          </a:xfrm>
        </p:spPr>
        <p:txBody>
          <a:bodyPr/>
          <a:lstStyle>
            <a:lvl1pPr>
              <a:defRPr>
                <a:solidFill>
                  <a:schemeClr val="accent2"/>
                </a:solidFill>
              </a:defRPr>
            </a:lvl1pPr>
          </a:lstStyle>
          <a:p>
            <a:r>
              <a:rPr lang="en-US" dirty="0"/>
              <a:t>Presentation Title</a:t>
            </a:r>
          </a:p>
        </p:txBody>
      </p:sp>
      <p:sp>
        <p:nvSpPr>
          <p:cNvPr id="6" name="Slide Number Placeholder 5">
            <a:extLst>
              <a:ext uri="{FF2B5EF4-FFF2-40B4-BE49-F238E27FC236}">
                <a16:creationId xmlns:a16="http://schemas.microsoft.com/office/drawing/2014/main" id="{A401EAA4-F44C-4C1F-B8E3-1A3005300F50}"/>
              </a:ext>
            </a:extLst>
          </p:cNvPr>
          <p:cNvSpPr>
            <a:spLocks noGrp="1"/>
          </p:cNvSpPr>
          <p:nvPr>
            <p:ph type="sldNum" sz="quarter" idx="12"/>
          </p:nvPr>
        </p:nvSpPr>
        <p:spPr/>
        <p:txBody>
          <a:bodyPr/>
          <a:lstStyle>
            <a:lvl1pPr>
              <a:defRPr>
                <a:solidFill>
                  <a:schemeClr val="accent2"/>
                </a:solidFill>
              </a:defRPr>
            </a:lvl1pPr>
          </a:lstStyle>
          <a:p>
            <a:fld id="{D8DA9DAA-006C-4F4B-980E-E3DF019B24E2}" type="slidenum">
              <a:rPr lang="en-US" smtClean="0"/>
              <a:pPr/>
              <a:t>‹#›</a:t>
            </a:fld>
            <a:endParaRPr lang="en-US" dirty="0"/>
          </a:p>
        </p:txBody>
      </p:sp>
      <p:cxnSp>
        <p:nvCxnSpPr>
          <p:cNvPr id="7" name="Straight Connector 6">
            <a:extLst>
              <a:ext uri="{FF2B5EF4-FFF2-40B4-BE49-F238E27FC236}">
                <a16:creationId xmlns:a16="http://schemas.microsoft.com/office/drawing/2014/main" id="{6939C974-0ED4-4915-BBF7-1FB00C18AD45}"/>
              </a:ext>
            </a:extLst>
          </p:cNvPr>
          <p:cNvCxnSpPr>
            <a:cxnSpLocks/>
          </p:cNvCxnSpPr>
          <p:nvPr userDrawn="1"/>
        </p:nvCxnSpPr>
        <p:spPr>
          <a:xfrm>
            <a:off x="11586162" y="3619272"/>
            <a:ext cx="0" cy="3238728"/>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515930B2-E36D-4D05-A6B3-CA1BF61D50CC}"/>
              </a:ext>
            </a:extLst>
          </p:cNvPr>
          <p:cNvSpPr/>
          <p:nvPr userDrawn="1"/>
        </p:nvSpPr>
        <p:spPr>
          <a:xfrm>
            <a:off x="0" y="0"/>
            <a:ext cx="5779911" cy="6858000"/>
          </a:xfrm>
          <a:prstGeom prst="rect">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2">
            <a:extLst>
              <a:ext uri="{FF2B5EF4-FFF2-40B4-BE49-F238E27FC236}">
                <a16:creationId xmlns:a16="http://schemas.microsoft.com/office/drawing/2014/main" id="{9CEC7E0F-60E8-418B-978D-C607C82E97F7}"/>
              </a:ext>
            </a:extLst>
          </p:cNvPr>
          <p:cNvSpPr>
            <a:spLocks noGrp="1"/>
          </p:cNvSpPr>
          <p:nvPr>
            <p:ph type="pic" sz="quarter" idx="13"/>
          </p:nvPr>
        </p:nvSpPr>
        <p:spPr>
          <a:xfrm>
            <a:off x="283464" y="3108960"/>
            <a:ext cx="5221224" cy="3447288"/>
          </a:xfrm>
        </p:spPr>
        <p:txBody>
          <a:bodyPr anchor="ctr"/>
          <a:lstStyle>
            <a:lvl1pPr algn="ctr">
              <a:buNone/>
              <a:defRPr>
                <a:solidFill>
                  <a:schemeClr val="bg1"/>
                </a:solidFill>
              </a:defRPr>
            </a:lvl1pPr>
          </a:lstStyle>
          <a:p>
            <a:r>
              <a:rPr lang="en-US"/>
              <a:t>Click icon to add picture</a:t>
            </a:r>
            <a:endParaRPr lang="en-US" dirty="0"/>
          </a:p>
        </p:txBody>
      </p:sp>
      <p:sp>
        <p:nvSpPr>
          <p:cNvPr id="10" name="Picture Placeholder 12">
            <a:extLst>
              <a:ext uri="{FF2B5EF4-FFF2-40B4-BE49-F238E27FC236}">
                <a16:creationId xmlns:a16="http://schemas.microsoft.com/office/drawing/2014/main" id="{F146D6C1-343E-4F97-A565-55BBB15F4C77}"/>
              </a:ext>
            </a:extLst>
          </p:cNvPr>
          <p:cNvSpPr>
            <a:spLocks noGrp="1"/>
          </p:cNvSpPr>
          <p:nvPr>
            <p:ph type="pic" sz="quarter" idx="14"/>
          </p:nvPr>
        </p:nvSpPr>
        <p:spPr>
          <a:xfrm>
            <a:off x="283464" y="301752"/>
            <a:ext cx="2459736" cy="2505456"/>
          </a:xfrm>
        </p:spPr>
        <p:txBody>
          <a:bodyPr anchor="ctr"/>
          <a:lstStyle>
            <a:lvl1pPr algn="ctr">
              <a:buNone/>
              <a:defRPr>
                <a:solidFill>
                  <a:schemeClr val="bg1"/>
                </a:solidFill>
              </a:defRPr>
            </a:lvl1pPr>
          </a:lstStyle>
          <a:p>
            <a:r>
              <a:rPr lang="en-US"/>
              <a:t>Click icon to add picture</a:t>
            </a:r>
            <a:endParaRPr lang="en-US" dirty="0"/>
          </a:p>
        </p:txBody>
      </p:sp>
      <p:sp>
        <p:nvSpPr>
          <p:cNvPr id="11" name="Picture Placeholder 12">
            <a:extLst>
              <a:ext uri="{FF2B5EF4-FFF2-40B4-BE49-F238E27FC236}">
                <a16:creationId xmlns:a16="http://schemas.microsoft.com/office/drawing/2014/main" id="{BA123E2D-4554-47D5-B0EC-0C47EDB41626}"/>
              </a:ext>
            </a:extLst>
          </p:cNvPr>
          <p:cNvSpPr>
            <a:spLocks noGrp="1"/>
          </p:cNvSpPr>
          <p:nvPr>
            <p:ph type="pic" sz="quarter" idx="15"/>
          </p:nvPr>
        </p:nvSpPr>
        <p:spPr>
          <a:xfrm>
            <a:off x="3044952" y="301752"/>
            <a:ext cx="2459736" cy="2505456"/>
          </a:xfrm>
        </p:spPr>
        <p:txBody>
          <a:bodyPr anchor="ctr"/>
          <a:lstStyle>
            <a:lvl1pPr algn="ctr">
              <a:buNone/>
              <a:defRPr>
                <a:solidFill>
                  <a:schemeClr val="bg1"/>
                </a:solidFill>
              </a:defRPr>
            </a:lvl1pPr>
          </a:lstStyle>
          <a:p>
            <a:r>
              <a:rPr lang="en-US"/>
              <a:t>Click icon to add picture</a:t>
            </a:r>
            <a:endParaRPr lang="en-US" dirty="0"/>
          </a:p>
        </p:txBody>
      </p:sp>
    </p:spTree>
    <p:extLst>
      <p:ext uri="{BB962C8B-B14F-4D97-AF65-F5344CB8AC3E}">
        <p14:creationId xmlns:p14="http://schemas.microsoft.com/office/powerpoint/2010/main" val="12578914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Only">
    <p:bg>
      <p:bgPr>
        <a:gradFill>
          <a:gsLst>
            <a:gs pos="100000">
              <a:schemeClr val="accent4"/>
            </a:gs>
            <a:gs pos="0">
              <a:schemeClr val="accent2"/>
            </a:gs>
          </a:gsLst>
          <a:lin ang="8100000" scaled="1"/>
        </a:gradFill>
        <a:effectLst/>
      </p:bgPr>
    </p:bg>
    <p:spTree>
      <p:nvGrpSpPr>
        <p:cNvPr id="1" name=""/>
        <p:cNvGrpSpPr/>
        <p:nvPr/>
      </p:nvGrpSpPr>
      <p:grpSpPr>
        <a:xfrm>
          <a:off x="0" y="0"/>
          <a:ext cx="0" cy="0"/>
          <a:chOff x="0" y="0"/>
          <a:chExt cx="0" cy="0"/>
        </a:xfrm>
      </p:grpSpPr>
      <p:sp>
        <p:nvSpPr>
          <p:cNvPr id="33" name="Picture Placeholder 32">
            <a:extLst>
              <a:ext uri="{FF2B5EF4-FFF2-40B4-BE49-F238E27FC236}">
                <a16:creationId xmlns:a16="http://schemas.microsoft.com/office/drawing/2014/main" id="{3186EA6A-5CD5-4DF7-9C8A-EDFAF28A80D9}"/>
              </a:ext>
            </a:extLst>
          </p:cNvPr>
          <p:cNvSpPr>
            <a:spLocks noGrp="1"/>
          </p:cNvSpPr>
          <p:nvPr>
            <p:ph type="pic" sz="quarter" idx="14"/>
          </p:nvPr>
        </p:nvSpPr>
        <p:spPr>
          <a:xfrm>
            <a:off x="1777111" y="407499"/>
            <a:ext cx="1952279" cy="1952279"/>
          </a:xfrm>
          <a:custGeom>
            <a:avLst/>
            <a:gdLst>
              <a:gd name="connsiteX0" fmla="*/ 976140 w 1952279"/>
              <a:gd name="connsiteY0" fmla="*/ 0 h 1952279"/>
              <a:gd name="connsiteX1" fmla="*/ 1952279 w 1952279"/>
              <a:gd name="connsiteY1" fmla="*/ 976140 h 1952279"/>
              <a:gd name="connsiteX2" fmla="*/ 976140 w 1952279"/>
              <a:gd name="connsiteY2" fmla="*/ 1952279 h 1952279"/>
              <a:gd name="connsiteX3" fmla="*/ 0 w 1952279"/>
              <a:gd name="connsiteY3" fmla="*/ 976140 h 1952279"/>
              <a:gd name="connsiteX4" fmla="*/ 976140 w 1952279"/>
              <a:gd name="connsiteY4" fmla="*/ 0 h 1952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2279" h="1952279">
                <a:moveTo>
                  <a:pt x="976140" y="0"/>
                </a:moveTo>
                <a:cubicBezTo>
                  <a:pt x="1515247" y="0"/>
                  <a:pt x="1952279" y="437033"/>
                  <a:pt x="1952279" y="976140"/>
                </a:cubicBezTo>
                <a:cubicBezTo>
                  <a:pt x="1952279" y="1515246"/>
                  <a:pt x="1515247" y="1952279"/>
                  <a:pt x="976140" y="1952279"/>
                </a:cubicBezTo>
                <a:cubicBezTo>
                  <a:pt x="437033" y="1952279"/>
                  <a:pt x="0" y="1515246"/>
                  <a:pt x="0" y="976140"/>
                </a:cubicBezTo>
                <a:cubicBezTo>
                  <a:pt x="0" y="437033"/>
                  <a:pt x="437033" y="0"/>
                  <a:pt x="976140" y="0"/>
                </a:cubicBezTo>
                <a:close/>
              </a:path>
            </a:pathLst>
          </a:custGeom>
        </p:spPr>
        <p:txBody>
          <a:bodyPr wrap="square" anchor="ctr">
            <a:noAutofit/>
          </a:bodyPr>
          <a:lstStyle>
            <a:lvl1pPr algn="ctr">
              <a:buNone/>
              <a:defRPr sz="1800">
                <a:solidFill>
                  <a:schemeClr val="bg1"/>
                </a:solidFill>
              </a:defRPr>
            </a:lvl1pPr>
          </a:lstStyle>
          <a:p>
            <a:r>
              <a:rPr lang="en-US"/>
              <a:t>Click icon to add picture</a:t>
            </a:r>
            <a:endParaRPr lang="en-US" dirty="0"/>
          </a:p>
        </p:txBody>
      </p:sp>
      <p:sp>
        <p:nvSpPr>
          <p:cNvPr id="32" name="Picture Placeholder 31">
            <a:extLst>
              <a:ext uri="{FF2B5EF4-FFF2-40B4-BE49-F238E27FC236}">
                <a16:creationId xmlns:a16="http://schemas.microsoft.com/office/drawing/2014/main" id="{83D5117F-F235-498D-99A5-9DE2D665576C}"/>
              </a:ext>
            </a:extLst>
          </p:cNvPr>
          <p:cNvSpPr>
            <a:spLocks noGrp="1"/>
          </p:cNvSpPr>
          <p:nvPr>
            <p:ph type="pic" sz="quarter" idx="15"/>
          </p:nvPr>
        </p:nvSpPr>
        <p:spPr>
          <a:xfrm>
            <a:off x="3528345" y="1972581"/>
            <a:ext cx="2290065" cy="2273502"/>
          </a:xfrm>
          <a:custGeom>
            <a:avLst/>
            <a:gdLst>
              <a:gd name="connsiteX0" fmla="*/ 1145032 w 2290065"/>
              <a:gd name="connsiteY0" fmla="*/ 0 h 2273502"/>
              <a:gd name="connsiteX1" fmla="*/ 2290065 w 2290065"/>
              <a:gd name="connsiteY1" fmla="*/ 1145033 h 2273502"/>
              <a:gd name="connsiteX2" fmla="*/ 1375797 w 2290065"/>
              <a:gd name="connsiteY2" fmla="*/ 2266803 h 2273502"/>
              <a:gd name="connsiteX3" fmla="*/ 1331903 w 2290065"/>
              <a:gd name="connsiteY3" fmla="*/ 2273502 h 2273502"/>
              <a:gd name="connsiteX4" fmla="*/ 958162 w 2290065"/>
              <a:gd name="connsiteY4" fmla="*/ 2273502 h 2273502"/>
              <a:gd name="connsiteX5" fmla="*/ 914268 w 2290065"/>
              <a:gd name="connsiteY5" fmla="*/ 2266803 h 2273502"/>
              <a:gd name="connsiteX6" fmla="*/ 5911 w 2290065"/>
              <a:gd name="connsiteY6" fmla="*/ 1262106 h 2273502"/>
              <a:gd name="connsiteX7" fmla="*/ 0 w 2290065"/>
              <a:gd name="connsiteY7" fmla="*/ 1145053 h 2273502"/>
              <a:gd name="connsiteX8" fmla="*/ 0 w 2290065"/>
              <a:gd name="connsiteY8" fmla="*/ 1145014 h 2273502"/>
              <a:gd name="connsiteX9" fmla="*/ 5911 w 2290065"/>
              <a:gd name="connsiteY9" fmla="*/ 1027960 h 2273502"/>
              <a:gd name="connsiteX10" fmla="*/ 1145032 w 2290065"/>
              <a:gd name="connsiteY10" fmla="*/ 0 h 2273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90065" h="2273502">
                <a:moveTo>
                  <a:pt x="1145032" y="0"/>
                </a:moveTo>
                <a:cubicBezTo>
                  <a:pt x="1777417" y="0"/>
                  <a:pt x="2290065" y="512649"/>
                  <a:pt x="2290065" y="1145033"/>
                </a:cubicBezTo>
                <a:cubicBezTo>
                  <a:pt x="2290065" y="1698370"/>
                  <a:pt x="1897569" y="2160033"/>
                  <a:pt x="1375797" y="2266803"/>
                </a:cubicBezTo>
                <a:lnTo>
                  <a:pt x="1331903" y="2273502"/>
                </a:lnTo>
                <a:lnTo>
                  <a:pt x="958162" y="2273502"/>
                </a:lnTo>
                <a:lnTo>
                  <a:pt x="914268" y="2266803"/>
                </a:lnTo>
                <a:cubicBezTo>
                  <a:pt x="429765" y="2167660"/>
                  <a:pt x="56730" y="1762511"/>
                  <a:pt x="5911" y="1262106"/>
                </a:cubicBezTo>
                <a:lnTo>
                  <a:pt x="0" y="1145053"/>
                </a:lnTo>
                <a:lnTo>
                  <a:pt x="0" y="1145014"/>
                </a:lnTo>
                <a:lnTo>
                  <a:pt x="5911" y="1027960"/>
                </a:lnTo>
                <a:cubicBezTo>
                  <a:pt x="64548" y="450571"/>
                  <a:pt x="552172" y="0"/>
                  <a:pt x="1145032" y="0"/>
                </a:cubicBezTo>
                <a:close/>
              </a:path>
            </a:pathLst>
          </a:custGeom>
        </p:spPr>
        <p:txBody>
          <a:bodyPr wrap="square" anchor="ctr">
            <a:noAutofit/>
          </a:bodyPr>
          <a:lstStyle>
            <a:lvl1pPr algn="ctr">
              <a:buNone/>
              <a:defRPr sz="1800">
                <a:solidFill>
                  <a:schemeClr val="bg1"/>
                </a:solidFill>
              </a:defRPr>
            </a:lvl1pPr>
          </a:lstStyle>
          <a:p>
            <a:r>
              <a:rPr lang="en-US"/>
              <a:t>Click icon to add picture</a:t>
            </a:r>
            <a:endParaRPr lang="en-US" dirty="0"/>
          </a:p>
        </p:txBody>
      </p:sp>
      <p:sp>
        <p:nvSpPr>
          <p:cNvPr id="31" name="Picture Placeholder 30">
            <a:extLst>
              <a:ext uri="{FF2B5EF4-FFF2-40B4-BE49-F238E27FC236}">
                <a16:creationId xmlns:a16="http://schemas.microsoft.com/office/drawing/2014/main" id="{E1E0A794-F1D3-4628-B5B1-9D48AB34C3D4}"/>
              </a:ext>
            </a:extLst>
          </p:cNvPr>
          <p:cNvSpPr>
            <a:spLocks noGrp="1"/>
          </p:cNvSpPr>
          <p:nvPr>
            <p:ph type="pic" sz="quarter" idx="16"/>
          </p:nvPr>
        </p:nvSpPr>
        <p:spPr>
          <a:xfrm>
            <a:off x="5579539" y="4386312"/>
            <a:ext cx="3119293" cy="2462810"/>
          </a:xfrm>
          <a:custGeom>
            <a:avLst/>
            <a:gdLst>
              <a:gd name="connsiteX0" fmla="*/ 1559647 w 3119293"/>
              <a:gd name="connsiteY0" fmla="*/ 0 h 2462810"/>
              <a:gd name="connsiteX1" fmla="*/ 3119293 w 3119293"/>
              <a:gd name="connsiteY1" fmla="*/ 1559647 h 2462810"/>
              <a:gd name="connsiteX2" fmla="*/ 2852930 w 3119293"/>
              <a:gd name="connsiteY2" fmla="*/ 2431660 h 2462810"/>
              <a:gd name="connsiteX3" fmla="*/ 2829636 w 3119293"/>
              <a:gd name="connsiteY3" fmla="*/ 2462810 h 2462810"/>
              <a:gd name="connsiteX4" fmla="*/ 289658 w 3119293"/>
              <a:gd name="connsiteY4" fmla="*/ 2462810 h 2462810"/>
              <a:gd name="connsiteX5" fmla="*/ 266363 w 3119293"/>
              <a:gd name="connsiteY5" fmla="*/ 2431660 h 2462810"/>
              <a:gd name="connsiteX6" fmla="*/ 0 w 3119293"/>
              <a:gd name="connsiteY6" fmla="*/ 1559647 h 2462810"/>
              <a:gd name="connsiteX7" fmla="*/ 1559647 w 3119293"/>
              <a:gd name="connsiteY7" fmla="*/ 0 h 2462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19293" h="2462810">
                <a:moveTo>
                  <a:pt x="1559647" y="0"/>
                </a:moveTo>
                <a:cubicBezTo>
                  <a:pt x="2421016" y="0"/>
                  <a:pt x="3119293" y="698278"/>
                  <a:pt x="3119293" y="1559647"/>
                </a:cubicBezTo>
                <a:cubicBezTo>
                  <a:pt x="3119293" y="1882660"/>
                  <a:pt x="3021098" y="2182739"/>
                  <a:pt x="2852930" y="2431660"/>
                </a:cubicBezTo>
                <a:lnTo>
                  <a:pt x="2829636" y="2462810"/>
                </a:lnTo>
                <a:lnTo>
                  <a:pt x="289658" y="2462810"/>
                </a:lnTo>
                <a:lnTo>
                  <a:pt x="266363" y="2431660"/>
                </a:lnTo>
                <a:cubicBezTo>
                  <a:pt x="98195" y="2182739"/>
                  <a:pt x="0" y="1882660"/>
                  <a:pt x="0" y="1559647"/>
                </a:cubicBezTo>
                <a:cubicBezTo>
                  <a:pt x="0" y="698278"/>
                  <a:pt x="698278" y="0"/>
                  <a:pt x="1559647" y="0"/>
                </a:cubicBezTo>
                <a:close/>
              </a:path>
            </a:pathLst>
          </a:custGeom>
        </p:spPr>
        <p:txBody>
          <a:bodyPr wrap="square" anchor="ctr">
            <a:noAutofit/>
          </a:bodyPr>
          <a:lstStyle>
            <a:lvl1pPr algn="ctr">
              <a:buNone/>
              <a:defRPr sz="1800">
                <a:solidFill>
                  <a:schemeClr val="bg1"/>
                </a:solidFill>
              </a:defRPr>
            </a:lvl1pPr>
          </a:lstStyle>
          <a:p>
            <a:r>
              <a:rPr lang="en-US"/>
              <a:t>Click icon to add picture</a:t>
            </a:r>
            <a:endParaRPr lang="en-US" dirty="0"/>
          </a:p>
        </p:txBody>
      </p:sp>
      <p:sp>
        <p:nvSpPr>
          <p:cNvPr id="30" name="Picture Placeholder 29">
            <a:extLst>
              <a:ext uri="{FF2B5EF4-FFF2-40B4-BE49-F238E27FC236}">
                <a16:creationId xmlns:a16="http://schemas.microsoft.com/office/drawing/2014/main" id="{B8D3F45B-B631-47D3-A33C-71CEC2B3602C}"/>
              </a:ext>
            </a:extLst>
          </p:cNvPr>
          <p:cNvSpPr>
            <a:spLocks noGrp="1"/>
          </p:cNvSpPr>
          <p:nvPr>
            <p:ph type="pic" sz="quarter" idx="17"/>
          </p:nvPr>
        </p:nvSpPr>
        <p:spPr>
          <a:xfrm>
            <a:off x="1092905" y="4018982"/>
            <a:ext cx="3854161" cy="2839018"/>
          </a:xfrm>
          <a:custGeom>
            <a:avLst/>
            <a:gdLst>
              <a:gd name="connsiteX0" fmla="*/ 1927061 w 3854161"/>
              <a:gd name="connsiteY0" fmla="*/ 0 h 2839018"/>
              <a:gd name="connsiteX1" fmla="*/ 1927101 w 3854161"/>
              <a:gd name="connsiteY1" fmla="*/ 0 h 2839018"/>
              <a:gd name="connsiteX2" fmla="*/ 2124114 w 3854161"/>
              <a:gd name="connsiteY2" fmla="*/ 9948 h 2839018"/>
              <a:gd name="connsiteX3" fmla="*/ 3854161 w 3854161"/>
              <a:gd name="connsiteY3" fmla="*/ 1927080 h 2839018"/>
              <a:gd name="connsiteX4" fmla="*/ 3702722 w 3854161"/>
              <a:gd name="connsiteY4" fmla="*/ 2677187 h 2839018"/>
              <a:gd name="connsiteX5" fmla="*/ 3624763 w 3854161"/>
              <a:gd name="connsiteY5" fmla="*/ 2839018 h 2839018"/>
              <a:gd name="connsiteX6" fmla="*/ 229398 w 3854161"/>
              <a:gd name="connsiteY6" fmla="*/ 2839018 h 2839018"/>
              <a:gd name="connsiteX7" fmla="*/ 151440 w 3854161"/>
              <a:gd name="connsiteY7" fmla="*/ 2677187 h 2839018"/>
              <a:gd name="connsiteX8" fmla="*/ 0 w 3854161"/>
              <a:gd name="connsiteY8" fmla="*/ 1927080 h 2839018"/>
              <a:gd name="connsiteX9" fmla="*/ 1730048 w 3854161"/>
              <a:gd name="connsiteY9" fmla="*/ 9948 h 28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54161" h="2839018">
                <a:moveTo>
                  <a:pt x="1927061" y="0"/>
                </a:moveTo>
                <a:lnTo>
                  <a:pt x="1927101" y="0"/>
                </a:lnTo>
                <a:lnTo>
                  <a:pt x="2124114" y="9948"/>
                </a:lnTo>
                <a:cubicBezTo>
                  <a:pt x="3095856" y="108634"/>
                  <a:pt x="3854161" y="929301"/>
                  <a:pt x="3854161" y="1927080"/>
                </a:cubicBezTo>
                <a:cubicBezTo>
                  <a:pt x="3854161" y="2193154"/>
                  <a:pt x="3800237" y="2446634"/>
                  <a:pt x="3702722" y="2677187"/>
                </a:cubicBezTo>
                <a:lnTo>
                  <a:pt x="3624763" y="2839018"/>
                </a:lnTo>
                <a:lnTo>
                  <a:pt x="229398" y="2839018"/>
                </a:lnTo>
                <a:lnTo>
                  <a:pt x="151440" y="2677187"/>
                </a:lnTo>
                <a:cubicBezTo>
                  <a:pt x="53924" y="2446634"/>
                  <a:pt x="0" y="2193154"/>
                  <a:pt x="0" y="1927080"/>
                </a:cubicBezTo>
                <a:cubicBezTo>
                  <a:pt x="0" y="929301"/>
                  <a:pt x="758305" y="108634"/>
                  <a:pt x="1730048" y="9948"/>
                </a:cubicBezTo>
                <a:close/>
              </a:path>
            </a:pathLst>
          </a:custGeom>
        </p:spPr>
        <p:txBody>
          <a:bodyPr wrap="square" anchor="ctr">
            <a:noAutofit/>
          </a:bodyPr>
          <a:lstStyle>
            <a:lvl1pPr algn="ctr">
              <a:buNone/>
              <a:defRPr sz="1800">
                <a:solidFill>
                  <a:schemeClr val="bg1"/>
                </a:solidFill>
              </a:defRPr>
            </a:lvl1pPr>
          </a:lstStyle>
          <a:p>
            <a:r>
              <a:rPr lang="en-US"/>
              <a:t>Click icon to add picture</a:t>
            </a:r>
            <a:endParaRPr lang="en-US" dirty="0"/>
          </a:p>
        </p:txBody>
      </p:sp>
      <p:sp>
        <p:nvSpPr>
          <p:cNvPr id="2" name="Title 1">
            <a:extLst>
              <a:ext uri="{FF2B5EF4-FFF2-40B4-BE49-F238E27FC236}">
                <a16:creationId xmlns:a16="http://schemas.microsoft.com/office/drawing/2014/main" id="{E969F227-D21C-48B3-828A-6BFA9585E82F}"/>
              </a:ext>
            </a:extLst>
          </p:cNvPr>
          <p:cNvSpPr>
            <a:spLocks noGrp="1"/>
          </p:cNvSpPr>
          <p:nvPr>
            <p:ph type="title"/>
          </p:nvPr>
        </p:nvSpPr>
        <p:spPr>
          <a:xfrm>
            <a:off x="5760720" y="585216"/>
            <a:ext cx="5276088" cy="2276856"/>
          </a:xfrm>
        </p:spPr>
        <p:txBody>
          <a:bodyPr anchor="b"/>
          <a:lstStyle>
            <a:lvl1pPr algn="r">
              <a:defRPr sz="4800" b="1" cap="all" spc="400" baseline="0">
                <a:solidFill>
                  <a:schemeClr val="bg1"/>
                </a:solidFill>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7EBC03C0-6EB7-4633-967C-12C35768BB58}"/>
              </a:ext>
            </a:extLst>
          </p:cNvPr>
          <p:cNvSpPr>
            <a:spLocks noGrp="1"/>
          </p:cNvSpPr>
          <p:nvPr>
            <p:ph type="ftr" sz="quarter" idx="11"/>
          </p:nvPr>
        </p:nvSpPr>
        <p:spPr>
          <a:xfrm rot="16200000">
            <a:off x="-548640" y="1938528"/>
            <a:ext cx="2788920" cy="365125"/>
          </a:xfrm>
        </p:spPr>
        <p:txBody>
          <a:bodyPr/>
          <a:lstStyle>
            <a:lvl1pPr>
              <a:defRPr>
                <a:solidFill>
                  <a:schemeClr val="bg1"/>
                </a:solidFill>
              </a:defRPr>
            </a:lvl1pPr>
          </a:lstStyle>
          <a:p>
            <a:r>
              <a:rPr lang="en-US" dirty="0"/>
              <a:t>Presentation Title</a:t>
            </a:r>
          </a:p>
        </p:txBody>
      </p:sp>
      <p:sp>
        <p:nvSpPr>
          <p:cNvPr id="5" name="Slide Number Placeholder 4">
            <a:extLst>
              <a:ext uri="{FF2B5EF4-FFF2-40B4-BE49-F238E27FC236}">
                <a16:creationId xmlns:a16="http://schemas.microsoft.com/office/drawing/2014/main" id="{30FF4306-91CD-4B7B-8A53-34BE8F997581}"/>
              </a:ext>
            </a:extLst>
          </p:cNvPr>
          <p:cNvSpPr>
            <a:spLocks noGrp="1"/>
          </p:cNvSpPr>
          <p:nvPr>
            <p:ph type="sldNum" sz="quarter" idx="12"/>
          </p:nvPr>
        </p:nvSpPr>
        <p:spPr>
          <a:xfrm>
            <a:off x="8610600" y="201168"/>
            <a:ext cx="2743200" cy="365125"/>
          </a:xfrm>
        </p:spPr>
        <p:txBody>
          <a:bodyPr/>
          <a:lstStyle>
            <a:lvl1pPr>
              <a:defRPr>
                <a:solidFill>
                  <a:schemeClr val="bg1"/>
                </a:solidFill>
              </a:defRPr>
            </a:lvl1pPr>
          </a:lstStyle>
          <a:p>
            <a:fld id="{D8DA9DAA-006C-4F4B-980E-E3DF019B24E2}" type="slidenum">
              <a:rPr lang="en-US" smtClean="0"/>
              <a:pPr/>
              <a:t>‹#›</a:t>
            </a:fld>
            <a:endParaRPr lang="en-US" dirty="0"/>
          </a:p>
        </p:txBody>
      </p:sp>
      <p:sp>
        <p:nvSpPr>
          <p:cNvPr id="8" name="Graphic 32">
            <a:extLst>
              <a:ext uri="{FF2B5EF4-FFF2-40B4-BE49-F238E27FC236}">
                <a16:creationId xmlns:a16="http://schemas.microsoft.com/office/drawing/2014/main" id="{846CD0EA-B0AA-4845-81A5-4ADD7C58B12F}"/>
              </a:ext>
            </a:extLst>
          </p:cNvPr>
          <p:cNvSpPr/>
          <p:nvPr userDrawn="1"/>
        </p:nvSpPr>
        <p:spPr>
          <a:xfrm>
            <a:off x="1472366" y="1859534"/>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endParaRPr lang="en-US" dirty="0"/>
          </a:p>
        </p:txBody>
      </p:sp>
      <p:sp>
        <p:nvSpPr>
          <p:cNvPr id="10" name="Graphic 33">
            <a:extLst>
              <a:ext uri="{FF2B5EF4-FFF2-40B4-BE49-F238E27FC236}">
                <a16:creationId xmlns:a16="http://schemas.microsoft.com/office/drawing/2014/main" id="{0E97A0CB-7CB1-47F0-BD48-EEECBAC39CD2}"/>
              </a:ext>
            </a:extLst>
          </p:cNvPr>
          <p:cNvSpPr/>
          <p:nvPr userDrawn="1"/>
        </p:nvSpPr>
        <p:spPr>
          <a:xfrm>
            <a:off x="2014523" y="3146867"/>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endParaRPr lang="en-US" dirty="0"/>
          </a:p>
        </p:txBody>
      </p:sp>
      <p:sp>
        <p:nvSpPr>
          <p:cNvPr id="12" name="Graphic 31">
            <a:extLst>
              <a:ext uri="{FF2B5EF4-FFF2-40B4-BE49-F238E27FC236}">
                <a16:creationId xmlns:a16="http://schemas.microsoft.com/office/drawing/2014/main" id="{477816C9-06CB-4BC5-B26B-6A2877BD941A}"/>
              </a:ext>
            </a:extLst>
          </p:cNvPr>
          <p:cNvSpPr/>
          <p:nvPr userDrawn="1"/>
        </p:nvSpPr>
        <p:spPr>
          <a:xfrm>
            <a:off x="5404920" y="4508295"/>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cxnSp>
        <p:nvCxnSpPr>
          <p:cNvPr id="14" name="Straight Connector 13">
            <a:extLst>
              <a:ext uri="{FF2B5EF4-FFF2-40B4-BE49-F238E27FC236}">
                <a16:creationId xmlns:a16="http://schemas.microsoft.com/office/drawing/2014/main" id="{13AE7F8D-AE68-4A83-BAB5-3A97D473CE3C}"/>
              </a:ext>
            </a:extLst>
          </p:cNvPr>
          <p:cNvCxnSpPr>
            <a:cxnSpLocks/>
          </p:cNvCxnSpPr>
          <p:nvPr userDrawn="1"/>
        </p:nvCxnSpPr>
        <p:spPr>
          <a:xfrm>
            <a:off x="856114" y="3503032"/>
            <a:ext cx="0" cy="334609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A928810C-E773-43AE-A2A1-4073955CC8DA}"/>
              </a:ext>
            </a:extLst>
          </p:cNvPr>
          <p:cNvSpPr>
            <a:spLocks noGrp="1"/>
          </p:cNvSpPr>
          <p:nvPr>
            <p:ph type="body" sz="quarter" idx="13"/>
          </p:nvPr>
        </p:nvSpPr>
        <p:spPr>
          <a:xfrm>
            <a:off x="5760720" y="3127248"/>
            <a:ext cx="5276088" cy="1124712"/>
          </a:xfrm>
        </p:spPr>
        <p:txBody>
          <a:bodyPr/>
          <a:lstStyle>
            <a:lvl1pPr marL="0" indent="0" algn="r">
              <a:buNone/>
              <a:defRPr sz="18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3010451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9F227-D21C-48B3-828A-6BFA9585E82F}"/>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7EBC03C0-6EB7-4633-967C-12C35768BB58}"/>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30FF4306-91CD-4B7B-8A53-34BE8F997581}"/>
              </a:ext>
            </a:extLst>
          </p:cNvPr>
          <p:cNvSpPr>
            <a:spLocks noGrp="1"/>
          </p:cNvSpPr>
          <p:nvPr>
            <p:ph type="sldNum" sz="quarter" idx="12"/>
          </p:nvPr>
        </p:nvSpPr>
        <p:spPr/>
        <p:txBody>
          <a:bodyPr/>
          <a:lstStyle/>
          <a:p>
            <a:fld id="{D8DA9DAA-006C-4F4B-980E-E3DF019B24E2}" type="slidenum">
              <a:rPr lang="en-US" smtClean="0"/>
              <a:t>‹#›</a:t>
            </a:fld>
            <a:endParaRPr lang="en-US" dirty="0"/>
          </a:p>
        </p:txBody>
      </p:sp>
      <p:cxnSp>
        <p:nvCxnSpPr>
          <p:cNvPr id="6" name="Straight Connector 5">
            <a:extLst>
              <a:ext uri="{FF2B5EF4-FFF2-40B4-BE49-F238E27FC236}">
                <a16:creationId xmlns:a16="http://schemas.microsoft.com/office/drawing/2014/main" id="{57596AF9-469C-436D-B7D2-77952EF1825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32910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50234AB7-3B85-4028-A500-5A1BDBF45C56}"/>
              </a:ext>
            </a:extLst>
          </p:cNvPr>
          <p:cNvSpPr>
            <a:spLocks noGrp="1"/>
          </p:cNvSpPr>
          <p:nvPr>
            <p:ph type="ftr" sz="quarter" idx="11"/>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AC1F40F0-9909-442F-BBA4-409D061ED027}"/>
              </a:ext>
            </a:extLst>
          </p:cNvPr>
          <p:cNvSpPr>
            <a:spLocks noGrp="1"/>
          </p:cNvSpPr>
          <p:nvPr>
            <p:ph type="sldNum" sz="quarter" idx="12"/>
          </p:nvPr>
        </p:nvSpPr>
        <p:spPr/>
        <p:txBody>
          <a:bodyPr/>
          <a:lstStyle/>
          <a:p>
            <a:fld id="{D8DA9DAA-006C-4F4B-980E-E3DF019B24E2}" type="slidenum">
              <a:rPr lang="en-US" smtClean="0"/>
              <a:t>‹#›</a:t>
            </a:fld>
            <a:endParaRPr lang="en-US" dirty="0"/>
          </a:p>
        </p:txBody>
      </p:sp>
      <p:cxnSp>
        <p:nvCxnSpPr>
          <p:cNvPr id="5" name="Straight Connector 4">
            <a:extLst>
              <a:ext uri="{FF2B5EF4-FFF2-40B4-BE49-F238E27FC236}">
                <a16:creationId xmlns:a16="http://schemas.microsoft.com/office/drawing/2014/main" id="{353C1207-D1C8-49E3-8837-E2B89D366FA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08676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0F214-646F-4D81-AD12-65628EC987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EF71768-C3FA-49EF-99EF-06E6C3B284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2DA6F24-ED6C-4D12-A9D6-EE37FBD686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181533EA-D0F8-4C79-8721-F190DE2D2DC0}"/>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A059BAC9-F101-4394-BBA4-3D21A3497126}"/>
              </a:ext>
            </a:extLst>
          </p:cNvPr>
          <p:cNvSpPr>
            <a:spLocks noGrp="1"/>
          </p:cNvSpPr>
          <p:nvPr>
            <p:ph type="sldNum" sz="quarter" idx="12"/>
          </p:nvPr>
        </p:nvSpPr>
        <p:spPr/>
        <p:txBody>
          <a:bodyPr/>
          <a:lstStyle/>
          <a:p>
            <a:fld id="{D8DA9DAA-006C-4F4B-980E-E3DF019B24E2}" type="slidenum">
              <a:rPr lang="en-US" smtClean="0"/>
              <a:t>‹#›</a:t>
            </a:fld>
            <a:endParaRPr lang="en-US" dirty="0"/>
          </a:p>
        </p:txBody>
      </p:sp>
      <p:cxnSp>
        <p:nvCxnSpPr>
          <p:cNvPr id="8" name="Straight Connector 7">
            <a:extLst>
              <a:ext uri="{FF2B5EF4-FFF2-40B4-BE49-F238E27FC236}">
                <a16:creationId xmlns:a16="http://schemas.microsoft.com/office/drawing/2014/main" id="{0F3A79C9-7EDC-44F6-AC48-5DD98A7695AD}"/>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68059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CB71F-B6C2-4866-BC97-304F78816E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55ED73B-8413-478D-80D7-B78B69763B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91BDF226-1B94-4D2D-98B3-7B932FB17D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71A5B7BE-3F1B-4FF3-B1D7-6E39B99D07BD}"/>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142F18F1-E27E-470E-AE13-4755DEE63A32}"/>
              </a:ext>
            </a:extLst>
          </p:cNvPr>
          <p:cNvSpPr>
            <a:spLocks noGrp="1"/>
          </p:cNvSpPr>
          <p:nvPr>
            <p:ph type="sldNum" sz="quarter" idx="12"/>
          </p:nvPr>
        </p:nvSpPr>
        <p:spPr/>
        <p:txBody>
          <a:bodyPr/>
          <a:lstStyle/>
          <a:p>
            <a:fld id="{D8DA9DAA-006C-4F4B-980E-E3DF019B24E2}" type="slidenum">
              <a:rPr lang="en-US" smtClean="0"/>
              <a:t>‹#›</a:t>
            </a:fld>
            <a:endParaRPr lang="en-US" dirty="0"/>
          </a:p>
        </p:txBody>
      </p:sp>
      <p:cxnSp>
        <p:nvCxnSpPr>
          <p:cNvPr id="8" name="Straight Connector 7">
            <a:extLst>
              <a:ext uri="{FF2B5EF4-FFF2-40B4-BE49-F238E27FC236}">
                <a16:creationId xmlns:a16="http://schemas.microsoft.com/office/drawing/2014/main" id="{00F08750-B7F2-4119-B151-68DE77481335}"/>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0775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2 Slide">
    <p:bg>
      <p:bgPr>
        <a:gradFill>
          <a:gsLst>
            <a:gs pos="100000">
              <a:schemeClr val="accent4"/>
            </a:gs>
            <a:gs pos="0">
              <a:schemeClr val="accent2"/>
            </a:gs>
          </a:gsLst>
          <a:lin ang="27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298448" y="594360"/>
            <a:ext cx="6272784" cy="2843784"/>
          </a:xfrm>
        </p:spPr>
        <p:txBody>
          <a:bodyPr anchor="b"/>
          <a:lstStyle>
            <a:lvl1pPr algn="l">
              <a:defRPr sz="5400" b="1" i="0" cap="all" baseline="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5641848" y="4700016"/>
            <a:ext cx="5093208" cy="1197864"/>
          </a:xfrm>
        </p:spPr>
        <p:txBody>
          <a:bodyPr>
            <a:normAutofit/>
          </a:bodyPr>
          <a:lstStyle>
            <a:lvl1pPr marL="0" indent="0" algn="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9" name="Straight Connector 8">
            <a:extLst>
              <a:ext uri="{FF2B5EF4-FFF2-40B4-BE49-F238E27FC236}">
                <a16:creationId xmlns:a16="http://schemas.microsoft.com/office/drawing/2014/main" id="{8E825845-66DD-4B77-A729-CD97D156FE6C}"/>
              </a:ext>
            </a:extLst>
          </p:cNvPr>
          <p:cNvCxnSpPr>
            <a:cxnSpLocks/>
          </p:cNvCxnSpPr>
          <p:nvPr userDrawn="1"/>
        </p:nvCxnSpPr>
        <p:spPr>
          <a:xfrm>
            <a:off x="1301262" y="3496322"/>
            <a:ext cx="0" cy="335280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
        <p:nvSpPr>
          <p:cNvPr id="19" name="Graphic 12">
            <a:extLst>
              <a:ext uri="{FF2B5EF4-FFF2-40B4-BE49-F238E27FC236}">
                <a16:creationId xmlns:a16="http://schemas.microsoft.com/office/drawing/2014/main" id="{818B4386-1FCF-4ACE-BE25-AF9CC5E2256F}"/>
              </a:ext>
            </a:extLst>
          </p:cNvPr>
          <p:cNvSpPr/>
          <p:nvPr userDrawn="1"/>
        </p:nvSpPr>
        <p:spPr>
          <a:xfrm>
            <a:off x="82177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21" name="Graphic 13">
            <a:extLst>
              <a:ext uri="{FF2B5EF4-FFF2-40B4-BE49-F238E27FC236}">
                <a16:creationId xmlns:a16="http://schemas.microsoft.com/office/drawing/2014/main" id="{19319560-50ED-4963-A2CF-74663239D426}"/>
              </a:ext>
            </a:extLst>
          </p:cNvPr>
          <p:cNvSpPr/>
          <p:nvPr userDrawn="1"/>
        </p:nvSpPr>
        <p:spPr>
          <a:xfrm>
            <a:off x="78590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p>
            <a:endParaRPr lang="en-US" dirty="0"/>
          </a:p>
        </p:txBody>
      </p:sp>
      <p:sp>
        <p:nvSpPr>
          <p:cNvPr id="23" name="Graphic 15">
            <a:extLst>
              <a:ext uri="{FF2B5EF4-FFF2-40B4-BE49-F238E27FC236}">
                <a16:creationId xmlns:a16="http://schemas.microsoft.com/office/drawing/2014/main" id="{E5ABBDAD-943D-48F3-9C80-B29C48966C79}"/>
              </a:ext>
            </a:extLst>
          </p:cNvPr>
          <p:cNvSpPr/>
          <p:nvPr userDrawn="1"/>
        </p:nvSpPr>
        <p:spPr>
          <a:xfrm>
            <a:off x="78434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p>
            <a:endParaRPr lang="en-US" dirty="0"/>
          </a:p>
        </p:txBody>
      </p:sp>
    </p:spTree>
    <p:extLst>
      <p:ext uri="{BB962C8B-B14F-4D97-AF65-F5344CB8AC3E}">
        <p14:creationId xmlns:p14="http://schemas.microsoft.com/office/powerpoint/2010/main" val="2137906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Only">
    <p:bg>
      <p:bgPr>
        <a:gradFill>
          <a:gsLst>
            <a:gs pos="100000">
              <a:schemeClr val="accent4"/>
            </a:gs>
            <a:gs pos="0">
              <a:schemeClr val="accent2"/>
            </a:gs>
          </a:gsLst>
          <a:lin ang="8100000" scaled="1"/>
        </a:gradFill>
        <a:effectLst/>
      </p:bgPr>
    </p:bg>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34120D15-E48C-4FBE-BB95-24DB36D9F458}"/>
              </a:ext>
            </a:extLst>
          </p:cNvPr>
          <p:cNvSpPr>
            <a:spLocks noGrp="1"/>
          </p:cNvSpPr>
          <p:nvPr>
            <p:ph type="pic" sz="quarter" idx="14"/>
          </p:nvPr>
        </p:nvSpPr>
        <p:spPr>
          <a:xfrm>
            <a:off x="1366432" y="2530058"/>
            <a:ext cx="3707972" cy="3707971"/>
          </a:xfrm>
          <a:custGeom>
            <a:avLst/>
            <a:gdLst>
              <a:gd name="connsiteX0" fmla="*/ 1853986 w 3707972"/>
              <a:gd name="connsiteY0" fmla="*/ 0 h 3707971"/>
              <a:gd name="connsiteX1" fmla="*/ 3707972 w 3707972"/>
              <a:gd name="connsiteY1" fmla="*/ 1853986 h 3707971"/>
              <a:gd name="connsiteX2" fmla="*/ 2043545 w 3707972"/>
              <a:gd name="connsiteY2" fmla="*/ 3698400 h 3707971"/>
              <a:gd name="connsiteX3" fmla="*/ 1854006 w 3707972"/>
              <a:gd name="connsiteY3" fmla="*/ 3707971 h 3707971"/>
              <a:gd name="connsiteX4" fmla="*/ 1853966 w 3707972"/>
              <a:gd name="connsiteY4" fmla="*/ 3707971 h 3707971"/>
              <a:gd name="connsiteX5" fmla="*/ 1664427 w 3707972"/>
              <a:gd name="connsiteY5" fmla="*/ 3698400 h 3707971"/>
              <a:gd name="connsiteX6" fmla="*/ 0 w 3707972"/>
              <a:gd name="connsiteY6" fmla="*/ 1853986 h 3707971"/>
              <a:gd name="connsiteX7" fmla="*/ 1853986 w 3707972"/>
              <a:gd name="connsiteY7" fmla="*/ 0 h 3707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07972" h="3707971">
                <a:moveTo>
                  <a:pt x="1853986" y="0"/>
                </a:moveTo>
                <a:cubicBezTo>
                  <a:pt x="2877914" y="0"/>
                  <a:pt x="3707972" y="830058"/>
                  <a:pt x="3707972" y="1853986"/>
                </a:cubicBezTo>
                <a:cubicBezTo>
                  <a:pt x="3707972" y="2813919"/>
                  <a:pt x="2978429" y="3603458"/>
                  <a:pt x="2043545" y="3698400"/>
                </a:cubicBezTo>
                <a:lnTo>
                  <a:pt x="1854006" y="3707971"/>
                </a:lnTo>
                <a:lnTo>
                  <a:pt x="1853966" y="3707971"/>
                </a:lnTo>
                <a:lnTo>
                  <a:pt x="1664427" y="3698400"/>
                </a:lnTo>
                <a:cubicBezTo>
                  <a:pt x="729543" y="3603458"/>
                  <a:pt x="0" y="2813919"/>
                  <a:pt x="0" y="1853986"/>
                </a:cubicBezTo>
                <a:cubicBezTo>
                  <a:pt x="0" y="830058"/>
                  <a:pt x="830058" y="0"/>
                  <a:pt x="1853986" y="0"/>
                </a:cubicBezTo>
                <a:close/>
              </a:path>
            </a:pathLst>
          </a:custGeom>
        </p:spPr>
        <p:txBody>
          <a:bodyPr wrap="square" anchor="ctr">
            <a:noAutofit/>
          </a:bodyPr>
          <a:lstStyle>
            <a:lvl1pPr algn="ctr">
              <a:buNone/>
              <a:defRPr sz="1600" b="1">
                <a:solidFill>
                  <a:schemeClr val="bg1"/>
                </a:solidFill>
              </a:defRPr>
            </a:lvl1pPr>
          </a:lstStyle>
          <a:p>
            <a:r>
              <a:rPr lang="en-US"/>
              <a:t>Click icon to add picture</a:t>
            </a:r>
            <a:endParaRPr lang="en-US" dirty="0"/>
          </a:p>
        </p:txBody>
      </p:sp>
      <p:sp>
        <p:nvSpPr>
          <p:cNvPr id="2" name="Title 1">
            <a:extLst>
              <a:ext uri="{FF2B5EF4-FFF2-40B4-BE49-F238E27FC236}">
                <a16:creationId xmlns:a16="http://schemas.microsoft.com/office/drawing/2014/main" id="{E969F227-D21C-48B3-828A-6BFA9585E82F}"/>
              </a:ext>
            </a:extLst>
          </p:cNvPr>
          <p:cNvSpPr>
            <a:spLocks noGrp="1"/>
          </p:cNvSpPr>
          <p:nvPr>
            <p:ph type="title" hasCustomPrompt="1"/>
          </p:nvPr>
        </p:nvSpPr>
        <p:spPr>
          <a:xfrm>
            <a:off x="5202936" y="585216"/>
            <a:ext cx="5833872" cy="2276856"/>
          </a:xfrm>
        </p:spPr>
        <p:txBody>
          <a:bodyPr anchor="b"/>
          <a:lstStyle>
            <a:lvl1pPr algn="r">
              <a:defRPr sz="6000" b="1" cap="all" spc="400" baseline="0">
                <a:solidFill>
                  <a:schemeClr val="bg1"/>
                </a:solidFill>
              </a:defRPr>
            </a:lvl1pPr>
          </a:lstStyle>
          <a:p>
            <a:r>
              <a:rPr lang="en-US" dirty="0"/>
              <a:t>Title</a:t>
            </a:r>
          </a:p>
        </p:txBody>
      </p:sp>
      <p:sp>
        <p:nvSpPr>
          <p:cNvPr id="4" name="Footer Placeholder 3">
            <a:extLst>
              <a:ext uri="{FF2B5EF4-FFF2-40B4-BE49-F238E27FC236}">
                <a16:creationId xmlns:a16="http://schemas.microsoft.com/office/drawing/2014/main" id="{7EBC03C0-6EB7-4633-967C-12C35768BB58}"/>
              </a:ext>
            </a:extLst>
          </p:cNvPr>
          <p:cNvSpPr>
            <a:spLocks noGrp="1"/>
          </p:cNvSpPr>
          <p:nvPr>
            <p:ph type="ftr" sz="quarter" idx="11"/>
          </p:nvPr>
        </p:nvSpPr>
        <p:spPr>
          <a:xfrm rot="16200000">
            <a:off x="-548640" y="1938528"/>
            <a:ext cx="2788920" cy="365125"/>
          </a:xfrm>
        </p:spPr>
        <p:txBody>
          <a:bodyPr/>
          <a:lstStyle>
            <a:lvl1pPr>
              <a:defRPr>
                <a:solidFill>
                  <a:schemeClr val="bg1"/>
                </a:solidFill>
              </a:defRPr>
            </a:lvl1pPr>
          </a:lstStyle>
          <a:p>
            <a:r>
              <a:rPr lang="en-US" dirty="0"/>
              <a:t>Presentation Title</a:t>
            </a:r>
          </a:p>
        </p:txBody>
      </p:sp>
      <p:sp>
        <p:nvSpPr>
          <p:cNvPr id="5" name="Slide Number Placeholder 4">
            <a:extLst>
              <a:ext uri="{FF2B5EF4-FFF2-40B4-BE49-F238E27FC236}">
                <a16:creationId xmlns:a16="http://schemas.microsoft.com/office/drawing/2014/main" id="{30FF4306-91CD-4B7B-8A53-34BE8F997581}"/>
              </a:ext>
            </a:extLst>
          </p:cNvPr>
          <p:cNvSpPr>
            <a:spLocks noGrp="1"/>
          </p:cNvSpPr>
          <p:nvPr>
            <p:ph type="sldNum" sz="quarter" idx="12"/>
          </p:nvPr>
        </p:nvSpPr>
        <p:spPr>
          <a:xfrm>
            <a:off x="8610600" y="201168"/>
            <a:ext cx="2743200" cy="365125"/>
          </a:xfrm>
        </p:spPr>
        <p:txBody>
          <a:bodyPr/>
          <a:lstStyle>
            <a:lvl1pPr>
              <a:defRPr>
                <a:solidFill>
                  <a:schemeClr val="bg1"/>
                </a:solidFill>
              </a:defRPr>
            </a:lvl1pPr>
          </a:lstStyle>
          <a:p>
            <a:fld id="{D8DA9DAA-006C-4F4B-980E-E3DF019B24E2}" type="slidenum">
              <a:rPr lang="en-US" smtClean="0"/>
              <a:pPr/>
              <a:t>‹#›</a:t>
            </a:fld>
            <a:endParaRPr lang="en-US" dirty="0"/>
          </a:p>
        </p:txBody>
      </p:sp>
      <p:cxnSp>
        <p:nvCxnSpPr>
          <p:cNvPr id="14" name="Straight Connector 13">
            <a:extLst>
              <a:ext uri="{FF2B5EF4-FFF2-40B4-BE49-F238E27FC236}">
                <a16:creationId xmlns:a16="http://schemas.microsoft.com/office/drawing/2014/main" id="{13AE7F8D-AE68-4A83-BAB5-3A97D473CE3C}"/>
              </a:ext>
            </a:extLst>
          </p:cNvPr>
          <p:cNvCxnSpPr>
            <a:cxnSpLocks/>
          </p:cNvCxnSpPr>
          <p:nvPr userDrawn="1"/>
        </p:nvCxnSpPr>
        <p:spPr>
          <a:xfrm>
            <a:off x="856114" y="3503032"/>
            <a:ext cx="0" cy="334609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A928810C-E773-43AE-A2A1-4073955CC8DA}"/>
              </a:ext>
            </a:extLst>
          </p:cNvPr>
          <p:cNvSpPr>
            <a:spLocks noGrp="1"/>
          </p:cNvSpPr>
          <p:nvPr>
            <p:ph type="body" sz="quarter" idx="13"/>
          </p:nvPr>
        </p:nvSpPr>
        <p:spPr>
          <a:xfrm>
            <a:off x="5202936" y="3127248"/>
            <a:ext cx="5833872" cy="3118104"/>
          </a:xfrm>
        </p:spPr>
        <p:txBody>
          <a:bodyPr/>
          <a:lstStyle>
            <a:lvl1pPr marL="0" indent="0" algn="r">
              <a:buNone/>
              <a:defRPr sz="1800">
                <a:solidFill>
                  <a:schemeClr val="bg1"/>
                </a:solidFill>
              </a:defRPr>
            </a:lvl1pPr>
          </a:lstStyle>
          <a:p>
            <a:pPr lvl="0"/>
            <a:r>
              <a:rPr lang="en-US"/>
              <a:t>Click to edit Master text styles</a:t>
            </a:r>
          </a:p>
        </p:txBody>
      </p:sp>
      <p:sp>
        <p:nvSpPr>
          <p:cNvPr id="11" name="Graphic 12">
            <a:extLst>
              <a:ext uri="{FF2B5EF4-FFF2-40B4-BE49-F238E27FC236}">
                <a16:creationId xmlns:a16="http://schemas.microsoft.com/office/drawing/2014/main" id="{EA1B6985-3E5A-40F4-9268-D4AB3BBF8C91}"/>
              </a:ext>
            </a:extLst>
          </p:cNvPr>
          <p:cNvSpPr/>
          <p:nvPr userDrawn="1"/>
        </p:nvSpPr>
        <p:spPr>
          <a:xfrm>
            <a:off x="4745394" y="276027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13" name="Graphic 13">
            <a:extLst>
              <a:ext uri="{FF2B5EF4-FFF2-40B4-BE49-F238E27FC236}">
                <a16:creationId xmlns:a16="http://schemas.microsoft.com/office/drawing/2014/main" id="{338BC906-9D03-4280-85E8-21A81BC21D73}"/>
              </a:ext>
            </a:extLst>
          </p:cNvPr>
          <p:cNvSpPr/>
          <p:nvPr userDrawn="1"/>
        </p:nvSpPr>
        <p:spPr>
          <a:xfrm>
            <a:off x="4386614" y="2530982"/>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endParaRPr lang="en-US" dirty="0"/>
          </a:p>
        </p:txBody>
      </p:sp>
      <p:sp>
        <p:nvSpPr>
          <p:cNvPr id="17" name="Graphic 15">
            <a:extLst>
              <a:ext uri="{FF2B5EF4-FFF2-40B4-BE49-F238E27FC236}">
                <a16:creationId xmlns:a16="http://schemas.microsoft.com/office/drawing/2014/main" id="{C5C06D53-C9F6-47E8-BFE1-B8193A1AED8B}"/>
              </a:ext>
            </a:extLst>
          </p:cNvPr>
          <p:cNvSpPr/>
          <p:nvPr userDrawn="1"/>
        </p:nvSpPr>
        <p:spPr>
          <a:xfrm>
            <a:off x="1669987" y="6031572"/>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endParaRPr lang="en-US" dirty="0"/>
          </a:p>
        </p:txBody>
      </p:sp>
    </p:spTree>
    <p:extLst>
      <p:ext uri="{BB962C8B-B14F-4D97-AF65-F5344CB8AC3E}">
        <p14:creationId xmlns:p14="http://schemas.microsoft.com/office/powerpoint/2010/main" val="2490768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E62FC6D8-DD87-4B93-8491-43C84EE63FE2}"/>
              </a:ext>
            </a:extLst>
          </p:cNvPr>
          <p:cNvSpPr>
            <a:spLocks noGrp="1"/>
          </p:cNvSpPr>
          <p:nvPr>
            <p:ph type="pic" sz="quarter" idx="13"/>
          </p:nvPr>
        </p:nvSpPr>
        <p:spPr>
          <a:xfrm>
            <a:off x="7451965" y="1665520"/>
            <a:ext cx="4266960" cy="4266968"/>
          </a:xfrm>
          <a:custGeom>
            <a:avLst/>
            <a:gdLst>
              <a:gd name="connsiteX0" fmla="*/ 2133823 w 4266960"/>
              <a:gd name="connsiteY0" fmla="*/ 0 h 4266968"/>
              <a:gd name="connsiteX1" fmla="*/ 4256628 w 4266960"/>
              <a:gd name="connsiteY1" fmla="*/ 1915652 h 4266968"/>
              <a:gd name="connsiteX2" fmla="*/ 4266960 w 4266960"/>
              <a:gd name="connsiteY2" fmla="*/ 2120258 h 4266968"/>
              <a:gd name="connsiteX3" fmla="*/ 4266960 w 4266960"/>
              <a:gd name="connsiteY3" fmla="*/ 2147389 h 4266968"/>
              <a:gd name="connsiteX4" fmla="*/ 4256628 w 4266960"/>
              <a:gd name="connsiteY4" fmla="*/ 2351994 h 4266968"/>
              <a:gd name="connsiteX5" fmla="*/ 2351994 w 4266960"/>
              <a:gd name="connsiteY5" fmla="*/ 4256629 h 4266968"/>
              <a:gd name="connsiteX6" fmla="*/ 2147230 w 4266960"/>
              <a:gd name="connsiteY6" fmla="*/ 4266968 h 4266968"/>
              <a:gd name="connsiteX7" fmla="*/ 2120416 w 4266960"/>
              <a:gd name="connsiteY7" fmla="*/ 4266968 h 4266968"/>
              <a:gd name="connsiteX8" fmla="*/ 1915652 w 4266960"/>
              <a:gd name="connsiteY8" fmla="*/ 4256629 h 4266968"/>
              <a:gd name="connsiteX9" fmla="*/ 0 w 4266960"/>
              <a:gd name="connsiteY9" fmla="*/ 2133823 h 4266968"/>
              <a:gd name="connsiteX10" fmla="*/ 2133823 w 4266960"/>
              <a:gd name="connsiteY10" fmla="*/ 0 h 426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6960" h="4266968">
                <a:moveTo>
                  <a:pt x="2133823" y="0"/>
                </a:moveTo>
                <a:cubicBezTo>
                  <a:pt x="3238644" y="0"/>
                  <a:pt x="4147355" y="839660"/>
                  <a:pt x="4256628" y="1915652"/>
                </a:cubicBezTo>
                <a:lnTo>
                  <a:pt x="4266960" y="2120258"/>
                </a:lnTo>
                <a:lnTo>
                  <a:pt x="4266960" y="2147389"/>
                </a:lnTo>
                <a:lnTo>
                  <a:pt x="4256628" y="2351994"/>
                </a:lnTo>
                <a:cubicBezTo>
                  <a:pt x="4154640" y="3356254"/>
                  <a:pt x="3356253" y="4154640"/>
                  <a:pt x="2351994" y="4256629"/>
                </a:cubicBezTo>
                <a:lnTo>
                  <a:pt x="2147230" y="4266968"/>
                </a:lnTo>
                <a:lnTo>
                  <a:pt x="2120416" y="4266968"/>
                </a:lnTo>
                <a:lnTo>
                  <a:pt x="1915652" y="4256629"/>
                </a:lnTo>
                <a:cubicBezTo>
                  <a:pt x="839660" y="4147356"/>
                  <a:pt x="0" y="3238645"/>
                  <a:pt x="0" y="2133823"/>
                </a:cubicBezTo>
                <a:cubicBezTo>
                  <a:pt x="0" y="955346"/>
                  <a:pt x="955346" y="0"/>
                  <a:pt x="2133823" y="0"/>
                </a:cubicBezTo>
                <a:close/>
              </a:path>
            </a:pathLst>
          </a:custGeom>
        </p:spPr>
        <p:txBody>
          <a:bodyPr wrap="square" anchor="ctr">
            <a:noAutofit/>
          </a:bodyPr>
          <a:lstStyle>
            <a:lvl1pPr algn="ctr">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9696CF8C-1EA0-4E47-AC60-CAC3B80A3C5D}"/>
              </a:ext>
            </a:extLst>
          </p:cNvPr>
          <p:cNvSpPr>
            <a:spLocks noGrp="1"/>
          </p:cNvSpPr>
          <p:nvPr>
            <p:ph type="title"/>
          </p:nvPr>
        </p:nvSpPr>
        <p:spPr>
          <a:xfrm>
            <a:off x="804672" y="1335024"/>
            <a:ext cx="6190488" cy="1179576"/>
          </a:xfrm>
        </p:spPr>
        <p:txBody>
          <a:bodyPr lIns="91440" tIns="45720" rIns="91440" bIns="45720" anchor="b"/>
          <a:lstStyle>
            <a:lvl1pPr>
              <a:defRPr sz="54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p:nvPr>
        </p:nvSpPr>
        <p:spPr>
          <a:xfrm>
            <a:off x="850392" y="2825496"/>
            <a:ext cx="6190488" cy="3346704"/>
          </a:xfrm>
        </p:spPr>
        <p:txBody>
          <a:bodyPr/>
          <a:lstStyle>
            <a:lvl1pPr marL="0" indent="0">
              <a:lnSpc>
                <a:spcPct val="110000"/>
              </a:lnSpc>
              <a:buNone/>
              <a:defRPr sz="2000"/>
            </a:lvl1pPr>
            <a:lvl2pPr marL="228600">
              <a:defRPr sz="1800"/>
            </a:lvl2pPr>
            <a:lvl3pPr marL="457200">
              <a:defRPr sz="1600"/>
            </a:lvl3pPr>
            <a:lvl4pPr marL="685800">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Footer Placeholder 4">
            <a:extLst>
              <a:ext uri="{FF2B5EF4-FFF2-40B4-BE49-F238E27FC236}">
                <a16:creationId xmlns:a16="http://schemas.microsoft.com/office/drawing/2014/main" id="{6140F15D-DD72-46D5-BF0F-F5064710700E}"/>
              </a:ext>
            </a:extLst>
          </p:cNvPr>
          <p:cNvSpPr>
            <a:spLocks noGrp="1"/>
          </p:cNvSpPr>
          <p:nvPr>
            <p:ph type="ftr" sz="quarter" idx="11"/>
          </p:nvPr>
        </p:nvSpPr>
        <p:spPr>
          <a:xfrm>
            <a:off x="7964424" y="621792"/>
            <a:ext cx="4114800" cy="365125"/>
          </a:xfrm>
        </p:spPr>
        <p:txBody>
          <a:bodyPr/>
          <a:lstStyle>
            <a:lvl1pPr>
              <a:defRPr baseline="0">
                <a:solidFill>
                  <a:schemeClr val="accent2"/>
                </a:solidFill>
              </a:defRPr>
            </a:lvl1pPr>
          </a:lstStyle>
          <a:p>
            <a:r>
              <a:rPr lang="en-US" dirty="0"/>
              <a:t>Presentation Title</a:t>
            </a:r>
          </a:p>
        </p:txBody>
      </p:sp>
      <p:sp>
        <p:nvSpPr>
          <p:cNvPr id="6" name="Slide Number Placeholder 5">
            <a:extLst>
              <a:ext uri="{FF2B5EF4-FFF2-40B4-BE49-F238E27FC236}">
                <a16:creationId xmlns:a16="http://schemas.microsoft.com/office/drawing/2014/main" id="{5266FD4D-815A-431C-ADEF-DE6F236F617F}"/>
              </a:ext>
            </a:extLst>
          </p:cNvPr>
          <p:cNvSpPr>
            <a:spLocks noGrp="1"/>
          </p:cNvSpPr>
          <p:nvPr>
            <p:ph type="sldNum" sz="quarter" idx="12"/>
          </p:nvPr>
        </p:nvSpPr>
        <p:spPr/>
        <p:txBody>
          <a:bodyPr/>
          <a:lstStyle>
            <a:lvl1pPr>
              <a:defRPr>
                <a:solidFill>
                  <a:schemeClr val="accent2"/>
                </a:solidFill>
              </a:defRPr>
            </a:lvl1pPr>
          </a:lstStyle>
          <a:p>
            <a:fld id="{D8DA9DAA-006C-4F4B-980E-E3DF019B24E2}" type="slidenum">
              <a:rPr lang="en-US" smtClean="0"/>
              <a:pPr/>
              <a:t>‹#›</a:t>
            </a:fld>
            <a:endParaRPr lang="en-US" dirty="0"/>
          </a:p>
        </p:txBody>
      </p:sp>
      <p:cxnSp>
        <p:nvCxnSpPr>
          <p:cNvPr id="9" name="Straight Connector 8">
            <a:extLst>
              <a:ext uri="{FF2B5EF4-FFF2-40B4-BE49-F238E27FC236}">
                <a16:creationId xmlns:a16="http://schemas.microsoft.com/office/drawing/2014/main" id="{FA8B3D0E-ED3F-46FA-AE79-5FEFDE9168E3}"/>
              </a:ext>
            </a:extLst>
          </p:cNvPr>
          <p:cNvCxnSpPr>
            <a:cxnSpLocks/>
          </p:cNvCxnSpPr>
          <p:nvPr userDrawn="1"/>
        </p:nvCxnSpPr>
        <p:spPr>
          <a:xfrm>
            <a:off x="0" y="806470"/>
            <a:ext cx="7903723" cy="0"/>
          </a:xfrm>
          <a:prstGeom prst="line">
            <a:avLst/>
          </a:prstGeom>
          <a:ln w="25400" cap="sq">
            <a:gradFill flip="none" rotWithShape="1">
              <a:gsLst>
                <a:gs pos="0">
                  <a:schemeClr val="accent2"/>
                </a:gs>
                <a:gs pos="100000">
                  <a:schemeClr val="accent4"/>
                </a:gs>
              </a:gsLst>
              <a:lin ang="10800000" scaled="1"/>
              <a:tileRect/>
            </a:gradFill>
            <a:bevel/>
          </a:ln>
        </p:spPr>
        <p:style>
          <a:lnRef idx="1">
            <a:schemeClr val="accent1"/>
          </a:lnRef>
          <a:fillRef idx="0">
            <a:schemeClr val="accent1"/>
          </a:fillRef>
          <a:effectRef idx="0">
            <a:schemeClr val="accent1"/>
          </a:effectRef>
          <a:fontRef idx="minor">
            <a:schemeClr val="tx1"/>
          </a:fontRef>
        </p:style>
      </p:cxnSp>
      <p:sp>
        <p:nvSpPr>
          <p:cNvPr id="17" name="Graphic 10">
            <a:extLst>
              <a:ext uri="{FF2B5EF4-FFF2-40B4-BE49-F238E27FC236}">
                <a16:creationId xmlns:a16="http://schemas.microsoft.com/office/drawing/2014/main" id="{AAD06B87-D9B2-4F94-B734-A8F039A2033F}"/>
              </a:ext>
            </a:extLst>
          </p:cNvPr>
          <p:cNvSpPr/>
          <p:nvPr userDrawn="1"/>
        </p:nvSpPr>
        <p:spPr>
          <a:xfrm>
            <a:off x="11281590" y="2070656"/>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dirty="0"/>
          </a:p>
        </p:txBody>
      </p:sp>
      <p:sp>
        <p:nvSpPr>
          <p:cNvPr id="19" name="Graphic 11">
            <a:extLst>
              <a:ext uri="{FF2B5EF4-FFF2-40B4-BE49-F238E27FC236}">
                <a16:creationId xmlns:a16="http://schemas.microsoft.com/office/drawing/2014/main" id="{BB13A13C-36EA-4B13-9175-C5FE95B34D33}"/>
              </a:ext>
            </a:extLst>
          </p:cNvPr>
          <p:cNvSpPr/>
          <p:nvPr userDrawn="1"/>
        </p:nvSpPr>
        <p:spPr>
          <a:xfrm>
            <a:off x="10969280" y="1780012"/>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dirty="0"/>
          </a:p>
        </p:txBody>
      </p:sp>
    </p:spTree>
    <p:extLst>
      <p:ext uri="{BB962C8B-B14F-4D97-AF65-F5344CB8AC3E}">
        <p14:creationId xmlns:p14="http://schemas.microsoft.com/office/powerpoint/2010/main" val="1897111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Section Header">
    <p:bg>
      <p:bgPr>
        <a:gradFill>
          <a:gsLst>
            <a:gs pos="100000">
              <a:schemeClr val="accent4"/>
            </a:gs>
            <a:gs pos="0">
              <a:schemeClr val="accent2"/>
            </a:gs>
          </a:gsLst>
          <a:lin ang="27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524000" y="1463040"/>
            <a:ext cx="9144000" cy="2340864"/>
          </a:xfrm>
        </p:spPr>
        <p:txBody>
          <a:bodyPr anchor="b">
            <a:normAutofit/>
          </a:bodyPr>
          <a:lstStyle>
            <a:lvl1pPr algn="ctr">
              <a:defRPr sz="6000" b="1" i="0" cap="all" baseline="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1527048" y="3858768"/>
            <a:ext cx="9144000" cy="1325880"/>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Graphic 12">
            <a:extLst>
              <a:ext uri="{FF2B5EF4-FFF2-40B4-BE49-F238E27FC236}">
                <a16:creationId xmlns:a16="http://schemas.microsoft.com/office/drawing/2014/main" id="{8A41917E-4B97-447C-98AB-970D625F1DE6}"/>
              </a:ext>
            </a:extLst>
          </p:cNvPr>
          <p:cNvSpPr/>
          <p:nvPr userDrawn="1"/>
        </p:nvSpPr>
        <p:spPr>
          <a:xfrm>
            <a:off x="10772266" y="30543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5" name="Graphic 13">
            <a:extLst>
              <a:ext uri="{FF2B5EF4-FFF2-40B4-BE49-F238E27FC236}">
                <a16:creationId xmlns:a16="http://schemas.microsoft.com/office/drawing/2014/main" id="{3B3FD238-4561-4AF8-A1F1-185B0CAFE2AC}"/>
              </a:ext>
            </a:extLst>
          </p:cNvPr>
          <p:cNvSpPr/>
          <p:nvPr userDrawn="1"/>
        </p:nvSpPr>
        <p:spPr>
          <a:xfrm>
            <a:off x="10724364" y="2515838"/>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endParaRPr lang="en-US" dirty="0"/>
          </a:p>
        </p:txBody>
      </p:sp>
      <p:sp>
        <p:nvSpPr>
          <p:cNvPr id="6" name="Graphic 15">
            <a:extLst>
              <a:ext uri="{FF2B5EF4-FFF2-40B4-BE49-F238E27FC236}">
                <a16:creationId xmlns:a16="http://schemas.microsoft.com/office/drawing/2014/main" id="{BAB9414C-AE69-4648-873E-9CE6B2DF8A71}"/>
              </a:ext>
            </a:extLst>
          </p:cNvPr>
          <p:cNvSpPr/>
          <p:nvPr userDrawn="1"/>
        </p:nvSpPr>
        <p:spPr>
          <a:xfrm>
            <a:off x="11024834" y="2787572"/>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endParaRPr lang="en-US" dirty="0"/>
          </a:p>
        </p:txBody>
      </p:sp>
      <p:sp>
        <p:nvSpPr>
          <p:cNvPr id="7" name="Graphic 22">
            <a:extLst>
              <a:ext uri="{FF2B5EF4-FFF2-40B4-BE49-F238E27FC236}">
                <a16:creationId xmlns:a16="http://schemas.microsoft.com/office/drawing/2014/main" id="{3BF75235-4E6E-4184-82A5-EE6FE7993BBC}"/>
              </a:ext>
            </a:extLst>
          </p:cNvPr>
          <p:cNvSpPr/>
          <p:nvPr userDrawn="1"/>
        </p:nvSpPr>
        <p:spPr>
          <a:xfrm>
            <a:off x="1261869" y="2633448"/>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chemeClr val="bg1"/>
          </a:solidFill>
          <a:ln w="646" cap="flat">
            <a:noFill/>
            <a:prstDash val="solid"/>
            <a:miter/>
          </a:ln>
        </p:spPr>
        <p:txBody>
          <a:bodyPr rtlCol="0" anchor="ctr"/>
          <a:lstStyle/>
          <a:p>
            <a:endParaRPr lang="en-US" dirty="0"/>
          </a:p>
        </p:txBody>
      </p:sp>
      <p:sp>
        <p:nvSpPr>
          <p:cNvPr id="11" name="Graphic 21">
            <a:extLst>
              <a:ext uri="{FF2B5EF4-FFF2-40B4-BE49-F238E27FC236}">
                <a16:creationId xmlns:a16="http://schemas.microsoft.com/office/drawing/2014/main" id="{E66FE37C-2F4B-42DA-BFF6-92DD00BDC49B}"/>
              </a:ext>
            </a:extLst>
          </p:cNvPr>
          <p:cNvSpPr/>
          <p:nvPr userDrawn="1"/>
        </p:nvSpPr>
        <p:spPr>
          <a:xfrm>
            <a:off x="1064053" y="3083338"/>
            <a:ext cx="95759" cy="95759"/>
          </a:xfrm>
          <a:custGeom>
            <a:avLst/>
            <a:gdLst>
              <a:gd name="connsiteX0" fmla="*/ 95759 w 95759"/>
              <a:gd name="connsiteY0" fmla="*/ 47880 h 95759"/>
              <a:gd name="connsiteX1" fmla="*/ 47880 w 95759"/>
              <a:gd name="connsiteY1" fmla="*/ 95759 h 95759"/>
              <a:gd name="connsiteX2" fmla="*/ 0 w 95759"/>
              <a:gd name="connsiteY2" fmla="*/ 47880 h 95759"/>
              <a:gd name="connsiteX3" fmla="*/ 47880 w 95759"/>
              <a:gd name="connsiteY3" fmla="*/ 0 h 95759"/>
              <a:gd name="connsiteX4" fmla="*/ 95759 w 95759"/>
              <a:gd name="connsiteY4" fmla="*/ 47880 h 9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chemeClr val="bg1"/>
          </a:solidFill>
          <a:ln w="469" cap="flat">
            <a:noFill/>
            <a:prstDash val="solid"/>
            <a:miter/>
          </a:ln>
        </p:spPr>
        <p:txBody>
          <a:bodyPr rtlCol="0" anchor="ctr"/>
          <a:lstStyle/>
          <a:p>
            <a:endParaRPr lang="en-US" dirty="0"/>
          </a:p>
        </p:txBody>
      </p:sp>
      <p:sp>
        <p:nvSpPr>
          <p:cNvPr id="13" name="Graphic 23">
            <a:extLst>
              <a:ext uri="{FF2B5EF4-FFF2-40B4-BE49-F238E27FC236}">
                <a16:creationId xmlns:a16="http://schemas.microsoft.com/office/drawing/2014/main" id="{DDD38822-731A-48DA-A8A0-FBBAF7A6D65D}"/>
              </a:ext>
            </a:extLst>
          </p:cNvPr>
          <p:cNvSpPr/>
          <p:nvPr userDrawn="1"/>
        </p:nvSpPr>
        <p:spPr>
          <a:xfrm>
            <a:off x="1413405" y="3492870"/>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chemeClr val="bg1"/>
          </a:solidFill>
          <a:ln w="516" cap="flat">
            <a:noFill/>
            <a:prstDash val="solid"/>
            <a:miter/>
          </a:ln>
        </p:spPr>
        <p:txBody>
          <a:bodyPr rtlCol="0" anchor="ctr"/>
          <a:lstStyle/>
          <a:p>
            <a:endParaRPr lang="en-US" dirty="0"/>
          </a:p>
        </p:txBody>
      </p:sp>
    </p:spTree>
    <p:extLst>
      <p:ext uri="{BB962C8B-B14F-4D97-AF65-F5344CB8AC3E}">
        <p14:creationId xmlns:p14="http://schemas.microsoft.com/office/powerpoint/2010/main" val="34424820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6CF8C-1EA0-4E47-AC60-CAC3B80A3C5D}"/>
              </a:ext>
            </a:extLst>
          </p:cNvPr>
          <p:cNvSpPr>
            <a:spLocks noGrp="1"/>
          </p:cNvSpPr>
          <p:nvPr>
            <p:ph type="title"/>
          </p:nvPr>
        </p:nvSpPr>
        <p:spPr/>
        <p:txBody>
          <a:bodyPr/>
          <a:lstStyle>
            <a:lvl1pPr>
              <a:defRPr sz="54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5266FD4D-815A-431C-ADEF-DE6F236F617F}"/>
              </a:ext>
            </a:extLst>
          </p:cNvPr>
          <p:cNvSpPr>
            <a:spLocks noGrp="1"/>
          </p:cNvSpPr>
          <p:nvPr>
            <p:ph type="sldNum" sz="quarter" idx="12"/>
          </p:nvPr>
        </p:nvSpPr>
        <p:spPr/>
        <p:txBody>
          <a:bodyPr/>
          <a:lstStyle/>
          <a:p>
            <a:fld id="{D8DA9DAA-006C-4F4B-980E-E3DF019B24E2}" type="slidenum">
              <a:rPr lang="en-US" smtClean="0"/>
              <a:t>‹#›</a:t>
            </a:fld>
            <a:endParaRPr lang="en-US" dirty="0"/>
          </a:p>
        </p:txBody>
      </p:sp>
      <p:cxnSp>
        <p:nvCxnSpPr>
          <p:cNvPr id="7" name="Straight Connector 6">
            <a:extLst>
              <a:ext uri="{FF2B5EF4-FFF2-40B4-BE49-F238E27FC236}">
                <a16:creationId xmlns:a16="http://schemas.microsoft.com/office/drawing/2014/main" id="{5C05CAAB-DBA2-4548-AD5F-01BB97FBB207}"/>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17450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6391656" y="841248"/>
            <a:ext cx="4434840" cy="3236976"/>
          </a:xfrm>
        </p:spPr>
        <p:txBody>
          <a:bodyPr anchor="b"/>
          <a:lstStyle>
            <a:lvl1pPr algn="l">
              <a:lnSpc>
                <a:spcPct val="110000"/>
              </a:lnSpc>
              <a:spcBef>
                <a:spcPts val="1000"/>
              </a:spcBef>
              <a:defRPr sz="3600" b="0" i="0" cap="none" baseline="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6391655" y="4498848"/>
            <a:ext cx="4434835" cy="510474"/>
          </a:xfrm>
        </p:spPr>
        <p:txBody>
          <a:bodyPr/>
          <a:lstStyle>
            <a:lvl1pPr marL="0" indent="0" algn="l">
              <a:lnSpc>
                <a:spcPct val="110000"/>
              </a:lnSpc>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7F8C2A2A-62DB-40C0-8AE7-CB9B98649BB1}"/>
              </a:ext>
            </a:extLst>
          </p:cNvPr>
          <p:cNvSpPr>
            <a:spLocks noGrp="1"/>
          </p:cNvSpPr>
          <p:nvPr>
            <p:ph type="ftr" sz="quarter" idx="11"/>
          </p:nvPr>
        </p:nvSpPr>
        <p:spPr>
          <a:xfrm rot="16200000">
            <a:off x="9811512" y="1591056"/>
            <a:ext cx="3547872" cy="365125"/>
          </a:xfrm>
        </p:spPr>
        <p:txBody>
          <a:bodyPr/>
          <a:lstStyle>
            <a:lvl1pPr>
              <a:defRPr>
                <a:solidFill>
                  <a:schemeClr val="accent2"/>
                </a:solidFill>
              </a:defRPr>
            </a:lvl1pPr>
          </a:lstStyle>
          <a:p>
            <a:r>
              <a:rPr lang="en-US" dirty="0"/>
              <a:t>Presentation Title</a:t>
            </a:r>
          </a:p>
        </p:txBody>
      </p:sp>
      <p:sp>
        <p:nvSpPr>
          <p:cNvPr id="6" name="Slide Number Placeholder 5">
            <a:extLst>
              <a:ext uri="{FF2B5EF4-FFF2-40B4-BE49-F238E27FC236}">
                <a16:creationId xmlns:a16="http://schemas.microsoft.com/office/drawing/2014/main" id="{A401EAA4-F44C-4C1F-B8E3-1A3005300F50}"/>
              </a:ext>
            </a:extLst>
          </p:cNvPr>
          <p:cNvSpPr>
            <a:spLocks noGrp="1"/>
          </p:cNvSpPr>
          <p:nvPr>
            <p:ph type="sldNum" sz="quarter" idx="12"/>
          </p:nvPr>
        </p:nvSpPr>
        <p:spPr/>
        <p:txBody>
          <a:bodyPr/>
          <a:lstStyle>
            <a:lvl1pPr>
              <a:defRPr>
                <a:solidFill>
                  <a:schemeClr val="accent2"/>
                </a:solidFill>
              </a:defRPr>
            </a:lvl1pPr>
          </a:lstStyle>
          <a:p>
            <a:fld id="{D8DA9DAA-006C-4F4B-980E-E3DF019B24E2}" type="slidenum">
              <a:rPr lang="en-US" smtClean="0"/>
              <a:pPr/>
              <a:t>‹#›</a:t>
            </a:fld>
            <a:endParaRPr lang="en-US" dirty="0"/>
          </a:p>
        </p:txBody>
      </p:sp>
      <p:cxnSp>
        <p:nvCxnSpPr>
          <p:cNvPr id="7" name="Straight Connector 6">
            <a:extLst>
              <a:ext uri="{FF2B5EF4-FFF2-40B4-BE49-F238E27FC236}">
                <a16:creationId xmlns:a16="http://schemas.microsoft.com/office/drawing/2014/main" id="{6939C974-0ED4-4915-BBF7-1FB00C18AD45}"/>
              </a:ext>
            </a:extLst>
          </p:cNvPr>
          <p:cNvCxnSpPr>
            <a:cxnSpLocks/>
          </p:cNvCxnSpPr>
          <p:nvPr userDrawn="1"/>
        </p:nvCxnSpPr>
        <p:spPr>
          <a:xfrm>
            <a:off x="11586162" y="3619272"/>
            <a:ext cx="0" cy="3238728"/>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515930B2-E36D-4D05-A6B3-CA1BF61D50CC}"/>
              </a:ext>
            </a:extLst>
          </p:cNvPr>
          <p:cNvSpPr/>
          <p:nvPr userDrawn="1"/>
        </p:nvSpPr>
        <p:spPr>
          <a:xfrm>
            <a:off x="0" y="0"/>
            <a:ext cx="5779911" cy="6858000"/>
          </a:xfrm>
          <a:prstGeom prst="rect">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2">
            <a:extLst>
              <a:ext uri="{FF2B5EF4-FFF2-40B4-BE49-F238E27FC236}">
                <a16:creationId xmlns:a16="http://schemas.microsoft.com/office/drawing/2014/main" id="{9CEC7E0F-60E8-418B-978D-C607C82E97F7}"/>
              </a:ext>
            </a:extLst>
          </p:cNvPr>
          <p:cNvSpPr>
            <a:spLocks noGrp="1"/>
          </p:cNvSpPr>
          <p:nvPr>
            <p:ph type="pic" sz="quarter" idx="13"/>
          </p:nvPr>
        </p:nvSpPr>
        <p:spPr>
          <a:xfrm>
            <a:off x="283464" y="301752"/>
            <a:ext cx="5221224" cy="6263640"/>
          </a:xfrm>
        </p:spPr>
        <p:txBody>
          <a:bodyPr anchor="ctr"/>
          <a:lstStyle>
            <a:lvl1pPr algn="ctr">
              <a:buNone/>
              <a:defRPr>
                <a:solidFill>
                  <a:schemeClr val="bg1"/>
                </a:solidFill>
              </a:defRPr>
            </a:lvl1pPr>
          </a:lstStyle>
          <a:p>
            <a:r>
              <a:rPr lang="en-US"/>
              <a:t>Click icon to add picture</a:t>
            </a:r>
            <a:endParaRPr lang="en-US" dirty="0"/>
          </a:p>
        </p:txBody>
      </p:sp>
    </p:spTree>
    <p:extLst>
      <p:ext uri="{BB962C8B-B14F-4D97-AF65-F5344CB8AC3E}">
        <p14:creationId xmlns:p14="http://schemas.microsoft.com/office/powerpoint/2010/main" val="1299048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3_Title and Content">
    <p:bg>
      <p:bgPr>
        <a:gradFill>
          <a:gsLst>
            <a:gs pos="100000">
              <a:schemeClr val="accent4"/>
            </a:gs>
            <a:gs pos="0">
              <a:schemeClr val="accent2"/>
            </a:gs>
          </a:gsLst>
          <a:lin ang="189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6CF8C-1EA0-4E47-AC60-CAC3B80A3C5D}"/>
              </a:ext>
            </a:extLst>
          </p:cNvPr>
          <p:cNvSpPr>
            <a:spLocks noGrp="1"/>
          </p:cNvSpPr>
          <p:nvPr>
            <p:ph type="title" hasCustomPrompt="1"/>
          </p:nvPr>
        </p:nvSpPr>
        <p:spPr>
          <a:xfrm>
            <a:off x="576072" y="365125"/>
            <a:ext cx="10771632" cy="1325563"/>
          </a:xfrm>
        </p:spPr>
        <p:txBody>
          <a:bodyPr/>
          <a:lstStyle>
            <a:lvl1pPr>
              <a:defRPr sz="5400" b="1" cap="all" baseline="0">
                <a:solidFill>
                  <a:schemeClr val="bg1"/>
                </a:solidFill>
              </a:defRPr>
            </a:lvl1pPr>
          </a:lstStyle>
          <a:p>
            <a:r>
              <a:rPr lang="en-US" dirty="0"/>
              <a:t>Title</a:t>
            </a:r>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p:nvPr>
        </p:nvSpPr>
        <p:spPr>
          <a:xfrm>
            <a:off x="576072" y="1825625"/>
            <a:ext cx="10771632"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140F15D-DD72-46D5-BF0F-F5064710700E}"/>
              </a:ext>
            </a:extLst>
          </p:cNvPr>
          <p:cNvSpPr>
            <a:spLocks noGrp="1"/>
          </p:cNvSpPr>
          <p:nvPr>
            <p:ph type="ftr" sz="quarter" idx="11"/>
          </p:nvPr>
        </p:nvSpPr>
        <p:spPr>
          <a:xfrm>
            <a:off x="8503920" y="841248"/>
            <a:ext cx="3630168" cy="365125"/>
          </a:xfrm>
        </p:spPr>
        <p:txBody>
          <a:bodyPr/>
          <a:lstStyle>
            <a:lvl1pPr>
              <a:defRPr>
                <a:solidFill>
                  <a:schemeClr val="bg1"/>
                </a:solidFill>
              </a:defRPr>
            </a:lvl1pPr>
          </a:lstStyle>
          <a:p>
            <a:r>
              <a:rPr lang="en-US" dirty="0"/>
              <a:t>Presentation Title</a:t>
            </a:r>
          </a:p>
        </p:txBody>
      </p:sp>
      <p:sp>
        <p:nvSpPr>
          <p:cNvPr id="6" name="Slide Number Placeholder 5">
            <a:extLst>
              <a:ext uri="{FF2B5EF4-FFF2-40B4-BE49-F238E27FC236}">
                <a16:creationId xmlns:a16="http://schemas.microsoft.com/office/drawing/2014/main" id="{5266FD4D-815A-431C-ADEF-DE6F236F617F}"/>
              </a:ext>
            </a:extLst>
          </p:cNvPr>
          <p:cNvSpPr>
            <a:spLocks noGrp="1"/>
          </p:cNvSpPr>
          <p:nvPr>
            <p:ph type="sldNum" sz="quarter" idx="12"/>
          </p:nvPr>
        </p:nvSpPr>
        <p:spPr/>
        <p:txBody>
          <a:bodyPr/>
          <a:lstStyle>
            <a:lvl1pPr>
              <a:defRPr>
                <a:solidFill>
                  <a:schemeClr val="bg1"/>
                </a:solidFill>
              </a:defRPr>
            </a:lvl1pPr>
          </a:lstStyle>
          <a:p>
            <a:fld id="{D8DA9DAA-006C-4F4B-980E-E3DF019B24E2}" type="slidenum">
              <a:rPr lang="en-US" smtClean="0"/>
              <a:pPr/>
              <a:t>‹#›</a:t>
            </a:fld>
            <a:endParaRPr lang="en-US" dirty="0"/>
          </a:p>
        </p:txBody>
      </p:sp>
      <p:sp>
        <p:nvSpPr>
          <p:cNvPr id="9" name="Graphic 22">
            <a:extLst>
              <a:ext uri="{FF2B5EF4-FFF2-40B4-BE49-F238E27FC236}">
                <a16:creationId xmlns:a16="http://schemas.microsoft.com/office/drawing/2014/main" id="{4EADA2ED-8A8C-4D17-8798-F26BF3B4CE25}"/>
              </a:ext>
            </a:extLst>
          </p:cNvPr>
          <p:cNvSpPr/>
          <p:nvPr userDrawn="1"/>
        </p:nvSpPr>
        <p:spPr>
          <a:xfrm>
            <a:off x="11202264" y="344083"/>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chemeClr val="bg1"/>
          </a:solidFill>
          <a:ln w="646" cap="flat">
            <a:noFill/>
            <a:prstDash val="solid"/>
            <a:miter/>
          </a:ln>
        </p:spPr>
        <p:txBody>
          <a:bodyPr rtlCol="0" anchor="ctr"/>
          <a:lstStyle/>
          <a:p>
            <a:endParaRPr lang="en-US" dirty="0"/>
          </a:p>
        </p:txBody>
      </p:sp>
      <p:sp>
        <p:nvSpPr>
          <p:cNvPr id="11" name="Graphic 23">
            <a:extLst>
              <a:ext uri="{FF2B5EF4-FFF2-40B4-BE49-F238E27FC236}">
                <a16:creationId xmlns:a16="http://schemas.microsoft.com/office/drawing/2014/main" id="{54AB3A25-6605-4446-9E53-ACEECD25E27B}"/>
              </a:ext>
            </a:extLst>
          </p:cNvPr>
          <p:cNvSpPr/>
          <p:nvPr userDrawn="1"/>
        </p:nvSpPr>
        <p:spPr>
          <a:xfrm>
            <a:off x="11563141" y="590910"/>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chemeClr val="bg1"/>
          </a:solidFill>
          <a:ln w="516" cap="flat">
            <a:noFill/>
            <a:prstDash val="solid"/>
            <a:miter/>
          </a:ln>
        </p:spPr>
        <p:txBody>
          <a:bodyPr rtlCol="0" anchor="ctr"/>
          <a:lstStyle/>
          <a:p>
            <a:endParaRPr lang="en-US" dirty="0"/>
          </a:p>
        </p:txBody>
      </p:sp>
    </p:spTree>
    <p:extLst>
      <p:ext uri="{BB962C8B-B14F-4D97-AF65-F5344CB8AC3E}">
        <p14:creationId xmlns:p14="http://schemas.microsoft.com/office/powerpoint/2010/main" val="1222635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57166-6921-4546-BA2C-99E464681F4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5B9122-6371-4049-B57A-33DED7DA2F76}"/>
              </a:ext>
            </a:extLst>
          </p:cNvPr>
          <p:cNvSpPr>
            <a:spLocks noGrp="1"/>
          </p:cNvSpPr>
          <p:nvPr>
            <p:ph sz="half" idx="1"/>
          </p:nvPr>
        </p:nvSpPr>
        <p:spPr>
          <a:xfrm>
            <a:off x="1444752" y="1825625"/>
            <a:ext cx="4553712" cy="4351338"/>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BA14555D-0753-4312-A26B-2338813F9BB1}"/>
              </a:ext>
            </a:extLst>
          </p:cNvPr>
          <p:cNvSpPr>
            <a:spLocks noGrp="1"/>
          </p:cNvSpPr>
          <p:nvPr>
            <p:ph sz="half" idx="2"/>
          </p:nvPr>
        </p:nvSpPr>
        <p:spPr>
          <a:xfrm>
            <a:off x="6784848" y="1825625"/>
            <a:ext cx="4553712" cy="4351338"/>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3FB7E8F4-3FB3-45AB-A381-9093CA95AAE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0" name="Graphic 15">
            <a:extLst>
              <a:ext uri="{FF2B5EF4-FFF2-40B4-BE49-F238E27FC236}">
                <a16:creationId xmlns:a16="http://schemas.microsoft.com/office/drawing/2014/main" id="{D8685329-C6A1-4CB4-8AAE-150D0341F6A2}"/>
              </a:ext>
            </a:extLst>
          </p:cNvPr>
          <p:cNvSpPr/>
          <p:nvPr userDrawn="1"/>
        </p:nvSpPr>
        <p:spPr>
          <a:xfrm>
            <a:off x="10508317" y="49220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dirty="0"/>
          </a:p>
        </p:txBody>
      </p:sp>
      <p:sp>
        <p:nvSpPr>
          <p:cNvPr id="12" name="Graphic 16">
            <a:extLst>
              <a:ext uri="{FF2B5EF4-FFF2-40B4-BE49-F238E27FC236}">
                <a16:creationId xmlns:a16="http://schemas.microsoft.com/office/drawing/2014/main" id="{83CE1DAA-30A3-41AE-8AE1-A7EE5C48A6F3}"/>
              </a:ext>
            </a:extLst>
          </p:cNvPr>
          <p:cNvSpPr/>
          <p:nvPr userDrawn="1"/>
        </p:nvSpPr>
        <p:spPr>
          <a:xfrm>
            <a:off x="11477944" y="105558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dirty="0"/>
          </a:p>
        </p:txBody>
      </p:sp>
      <p:sp>
        <p:nvSpPr>
          <p:cNvPr id="14" name="Graphic 14">
            <a:extLst>
              <a:ext uri="{FF2B5EF4-FFF2-40B4-BE49-F238E27FC236}">
                <a16:creationId xmlns:a16="http://schemas.microsoft.com/office/drawing/2014/main" id="{065162DD-7ACB-4F9C-90DD-24C743035892}"/>
              </a:ext>
            </a:extLst>
          </p:cNvPr>
          <p:cNvSpPr/>
          <p:nvPr userDrawn="1"/>
        </p:nvSpPr>
        <p:spPr>
          <a:xfrm>
            <a:off x="11241555" y="44663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dirty="0"/>
          </a:p>
        </p:txBody>
      </p:sp>
    </p:spTree>
    <p:extLst>
      <p:ext uri="{BB962C8B-B14F-4D97-AF65-F5344CB8AC3E}">
        <p14:creationId xmlns:p14="http://schemas.microsoft.com/office/powerpoint/2010/main" val="1205288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DA4224-F4E4-47A4-ACF7-2317493908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1679907-DC49-4B86-A34C-C97DBC26A9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DBC8A0-34FC-4B6E-B42B-A721267D89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1" i="0" cap="all" spc="100" baseline="0">
                <a:solidFill>
                  <a:schemeClr val="tx1">
                    <a:tint val="75000"/>
                  </a:schemeClr>
                </a:solidFill>
              </a:defRPr>
            </a:lvl1pPr>
          </a:lstStyle>
          <a:p>
            <a:r>
              <a:rPr lang="en-US" dirty="0"/>
              <a:t>9/3/20XX</a:t>
            </a:r>
          </a:p>
        </p:txBody>
      </p:sp>
      <p:sp>
        <p:nvSpPr>
          <p:cNvPr id="5" name="Footer Placeholder 4">
            <a:extLst>
              <a:ext uri="{FF2B5EF4-FFF2-40B4-BE49-F238E27FC236}">
                <a16:creationId xmlns:a16="http://schemas.microsoft.com/office/drawing/2014/main" id="{609AC0B6-4CC4-4E41-8A4D-F62E17F285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tx1">
                    <a:tint val="75000"/>
                  </a:schemeClr>
                </a:solidFill>
              </a:defRPr>
            </a:lvl1pPr>
          </a:lstStyle>
          <a:p>
            <a:r>
              <a:rPr lang="en-US" dirty="0"/>
              <a:t>Presentation Title</a:t>
            </a:r>
          </a:p>
        </p:txBody>
      </p:sp>
      <p:sp>
        <p:nvSpPr>
          <p:cNvPr id="6" name="Slide Number Placeholder 5">
            <a:extLst>
              <a:ext uri="{FF2B5EF4-FFF2-40B4-BE49-F238E27FC236}">
                <a16:creationId xmlns:a16="http://schemas.microsoft.com/office/drawing/2014/main" id="{F6C0E9BD-90BD-46AE-8A0D-06796ADB76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cap="all" spc="100" baseline="0">
                <a:solidFill>
                  <a:schemeClr val="tx1">
                    <a:tint val="75000"/>
                  </a:schemeClr>
                </a:solidFill>
              </a:defRPr>
            </a:lvl1pPr>
          </a:lstStyle>
          <a:p>
            <a:fld id="{D8DA9DAA-006C-4F4B-980E-E3DF019B24E2}" type="slidenum">
              <a:rPr lang="en-US" smtClean="0"/>
              <a:t>‹#›</a:t>
            </a:fld>
            <a:endParaRPr lang="en-US" dirty="0"/>
          </a:p>
        </p:txBody>
      </p:sp>
    </p:spTree>
    <p:extLst>
      <p:ext uri="{BB962C8B-B14F-4D97-AF65-F5344CB8AC3E}">
        <p14:creationId xmlns:p14="http://schemas.microsoft.com/office/powerpoint/2010/main" val="1999713800"/>
      </p:ext>
    </p:extLst>
  </p:cSld>
  <p:clrMap bg1="lt1" tx1="dk1" bg2="lt2" tx2="dk2" accent1="accent1" accent2="accent2" accent3="accent3" accent4="accent4" accent5="accent5" accent6="accent6" hlink="hlink" folHlink="folHlink"/>
  <p:sldLayoutIdLst>
    <p:sldLayoutId id="2147483697" r:id="rId1"/>
    <p:sldLayoutId id="2147483708" r:id="rId2"/>
    <p:sldLayoutId id="2147483717" r:id="rId3"/>
    <p:sldLayoutId id="2147483710" r:id="rId4"/>
    <p:sldLayoutId id="2147483709" r:id="rId5"/>
    <p:sldLayoutId id="2147483698" r:id="rId6"/>
    <p:sldLayoutId id="2147483713" r:id="rId7"/>
    <p:sldLayoutId id="2147483712" r:id="rId8"/>
    <p:sldLayoutId id="2147483700" r:id="rId9"/>
    <p:sldLayoutId id="2147483701" r:id="rId10"/>
    <p:sldLayoutId id="2147483716" r:id="rId11"/>
    <p:sldLayoutId id="2147483714" r:id="rId12"/>
    <p:sldLayoutId id="2147483715" r:id="rId13"/>
    <p:sldLayoutId id="2147483702" r:id="rId14"/>
    <p:sldLayoutId id="2147483703" r:id="rId15"/>
    <p:sldLayoutId id="2147483704" r:id="rId16"/>
    <p:sldLayoutId id="2147483705" r:id="rId17"/>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3.xml"/><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9968B-2619-4F71-AB00-4C493E120805}"/>
              </a:ext>
            </a:extLst>
          </p:cNvPr>
          <p:cNvSpPr>
            <a:spLocks noGrp="1"/>
          </p:cNvSpPr>
          <p:nvPr>
            <p:ph type="ctrTitle"/>
          </p:nvPr>
        </p:nvSpPr>
        <p:spPr/>
        <p:txBody>
          <a:bodyPr>
            <a:normAutofit/>
          </a:bodyPr>
          <a:lstStyle/>
          <a:p>
            <a:r>
              <a:rPr lang="en-US" sz="5400" spc="400" dirty="0">
                <a:solidFill>
                  <a:schemeClr val="bg1"/>
                </a:solidFill>
              </a:rPr>
              <a:t>SEDATIVES and Paralytics </a:t>
            </a:r>
            <a:br>
              <a:rPr lang="en-US" sz="5400" spc="400" dirty="0">
                <a:solidFill>
                  <a:schemeClr val="bg1"/>
                </a:solidFill>
              </a:rPr>
            </a:br>
            <a:r>
              <a:rPr lang="en-US" sz="5400" spc="400" dirty="0">
                <a:solidFill>
                  <a:schemeClr val="bg1"/>
                </a:solidFill>
              </a:rPr>
              <a:t>in the ICU</a:t>
            </a:r>
            <a:endParaRPr lang="en-US" dirty="0"/>
          </a:p>
        </p:txBody>
      </p:sp>
      <p:sp>
        <p:nvSpPr>
          <p:cNvPr id="3" name="Subtitle 2">
            <a:extLst>
              <a:ext uri="{FF2B5EF4-FFF2-40B4-BE49-F238E27FC236}">
                <a16:creationId xmlns:a16="http://schemas.microsoft.com/office/drawing/2014/main" id="{A5F14073-9F68-4B7E-A576-26899D58C7A9}"/>
              </a:ext>
            </a:extLst>
          </p:cNvPr>
          <p:cNvSpPr>
            <a:spLocks noGrp="1"/>
          </p:cNvSpPr>
          <p:nvPr>
            <p:ph type="subTitle" idx="1"/>
          </p:nvPr>
        </p:nvSpPr>
        <p:spPr/>
        <p:txBody>
          <a:bodyPr/>
          <a:lstStyle/>
          <a:p>
            <a:r>
              <a:rPr lang="en-US" dirty="0"/>
              <a:t>Mark Lepore, MD</a:t>
            </a:r>
          </a:p>
          <a:p>
            <a:r>
              <a:rPr lang="en-US" sz="2000" dirty="0">
                <a:solidFill>
                  <a:schemeClr val="bg1"/>
                </a:solidFill>
              </a:rPr>
              <a:t>September 1, 2025</a:t>
            </a:r>
          </a:p>
          <a:p>
            <a:endParaRPr lang="en-US" dirty="0"/>
          </a:p>
        </p:txBody>
      </p:sp>
    </p:spTree>
    <p:extLst>
      <p:ext uri="{BB962C8B-B14F-4D97-AF65-F5344CB8AC3E}">
        <p14:creationId xmlns:p14="http://schemas.microsoft.com/office/powerpoint/2010/main" val="1147698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4E83A-FFF7-0209-9C3A-31AC2A2FE22B}"/>
              </a:ext>
            </a:extLst>
          </p:cNvPr>
          <p:cNvSpPr>
            <a:spLocks noGrp="1"/>
          </p:cNvSpPr>
          <p:nvPr>
            <p:ph type="title"/>
          </p:nvPr>
        </p:nvSpPr>
        <p:spPr>
          <a:xfrm>
            <a:off x="838200" y="136525"/>
            <a:ext cx="10515600" cy="869315"/>
          </a:xfrm>
        </p:spPr>
        <p:txBody>
          <a:bodyPr>
            <a:normAutofit/>
          </a:bodyPr>
          <a:lstStyle/>
          <a:p>
            <a:r>
              <a:rPr lang="en-US" dirty="0"/>
              <a:t>Etomidate</a:t>
            </a:r>
          </a:p>
        </p:txBody>
      </p:sp>
      <p:sp>
        <p:nvSpPr>
          <p:cNvPr id="3" name="Content Placeholder 2">
            <a:extLst>
              <a:ext uri="{FF2B5EF4-FFF2-40B4-BE49-F238E27FC236}">
                <a16:creationId xmlns:a16="http://schemas.microsoft.com/office/drawing/2014/main" id="{051C2BDC-276F-5687-D45A-9810490E57DA}"/>
              </a:ext>
            </a:extLst>
          </p:cNvPr>
          <p:cNvSpPr>
            <a:spLocks noGrp="1"/>
          </p:cNvSpPr>
          <p:nvPr>
            <p:ph idx="1"/>
          </p:nvPr>
        </p:nvSpPr>
        <p:spPr>
          <a:xfrm>
            <a:off x="838200" y="1132205"/>
            <a:ext cx="10515600" cy="5715635"/>
          </a:xfrm>
        </p:spPr>
        <p:txBody>
          <a:bodyPr>
            <a:normAutofit lnSpcReduction="10000"/>
          </a:bodyPr>
          <a:lstStyle/>
          <a:p>
            <a:r>
              <a:rPr lang="en-US" dirty="0"/>
              <a:t>Receptor agonized or antagonized: 	GABA A agonist</a:t>
            </a:r>
          </a:p>
          <a:p>
            <a:r>
              <a:rPr lang="en-US" dirty="0"/>
              <a:t>Paralysis?	No </a:t>
            </a:r>
          </a:p>
          <a:p>
            <a:r>
              <a:rPr lang="en-US" dirty="0"/>
              <a:t>Sedation?	Yes</a:t>
            </a:r>
          </a:p>
          <a:p>
            <a:r>
              <a:rPr lang="en-US" dirty="0"/>
              <a:t>Pain control?	No</a:t>
            </a:r>
          </a:p>
          <a:p>
            <a:r>
              <a:rPr lang="en-US" dirty="0"/>
              <a:t>Amnestic?	Yes</a:t>
            </a:r>
          </a:p>
          <a:p>
            <a:r>
              <a:rPr lang="en-US" dirty="0"/>
              <a:t>Causes Respiratory Depression?	Yes</a:t>
            </a:r>
          </a:p>
          <a:p>
            <a:r>
              <a:rPr lang="en-US" dirty="0"/>
              <a:t>Delirium Effect?  (better/worse/no effect?)   	No effect</a:t>
            </a:r>
          </a:p>
          <a:p>
            <a:r>
              <a:rPr lang="en-US" dirty="0"/>
              <a:t>Major Side Effects:	    Hypotension, adrenal insufficiency (possible, generally advise to not  use in sepsis for increase in mortality)</a:t>
            </a:r>
          </a:p>
          <a:p>
            <a:r>
              <a:rPr lang="en-US" dirty="0"/>
              <a:t>Benefits/ What Patients do we use it in?	Relatively </a:t>
            </a:r>
            <a:r>
              <a:rPr lang="en-US" dirty="0" err="1"/>
              <a:t>cardiovascularly</a:t>
            </a:r>
            <a:r>
              <a:rPr lang="en-US" dirty="0"/>
              <a:t> neutral;  intubations in ED, cardioversions.  </a:t>
            </a:r>
          </a:p>
        </p:txBody>
      </p:sp>
      <p:sp>
        <p:nvSpPr>
          <p:cNvPr id="4" name="Slide Number Placeholder 3">
            <a:extLst>
              <a:ext uri="{FF2B5EF4-FFF2-40B4-BE49-F238E27FC236}">
                <a16:creationId xmlns:a16="http://schemas.microsoft.com/office/drawing/2014/main" id="{D680D679-DC4E-4DA1-4961-E3F39E92307E}"/>
              </a:ext>
            </a:extLst>
          </p:cNvPr>
          <p:cNvSpPr>
            <a:spLocks noGrp="1"/>
          </p:cNvSpPr>
          <p:nvPr>
            <p:ph type="sldNum" sz="quarter" idx="12"/>
          </p:nvPr>
        </p:nvSpPr>
        <p:spPr/>
        <p:txBody>
          <a:bodyPr/>
          <a:lstStyle/>
          <a:p>
            <a:fld id="{D8DA9DAA-006C-4F4B-980E-E3DF019B24E2}" type="slidenum">
              <a:rPr lang="en-US" smtClean="0"/>
              <a:t>10</a:t>
            </a:fld>
            <a:endParaRPr lang="en-US" dirty="0"/>
          </a:p>
        </p:txBody>
      </p:sp>
    </p:spTree>
    <p:extLst>
      <p:ext uri="{BB962C8B-B14F-4D97-AF65-F5344CB8AC3E}">
        <p14:creationId xmlns:p14="http://schemas.microsoft.com/office/powerpoint/2010/main" val="1653577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2000"/>
                                        <p:tgtEl>
                                          <p:spTgt spid="3">
                                            <p:txEl>
                                              <p:pRg st="1" end="1"/>
                                            </p:txEl>
                                          </p:spTgt>
                                        </p:tgtEl>
                                      </p:cBhvr>
                                    </p:animEffect>
                                    <p:anim calcmode="lin" valueType="num">
                                      <p:cBhvr>
                                        <p:cTn id="15" dur="2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16" dur="20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45"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2000"/>
                                        <p:tgtEl>
                                          <p:spTgt spid="3">
                                            <p:txEl>
                                              <p:pRg st="2" end="2"/>
                                            </p:txEl>
                                          </p:spTgt>
                                        </p:tgtEl>
                                      </p:cBhvr>
                                    </p:animEffect>
                                    <p:anim calcmode="lin" valueType="num">
                                      <p:cBhvr>
                                        <p:cTn id="22" dur="2000" fill="hold"/>
                                        <p:tgtEl>
                                          <p:spTgt spid="3">
                                            <p:txEl>
                                              <p:pRg st="2" end="2"/>
                                            </p:txEl>
                                          </p:spTgt>
                                        </p:tgtEl>
                                        <p:attrNameLst>
                                          <p:attrName>ppt_w</p:attrName>
                                        </p:attrNameLst>
                                      </p:cBhvr>
                                      <p:tavLst>
                                        <p:tav tm="0" fmla="#ppt_w*sin(2.5*pi*$)">
                                          <p:val>
                                            <p:fltVal val="0"/>
                                          </p:val>
                                        </p:tav>
                                        <p:tav tm="100000">
                                          <p:val>
                                            <p:fltVal val="1"/>
                                          </p:val>
                                        </p:tav>
                                      </p:tavLst>
                                    </p:anim>
                                    <p:anim calcmode="lin" valueType="num">
                                      <p:cBhvr>
                                        <p:cTn id="23" dur="20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45"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2000"/>
                                        <p:tgtEl>
                                          <p:spTgt spid="3">
                                            <p:txEl>
                                              <p:pRg st="3" end="3"/>
                                            </p:txEl>
                                          </p:spTgt>
                                        </p:tgtEl>
                                      </p:cBhvr>
                                    </p:animEffect>
                                    <p:anim calcmode="lin" valueType="num">
                                      <p:cBhvr>
                                        <p:cTn id="29" dur="2000" fill="hold"/>
                                        <p:tgtEl>
                                          <p:spTgt spid="3">
                                            <p:txEl>
                                              <p:pRg st="3" end="3"/>
                                            </p:txEl>
                                          </p:spTgt>
                                        </p:tgtEl>
                                        <p:attrNameLst>
                                          <p:attrName>ppt_w</p:attrName>
                                        </p:attrNameLst>
                                      </p:cBhvr>
                                      <p:tavLst>
                                        <p:tav tm="0" fmla="#ppt_w*sin(2.5*pi*$)">
                                          <p:val>
                                            <p:fltVal val="0"/>
                                          </p:val>
                                        </p:tav>
                                        <p:tav tm="100000">
                                          <p:val>
                                            <p:fltVal val="1"/>
                                          </p:val>
                                        </p:tav>
                                      </p:tavLst>
                                    </p:anim>
                                    <p:anim calcmode="lin" valueType="num">
                                      <p:cBhvr>
                                        <p:cTn id="30" dur="2000" fill="hold"/>
                                        <p:tgtEl>
                                          <p:spTgt spid="3">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45"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2000"/>
                                        <p:tgtEl>
                                          <p:spTgt spid="3">
                                            <p:txEl>
                                              <p:pRg st="4" end="4"/>
                                            </p:txEl>
                                          </p:spTgt>
                                        </p:tgtEl>
                                      </p:cBhvr>
                                    </p:animEffect>
                                    <p:anim calcmode="lin" valueType="num">
                                      <p:cBhvr>
                                        <p:cTn id="36" dur="2000" fill="hold"/>
                                        <p:tgtEl>
                                          <p:spTgt spid="3">
                                            <p:txEl>
                                              <p:pRg st="4" end="4"/>
                                            </p:txEl>
                                          </p:spTgt>
                                        </p:tgtEl>
                                        <p:attrNameLst>
                                          <p:attrName>ppt_w</p:attrName>
                                        </p:attrNameLst>
                                      </p:cBhvr>
                                      <p:tavLst>
                                        <p:tav tm="0" fmla="#ppt_w*sin(2.5*pi*$)">
                                          <p:val>
                                            <p:fltVal val="0"/>
                                          </p:val>
                                        </p:tav>
                                        <p:tav tm="100000">
                                          <p:val>
                                            <p:fltVal val="1"/>
                                          </p:val>
                                        </p:tav>
                                      </p:tavLst>
                                    </p:anim>
                                    <p:anim calcmode="lin" valueType="num">
                                      <p:cBhvr>
                                        <p:cTn id="37" dur="2000" fill="hold"/>
                                        <p:tgtEl>
                                          <p:spTgt spid="3">
                                            <p:txEl>
                                              <p:pRg st="4" end="4"/>
                                            </p:txEl>
                                          </p:spTgt>
                                        </p:tgtEl>
                                        <p:attrNameLst>
                                          <p:attrName>ppt_h</p:attrName>
                                        </p:attrNameLst>
                                      </p:cBhvr>
                                      <p:tavLst>
                                        <p:tav tm="0">
                                          <p:val>
                                            <p:strVal val="#ppt_h"/>
                                          </p:val>
                                        </p:tav>
                                        <p:tav tm="100000">
                                          <p:val>
                                            <p:strVal val="#ppt_h"/>
                                          </p:val>
                                        </p:tav>
                                      </p:tavLst>
                                    </p:anim>
                                  </p:childTnLst>
                                </p:cTn>
                              </p:par>
                            </p:childTnLst>
                          </p:cTn>
                        </p:par>
                      </p:childTnLst>
                    </p:cTn>
                  </p:par>
                  <p:par>
                    <p:cTn id="38" fill="hold">
                      <p:stCondLst>
                        <p:cond delay="indefinite"/>
                      </p:stCondLst>
                      <p:childTnLst>
                        <p:par>
                          <p:cTn id="39" fill="hold">
                            <p:stCondLst>
                              <p:cond delay="0"/>
                            </p:stCondLst>
                            <p:childTnLst>
                              <p:par>
                                <p:cTn id="40" presetID="45"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2000"/>
                                        <p:tgtEl>
                                          <p:spTgt spid="3">
                                            <p:txEl>
                                              <p:pRg st="5" end="5"/>
                                            </p:txEl>
                                          </p:spTgt>
                                        </p:tgtEl>
                                      </p:cBhvr>
                                    </p:animEffect>
                                    <p:anim calcmode="lin" valueType="num">
                                      <p:cBhvr>
                                        <p:cTn id="43" dur="2000" fill="hold"/>
                                        <p:tgtEl>
                                          <p:spTgt spid="3">
                                            <p:txEl>
                                              <p:pRg st="5" end="5"/>
                                            </p:txEl>
                                          </p:spTgt>
                                        </p:tgtEl>
                                        <p:attrNameLst>
                                          <p:attrName>ppt_w</p:attrName>
                                        </p:attrNameLst>
                                      </p:cBhvr>
                                      <p:tavLst>
                                        <p:tav tm="0" fmla="#ppt_w*sin(2.5*pi*$)">
                                          <p:val>
                                            <p:fltVal val="0"/>
                                          </p:val>
                                        </p:tav>
                                        <p:tav tm="100000">
                                          <p:val>
                                            <p:fltVal val="1"/>
                                          </p:val>
                                        </p:tav>
                                      </p:tavLst>
                                    </p:anim>
                                    <p:anim calcmode="lin" valueType="num">
                                      <p:cBhvr>
                                        <p:cTn id="44" dur="2000" fill="hold"/>
                                        <p:tgtEl>
                                          <p:spTgt spid="3">
                                            <p:txEl>
                                              <p:pRg st="5" end="5"/>
                                            </p:txEl>
                                          </p:spTgt>
                                        </p:tgtEl>
                                        <p:attrNameLst>
                                          <p:attrName>ppt_h</p:attrName>
                                        </p:attrNameLst>
                                      </p:cBhvr>
                                      <p:tavLst>
                                        <p:tav tm="0">
                                          <p:val>
                                            <p:strVal val="#ppt_h"/>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45"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2000"/>
                                        <p:tgtEl>
                                          <p:spTgt spid="3">
                                            <p:txEl>
                                              <p:pRg st="6" end="6"/>
                                            </p:txEl>
                                          </p:spTgt>
                                        </p:tgtEl>
                                      </p:cBhvr>
                                    </p:animEffect>
                                    <p:anim calcmode="lin" valueType="num">
                                      <p:cBhvr>
                                        <p:cTn id="50" dur="2000" fill="hold"/>
                                        <p:tgtEl>
                                          <p:spTgt spid="3">
                                            <p:txEl>
                                              <p:pRg st="6" end="6"/>
                                            </p:txEl>
                                          </p:spTgt>
                                        </p:tgtEl>
                                        <p:attrNameLst>
                                          <p:attrName>ppt_w</p:attrName>
                                        </p:attrNameLst>
                                      </p:cBhvr>
                                      <p:tavLst>
                                        <p:tav tm="0" fmla="#ppt_w*sin(2.5*pi*$)">
                                          <p:val>
                                            <p:fltVal val="0"/>
                                          </p:val>
                                        </p:tav>
                                        <p:tav tm="100000">
                                          <p:val>
                                            <p:fltVal val="1"/>
                                          </p:val>
                                        </p:tav>
                                      </p:tavLst>
                                    </p:anim>
                                    <p:anim calcmode="lin" valueType="num">
                                      <p:cBhvr>
                                        <p:cTn id="51" dur="2000" fill="hold"/>
                                        <p:tgtEl>
                                          <p:spTgt spid="3">
                                            <p:txEl>
                                              <p:pRg st="6" end="6"/>
                                            </p:txEl>
                                          </p:spTgt>
                                        </p:tgtEl>
                                        <p:attrNameLst>
                                          <p:attrName>ppt_h</p:attrName>
                                        </p:attrNameLst>
                                      </p:cBhvr>
                                      <p:tavLst>
                                        <p:tav tm="0">
                                          <p:val>
                                            <p:strVal val="#ppt_h"/>
                                          </p:val>
                                        </p:tav>
                                        <p:tav tm="100000">
                                          <p:val>
                                            <p:strVal val="#ppt_h"/>
                                          </p:val>
                                        </p:tav>
                                      </p:tavLst>
                                    </p:anim>
                                  </p:childTnLst>
                                </p:cTn>
                              </p:par>
                            </p:childTnLst>
                          </p:cTn>
                        </p:par>
                      </p:childTnLst>
                    </p:cTn>
                  </p:par>
                  <p:par>
                    <p:cTn id="52" fill="hold">
                      <p:stCondLst>
                        <p:cond delay="indefinite"/>
                      </p:stCondLst>
                      <p:childTnLst>
                        <p:par>
                          <p:cTn id="53" fill="hold">
                            <p:stCondLst>
                              <p:cond delay="0"/>
                            </p:stCondLst>
                            <p:childTnLst>
                              <p:par>
                                <p:cTn id="54" presetID="45"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2000"/>
                                        <p:tgtEl>
                                          <p:spTgt spid="3">
                                            <p:txEl>
                                              <p:pRg st="7" end="7"/>
                                            </p:txEl>
                                          </p:spTgt>
                                        </p:tgtEl>
                                      </p:cBhvr>
                                    </p:animEffect>
                                    <p:anim calcmode="lin" valueType="num">
                                      <p:cBhvr>
                                        <p:cTn id="57" dur="2000" fill="hold"/>
                                        <p:tgtEl>
                                          <p:spTgt spid="3">
                                            <p:txEl>
                                              <p:pRg st="7" end="7"/>
                                            </p:txEl>
                                          </p:spTgt>
                                        </p:tgtEl>
                                        <p:attrNameLst>
                                          <p:attrName>ppt_w</p:attrName>
                                        </p:attrNameLst>
                                      </p:cBhvr>
                                      <p:tavLst>
                                        <p:tav tm="0" fmla="#ppt_w*sin(2.5*pi*$)">
                                          <p:val>
                                            <p:fltVal val="0"/>
                                          </p:val>
                                        </p:tav>
                                        <p:tav tm="100000">
                                          <p:val>
                                            <p:fltVal val="1"/>
                                          </p:val>
                                        </p:tav>
                                      </p:tavLst>
                                    </p:anim>
                                    <p:anim calcmode="lin" valueType="num">
                                      <p:cBhvr>
                                        <p:cTn id="58" dur="2000" fill="hold"/>
                                        <p:tgtEl>
                                          <p:spTgt spid="3">
                                            <p:txEl>
                                              <p:pRg st="7" end="7"/>
                                            </p:txEl>
                                          </p:spTgt>
                                        </p:tgtEl>
                                        <p:attrNameLst>
                                          <p:attrName>ppt_h</p:attrName>
                                        </p:attrNameLst>
                                      </p:cBhvr>
                                      <p:tavLst>
                                        <p:tav tm="0">
                                          <p:val>
                                            <p:strVal val="#ppt_h"/>
                                          </p:val>
                                        </p:tav>
                                        <p:tav tm="100000">
                                          <p:val>
                                            <p:strVal val="#ppt_h"/>
                                          </p:val>
                                        </p:tav>
                                      </p:tavLst>
                                    </p:anim>
                                  </p:childTnLst>
                                </p:cTn>
                              </p:par>
                            </p:childTnLst>
                          </p:cTn>
                        </p:par>
                      </p:childTnLst>
                    </p:cTn>
                  </p:par>
                  <p:par>
                    <p:cTn id="59" fill="hold">
                      <p:stCondLst>
                        <p:cond delay="indefinite"/>
                      </p:stCondLst>
                      <p:childTnLst>
                        <p:par>
                          <p:cTn id="60" fill="hold">
                            <p:stCondLst>
                              <p:cond delay="0"/>
                            </p:stCondLst>
                            <p:childTnLst>
                              <p:par>
                                <p:cTn id="61" presetID="45" presetClass="entr" presetSubtype="0" fill="hold"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2000"/>
                                        <p:tgtEl>
                                          <p:spTgt spid="3">
                                            <p:txEl>
                                              <p:pRg st="8" end="8"/>
                                            </p:txEl>
                                          </p:spTgt>
                                        </p:tgtEl>
                                      </p:cBhvr>
                                    </p:animEffect>
                                    <p:anim calcmode="lin" valueType="num">
                                      <p:cBhvr>
                                        <p:cTn id="64" dur="2000" fill="hold"/>
                                        <p:tgtEl>
                                          <p:spTgt spid="3">
                                            <p:txEl>
                                              <p:pRg st="8" end="8"/>
                                            </p:txEl>
                                          </p:spTgt>
                                        </p:tgtEl>
                                        <p:attrNameLst>
                                          <p:attrName>ppt_w</p:attrName>
                                        </p:attrNameLst>
                                      </p:cBhvr>
                                      <p:tavLst>
                                        <p:tav tm="0" fmla="#ppt_w*sin(2.5*pi*$)">
                                          <p:val>
                                            <p:fltVal val="0"/>
                                          </p:val>
                                        </p:tav>
                                        <p:tav tm="100000">
                                          <p:val>
                                            <p:fltVal val="1"/>
                                          </p:val>
                                        </p:tav>
                                      </p:tavLst>
                                    </p:anim>
                                    <p:anim calcmode="lin" valueType="num">
                                      <p:cBhvr>
                                        <p:cTn id="65" dur="2000" fill="hold"/>
                                        <p:tgtEl>
                                          <p:spTgt spid="3">
                                            <p:txEl>
                                              <p:pRg st="8" end="8"/>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4E83A-FFF7-0209-9C3A-31AC2A2FE22B}"/>
              </a:ext>
            </a:extLst>
          </p:cNvPr>
          <p:cNvSpPr>
            <a:spLocks noGrp="1"/>
          </p:cNvSpPr>
          <p:nvPr>
            <p:ph type="title"/>
          </p:nvPr>
        </p:nvSpPr>
        <p:spPr>
          <a:xfrm>
            <a:off x="838200" y="136525"/>
            <a:ext cx="10515600" cy="743828"/>
          </a:xfrm>
        </p:spPr>
        <p:txBody>
          <a:bodyPr>
            <a:normAutofit fontScale="90000"/>
          </a:bodyPr>
          <a:lstStyle/>
          <a:p>
            <a:r>
              <a:rPr lang="en-US" dirty="0"/>
              <a:t>Midazolam</a:t>
            </a:r>
          </a:p>
        </p:txBody>
      </p:sp>
      <p:sp>
        <p:nvSpPr>
          <p:cNvPr id="3" name="Content Placeholder 2">
            <a:extLst>
              <a:ext uri="{FF2B5EF4-FFF2-40B4-BE49-F238E27FC236}">
                <a16:creationId xmlns:a16="http://schemas.microsoft.com/office/drawing/2014/main" id="{051C2BDC-276F-5687-D45A-9810490E57DA}"/>
              </a:ext>
            </a:extLst>
          </p:cNvPr>
          <p:cNvSpPr>
            <a:spLocks noGrp="1"/>
          </p:cNvSpPr>
          <p:nvPr>
            <p:ph idx="1"/>
          </p:nvPr>
        </p:nvSpPr>
        <p:spPr>
          <a:xfrm>
            <a:off x="838200" y="972766"/>
            <a:ext cx="10515600" cy="5748709"/>
          </a:xfrm>
        </p:spPr>
        <p:txBody>
          <a:bodyPr/>
          <a:lstStyle/>
          <a:p>
            <a:r>
              <a:rPr lang="en-US" dirty="0"/>
              <a:t>Receptor agonized or antagonized:   	GABA</a:t>
            </a:r>
          </a:p>
          <a:p>
            <a:r>
              <a:rPr lang="en-US" dirty="0"/>
              <a:t>Paralysis?	No</a:t>
            </a:r>
          </a:p>
          <a:p>
            <a:r>
              <a:rPr lang="en-US" dirty="0"/>
              <a:t>Sedation?	Yes</a:t>
            </a:r>
          </a:p>
          <a:p>
            <a:r>
              <a:rPr lang="en-US" dirty="0"/>
              <a:t>Pain control?		No</a:t>
            </a:r>
          </a:p>
          <a:p>
            <a:r>
              <a:rPr lang="en-US" dirty="0"/>
              <a:t>Amnestic?	Yes</a:t>
            </a:r>
          </a:p>
          <a:p>
            <a:r>
              <a:rPr lang="en-US" dirty="0"/>
              <a:t>Causes Respiratory Depression?	Yes</a:t>
            </a:r>
          </a:p>
          <a:p>
            <a:r>
              <a:rPr lang="en-US" dirty="0"/>
              <a:t>Delirium Effect?  (better/worse/no effect?)		WORSE</a:t>
            </a:r>
          </a:p>
          <a:p>
            <a:r>
              <a:rPr lang="en-US" dirty="0"/>
              <a:t>Major Side Effects:		Delirium, prolonged effect (“midazolam drip dance”), worse in renal failure</a:t>
            </a:r>
          </a:p>
          <a:p>
            <a:r>
              <a:rPr lang="en-US" dirty="0"/>
              <a:t>Benefits/ What Patients do we use it in?	Procedural sedation, less hypotension than propofol or dexmedetomidine</a:t>
            </a:r>
          </a:p>
        </p:txBody>
      </p:sp>
      <p:sp>
        <p:nvSpPr>
          <p:cNvPr id="4" name="Slide Number Placeholder 3">
            <a:extLst>
              <a:ext uri="{FF2B5EF4-FFF2-40B4-BE49-F238E27FC236}">
                <a16:creationId xmlns:a16="http://schemas.microsoft.com/office/drawing/2014/main" id="{D680D679-DC4E-4DA1-4961-E3F39E92307E}"/>
              </a:ext>
            </a:extLst>
          </p:cNvPr>
          <p:cNvSpPr>
            <a:spLocks noGrp="1"/>
          </p:cNvSpPr>
          <p:nvPr>
            <p:ph type="sldNum" sz="quarter" idx="12"/>
          </p:nvPr>
        </p:nvSpPr>
        <p:spPr/>
        <p:txBody>
          <a:bodyPr/>
          <a:lstStyle/>
          <a:p>
            <a:fld id="{D8DA9DAA-006C-4F4B-980E-E3DF019B24E2}" type="slidenum">
              <a:rPr lang="en-US" smtClean="0"/>
              <a:t>11</a:t>
            </a:fld>
            <a:endParaRPr lang="en-US" dirty="0"/>
          </a:p>
        </p:txBody>
      </p:sp>
    </p:spTree>
    <p:extLst>
      <p:ext uri="{BB962C8B-B14F-4D97-AF65-F5344CB8AC3E}">
        <p14:creationId xmlns:p14="http://schemas.microsoft.com/office/powerpoint/2010/main" val="455525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4E83A-FFF7-0209-9C3A-31AC2A2FE22B}"/>
              </a:ext>
            </a:extLst>
          </p:cNvPr>
          <p:cNvSpPr>
            <a:spLocks noGrp="1"/>
          </p:cNvSpPr>
          <p:nvPr>
            <p:ph type="title"/>
          </p:nvPr>
        </p:nvSpPr>
        <p:spPr>
          <a:xfrm>
            <a:off x="838200" y="136525"/>
            <a:ext cx="10515600" cy="743828"/>
          </a:xfrm>
        </p:spPr>
        <p:txBody>
          <a:bodyPr>
            <a:normAutofit fontScale="90000"/>
          </a:bodyPr>
          <a:lstStyle/>
          <a:p>
            <a:r>
              <a:rPr lang="en-US" dirty="0"/>
              <a:t>Fentanyl</a:t>
            </a:r>
          </a:p>
        </p:txBody>
      </p:sp>
      <p:sp>
        <p:nvSpPr>
          <p:cNvPr id="3" name="Content Placeholder 2">
            <a:extLst>
              <a:ext uri="{FF2B5EF4-FFF2-40B4-BE49-F238E27FC236}">
                <a16:creationId xmlns:a16="http://schemas.microsoft.com/office/drawing/2014/main" id="{051C2BDC-276F-5687-D45A-9810490E57DA}"/>
              </a:ext>
            </a:extLst>
          </p:cNvPr>
          <p:cNvSpPr>
            <a:spLocks noGrp="1"/>
          </p:cNvSpPr>
          <p:nvPr>
            <p:ph idx="1"/>
          </p:nvPr>
        </p:nvSpPr>
        <p:spPr>
          <a:xfrm>
            <a:off x="838200" y="972766"/>
            <a:ext cx="10515600" cy="5748709"/>
          </a:xfrm>
        </p:spPr>
        <p:txBody>
          <a:bodyPr/>
          <a:lstStyle/>
          <a:p>
            <a:r>
              <a:rPr lang="en-US" dirty="0"/>
              <a:t>Receptor agonized or antagonized:</a:t>
            </a:r>
          </a:p>
          <a:p>
            <a:r>
              <a:rPr lang="en-US" dirty="0"/>
              <a:t>Paralysis?</a:t>
            </a:r>
          </a:p>
          <a:p>
            <a:r>
              <a:rPr lang="en-US" dirty="0"/>
              <a:t>Sedation?	</a:t>
            </a:r>
          </a:p>
          <a:p>
            <a:r>
              <a:rPr lang="en-US" dirty="0"/>
              <a:t>Pain control?		</a:t>
            </a:r>
          </a:p>
          <a:p>
            <a:r>
              <a:rPr lang="en-US" dirty="0"/>
              <a:t>Amnestic?	</a:t>
            </a:r>
          </a:p>
          <a:p>
            <a:r>
              <a:rPr lang="en-US" dirty="0"/>
              <a:t>Causes Respiratory Depression?</a:t>
            </a:r>
          </a:p>
          <a:p>
            <a:r>
              <a:rPr lang="en-US" dirty="0"/>
              <a:t>Delirium Effect?  (better/worse/no effect?)	</a:t>
            </a:r>
          </a:p>
          <a:p>
            <a:r>
              <a:rPr lang="en-US" dirty="0"/>
              <a:t>Major Side Effects:	“Rigid chest wall syndrome” at very high doses</a:t>
            </a:r>
          </a:p>
          <a:p>
            <a:r>
              <a:rPr lang="en-US" dirty="0"/>
              <a:t>Benefits/ What Patients do we use it in?	Relatively </a:t>
            </a:r>
            <a:r>
              <a:rPr lang="en-US" dirty="0" err="1"/>
              <a:t>cardiovascularly</a:t>
            </a:r>
            <a:r>
              <a:rPr lang="en-US" dirty="0"/>
              <a:t> neutral</a:t>
            </a:r>
          </a:p>
        </p:txBody>
      </p:sp>
      <p:sp>
        <p:nvSpPr>
          <p:cNvPr id="4" name="Slide Number Placeholder 3">
            <a:extLst>
              <a:ext uri="{FF2B5EF4-FFF2-40B4-BE49-F238E27FC236}">
                <a16:creationId xmlns:a16="http://schemas.microsoft.com/office/drawing/2014/main" id="{D680D679-DC4E-4DA1-4961-E3F39E92307E}"/>
              </a:ext>
            </a:extLst>
          </p:cNvPr>
          <p:cNvSpPr>
            <a:spLocks noGrp="1"/>
          </p:cNvSpPr>
          <p:nvPr>
            <p:ph type="sldNum" sz="quarter" idx="12"/>
          </p:nvPr>
        </p:nvSpPr>
        <p:spPr/>
        <p:txBody>
          <a:bodyPr/>
          <a:lstStyle/>
          <a:p>
            <a:fld id="{D8DA9DAA-006C-4F4B-980E-E3DF019B24E2}" type="slidenum">
              <a:rPr lang="en-US" smtClean="0"/>
              <a:t>12</a:t>
            </a:fld>
            <a:endParaRPr lang="en-US" dirty="0"/>
          </a:p>
        </p:txBody>
      </p:sp>
    </p:spTree>
    <p:extLst>
      <p:ext uri="{BB962C8B-B14F-4D97-AF65-F5344CB8AC3E}">
        <p14:creationId xmlns:p14="http://schemas.microsoft.com/office/powerpoint/2010/main" val="2812303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wipe(down)">
                                      <p:cBhvr>
                                        <p:cTn id="43" dur="580">
                                          <p:stCondLst>
                                            <p:cond delay="0"/>
                                          </p:stCondLst>
                                        </p:cTn>
                                        <p:tgtEl>
                                          <p:spTgt spid="3">
                                            <p:txEl>
                                              <p:pRg st="2" end="2"/>
                                            </p:txEl>
                                          </p:spTgt>
                                        </p:tgtEl>
                                      </p:cBhvr>
                                    </p:animEffect>
                                    <p:anim calcmode="lin" valueType="num">
                                      <p:cBhvr>
                                        <p:cTn id="4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2" end="2"/>
                                            </p:txEl>
                                          </p:spTgt>
                                        </p:tgtEl>
                                      </p:cBhvr>
                                      <p:to x="100000" y="60000"/>
                                    </p:animScale>
                                    <p:animScale>
                                      <p:cBhvr>
                                        <p:cTn id="50" dur="166" decel="50000">
                                          <p:stCondLst>
                                            <p:cond delay="676"/>
                                          </p:stCondLst>
                                        </p:cTn>
                                        <p:tgtEl>
                                          <p:spTgt spid="3">
                                            <p:txEl>
                                              <p:pRg st="2" end="2"/>
                                            </p:txEl>
                                          </p:spTgt>
                                        </p:tgtEl>
                                      </p:cBhvr>
                                      <p:to x="100000" y="100000"/>
                                    </p:animScale>
                                    <p:animScale>
                                      <p:cBhvr>
                                        <p:cTn id="51" dur="26">
                                          <p:stCondLst>
                                            <p:cond delay="1312"/>
                                          </p:stCondLst>
                                        </p:cTn>
                                        <p:tgtEl>
                                          <p:spTgt spid="3">
                                            <p:txEl>
                                              <p:pRg st="2" end="2"/>
                                            </p:txEl>
                                          </p:spTgt>
                                        </p:tgtEl>
                                      </p:cBhvr>
                                      <p:to x="100000" y="80000"/>
                                    </p:animScale>
                                    <p:animScale>
                                      <p:cBhvr>
                                        <p:cTn id="52" dur="166" decel="50000">
                                          <p:stCondLst>
                                            <p:cond delay="1338"/>
                                          </p:stCondLst>
                                        </p:cTn>
                                        <p:tgtEl>
                                          <p:spTgt spid="3">
                                            <p:txEl>
                                              <p:pRg st="2" end="2"/>
                                            </p:txEl>
                                          </p:spTgt>
                                        </p:tgtEl>
                                      </p:cBhvr>
                                      <p:to x="100000" y="100000"/>
                                    </p:animScale>
                                    <p:animScale>
                                      <p:cBhvr>
                                        <p:cTn id="53" dur="26">
                                          <p:stCondLst>
                                            <p:cond delay="1642"/>
                                          </p:stCondLst>
                                        </p:cTn>
                                        <p:tgtEl>
                                          <p:spTgt spid="3">
                                            <p:txEl>
                                              <p:pRg st="2" end="2"/>
                                            </p:txEl>
                                          </p:spTgt>
                                        </p:tgtEl>
                                      </p:cBhvr>
                                      <p:to x="100000" y="90000"/>
                                    </p:animScale>
                                    <p:animScale>
                                      <p:cBhvr>
                                        <p:cTn id="54" dur="166" decel="50000">
                                          <p:stCondLst>
                                            <p:cond delay="1668"/>
                                          </p:stCondLst>
                                        </p:cTn>
                                        <p:tgtEl>
                                          <p:spTgt spid="3">
                                            <p:txEl>
                                              <p:pRg st="2" end="2"/>
                                            </p:txEl>
                                          </p:spTgt>
                                        </p:tgtEl>
                                      </p:cBhvr>
                                      <p:to x="100000" y="100000"/>
                                    </p:animScale>
                                    <p:animScale>
                                      <p:cBhvr>
                                        <p:cTn id="55" dur="26">
                                          <p:stCondLst>
                                            <p:cond delay="1808"/>
                                          </p:stCondLst>
                                        </p:cTn>
                                        <p:tgtEl>
                                          <p:spTgt spid="3">
                                            <p:txEl>
                                              <p:pRg st="2" end="2"/>
                                            </p:txEl>
                                          </p:spTgt>
                                        </p:tgtEl>
                                      </p:cBhvr>
                                      <p:to x="100000" y="95000"/>
                                    </p:animScale>
                                    <p:animScale>
                                      <p:cBhvr>
                                        <p:cTn id="56" dur="166" decel="50000">
                                          <p:stCondLst>
                                            <p:cond delay="1834"/>
                                          </p:stCondLst>
                                        </p:cTn>
                                        <p:tgtEl>
                                          <p:spTgt spid="3">
                                            <p:txEl>
                                              <p:pRg st="2" end="2"/>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nodeType="clickEffect">
                                  <p:stCondLst>
                                    <p:cond delay="0"/>
                                  </p:stCondLst>
                                  <p:childTnLst>
                                    <p:set>
                                      <p:cBhvr>
                                        <p:cTn id="60" dur="1" fill="hold">
                                          <p:stCondLst>
                                            <p:cond delay="0"/>
                                          </p:stCondLst>
                                        </p:cTn>
                                        <p:tgtEl>
                                          <p:spTgt spid="3">
                                            <p:txEl>
                                              <p:pRg st="3" end="3"/>
                                            </p:txEl>
                                          </p:spTgt>
                                        </p:tgtEl>
                                        <p:attrNameLst>
                                          <p:attrName>style.visibility</p:attrName>
                                        </p:attrNameLst>
                                      </p:cBhvr>
                                      <p:to>
                                        <p:strVal val="visible"/>
                                      </p:to>
                                    </p:set>
                                    <p:animEffect transition="in" filter="wipe(down)">
                                      <p:cBhvr>
                                        <p:cTn id="61" dur="580">
                                          <p:stCondLst>
                                            <p:cond delay="0"/>
                                          </p:stCondLst>
                                        </p:cTn>
                                        <p:tgtEl>
                                          <p:spTgt spid="3">
                                            <p:txEl>
                                              <p:pRg st="3" end="3"/>
                                            </p:txEl>
                                          </p:spTgt>
                                        </p:tgtEl>
                                      </p:cBhvr>
                                    </p:animEffect>
                                    <p:anim calcmode="lin" valueType="num">
                                      <p:cBhvr>
                                        <p:cTn id="62"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
                                            <p:txEl>
                                              <p:pRg st="3" end="3"/>
                                            </p:txEl>
                                          </p:spTgt>
                                        </p:tgtEl>
                                      </p:cBhvr>
                                      <p:to x="100000" y="60000"/>
                                    </p:animScale>
                                    <p:animScale>
                                      <p:cBhvr>
                                        <p:cTn id="68" dur="166" decel="50000">
                                          <p:stCondLst>
                                            <p:cond delay="676"/>
                                          </p:stCondLst>
                                        </p:cTn>
                                        <p:tgtEl>
                                          <p:spTgt spid="3">
                                            <p:txEl>
                                              <p:pRg st="3" end="3"/>
                                            </p:txEl>
                                          </p:spTgt>
                                        </p:tgtEl>
                                      </p:cBhvr>
                                      <p:to x="100000" y="100000"/>
                                    </p:animScale>
                                    <p:animScale>
                                      <p:cBhvr>
                                        <p:cTn id="69" dur="26">
                                          <p:stCondLst>
                                            <p:cond delay="1312"/>
                                          </p:stCondLst>
                                        </p:cTn>
                                        <p:tgtEl>
                                          <p:spTgt spid="3">
                                            <p:txEl>
                                              <p:pRg st="3" end="3"/>
                                            </p:txEl>
                                          </p:spTgt>
                                        </p:tgtEl>
                                      </p:cBhvr>
                                      <p:to x="100000" y="80000"/>
                                    </p:animScale>
                                    <p:animScale>
                                      <p:cBhvr>
                                        <p:cTn id="70" dur="166" decel="50000">
                                          <p:stCondLst>
                                            <p:cond delay="1338"/>
                                          </p:stCondLst>
                                        </p:cTn>
                                        <p:tgtEl>
                                          <p:spTgt spid="3">
                                            <p:txEl>
                                              <p:pRg st="3" end="3"/>
                                            </p:txEl>
                                          </p:spTgt>
                                        </p:tgtEl>
                                      </p:cBhvr>
                                      <p:to x="100000" y="100000"/>
                                    </p:animScale>
                                    <p:animScale>
                                      <p:cBhvr>
                                        <p:cTn id="71" dur="26">
                                          <p:stCondLst>
                                            <p:cond delay="1642"/>
                                          </p:stCondLst>
                                        </p:cTn>
                                        <p:tgtEl>
                                          <p:spTgt spid="3">
                                            <p:txEl>
                                              <p:pRg st="3" end="3"/>
                                            </p:txEl>
                                          </p:spTgt>
                                        </p:tgtEl>
                                      </p:cBhvr>
                                      <p:to x="100000" y="90000"/>
                                    </p:animScale>
                                    <p:animScale>
                                      <p:cBhvr>
                                        <p:cTn id="72" dur="166" decel="50000">
                                          <p:stCondLst>
                                            <p:cond delay="1668"/>
                                          </p:stCondLst>
                                        </p:cTn>
                                        <p:tgtEl>
                                          <p:spTgt spid="3">
                                            <p:txEl>
                                              <p:pRg st="3" end="3"/>
                                            </p:txEl>
                                          </p:spTgt>
                                        </p:tgtEl>
                                      </p:cBhvr>
                                      <p:to x="100000" y="100000"/>
                                    </p:animScale>
                                    <p:animScale>
                                      <p:cBhvr>
                                        <p:cTn id="73" dur="26">
                                          <p:stCondLst>
                                            <p:cond delay="1808"/>
                                          </p:stCondLst>
                                        </p:cTn>
                                        <p:tgtEl>
                                          <p:spTgt spid="3">
                                            <p:txEl>
                                              <p:pRg st="3" end="3"/>
                                            </p:txEl>
                                          </p:spTgt>
                                        </p:tgtEl>
                                      </p:cBhvr>
                                      <p:to x="100000" y="95000"/>
                                    </p:animScale>
                                    <p:animScale>
                                      <p:cBhvr>
                                        <p:cTn id="74" dur="166" decel="50000">
                                          <p:stCondLst>
                                            <p:cond delay="1834"/>
                                          </p:stCondLst>
                                        </p:cTn>
                                        <p:tgtEl>
                                          <p:spTgt spid="3">
                                            <p:txEl>
                                              <p:pRg st="3" end="3"/>
                                            </p:txEl>
                                          </p:spTgt>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nodeType="clickEffect">
                                  <p:stCondLst>
                                    <p:cond delay="0"/>
                                  </p:stCondLst>
                                  <p:childTnLst>
                                    <p:set>
                                      <p:cBhvr>
                                        <p:cTn id="78" dur="1" fill="hold">
                                          <p:stCondLst>
                                            <p:cond delay="0"/>
                                          </p:stCondLst>
                                        </p:cTn>
                                        <p:tgtEl>
                                          <p:spTgt spid="3">
                                            <p:txEl>
                                              <p:pRg st="4" end="4"/>
                                            </p:txEl>
                                          </p:spTgt>
                                        </p:tgtEl>
                                        <p:attrNameLst>
                                          <p:attrName>style.visibility</p:attrName>
                                        </p:attrNameLst>
                                      </p:cBhvr>
                                      <p:to>
                                        <p:strVal val="visible"/>
                                      </p:to>
                                    </p:set>
                                    <p:animEffect transition="in" filter="wipe(down)">
                                      <p:cBhvr>
                                        <p:cTn id="79" dur="580">
                                          <p:stCondLst>
                                            <p:cond delay="0"/>
                                          </p:stCondLst>
                                        </p:cTn>
                                        <p:tgtEl>
                                          <p:spTgt spid="3">
                                            <p:txEl>
                                              <p:pRg st="4" end="4"/>
                                            </p:txEl>
                                          </p:spTgt>
                                        </p:tgtEl>
                                      </p:cBhvr>
                                    </p:animEffect>
                                    <p:anim calcmode="lin" valueType="num">
                                      <p:cBhvr>
                                        <p:cTn id="80"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85" dur="26">
                                          <p:stCondLst>
                                            <p:cond delay="650"/>
                                          </p:stCondLst>
                                        </p:cTn>
                                        <p:tgtEl>
                                          <p:spTgt spid="3">
                                            <p:txEl>
                                              <p:pRg st="4" end="4"/>
                                            </p:txEl>
                                          </p:spTgt>
                                        </p:tgtEl>
                                      </p:cBhvr>
                                      <p:to x="100000" y="60000"/>
                                    </p:animScale>
                                    <p:animScale>
                                      <p:cBhvr>
                                        <p:cTn id="86" dur="166" decel="50000">
                                          <p:stCondLst>
                                            <p:cond delay="676"/>
                                          </p:stCondLst>
                                        </p:cTn>
                                        <p:tgtEl>
                                          <p:spTgt spid="3">
                                            <p:txEl>
                                              <p:pRg st="4" end="4"/>
                                            </p:txEl>
                                          </p:spTgt>
                                        </p:tgtEl>
                                      </p:cBhvr>
                                      <p:to x="100000" y="100000"/>
                                    </p:animScale>
                                    <p:animScale>
                                      <p:cBhvr>
                                        <p:cTn id="87" dur="26">
                                          <p:stCondLst>
                                            <p:cond delay="1312"/>
                                          </p:stCondLst>
                                        </p:cTn>
                                        <p:tgtEl>
                                          <p:spTgt spid="3">
                                            <p:txEl>
                                              <p:pRg st="4" end="4"/>
                                            </p:txEl>
                                          </p:spTgt>
                                        </p:tgtEl>
                                      </p:cBhvr>
                                      <p:to x="100000" y="80000"/>
                                    </p:animScale>
                                    <p:animScale>
                                      <p:cBhvr>
                                        <p:cTn id="88" dur="166" decel="50000">
                                          <p:stCondLst>
                                            <p:cond delay="1338"/>
                                          </p:stCondLst>
                                        </p:cTn>
                                        <p:tgtEl>
                                          <p:spTgt spid="3">
                                            <p:txEl>
                                              <p:pRg st="4" end="4"/>
                                            </p:txEl>
                                          </p:spTgt>
                                        </p:tgtEl>
                                      </p:cBhvr>
                                      <p:to x="100000" y="100000"/>
                                    </p:animScale>
                                    <p:animScale>
                                      <p:cBhvr>
                                        <p:cTn id="89" dur="26">
                                          <p:stCondLst>
                                            <p:cond delay="1642"/>
                                          </p:stCondLst>
                                        </p:cTn>
                                        <p:tgtEl>
                                          <p:spTgt spid="3">
                                            <p:txEl>
                                              <p:pRg st="4" end="4"/>
                                            </p:txEl>
                                          </p:spTgt>
                                        </p:tgtEl>
                                      </p:cBhvr>
                                      <p:to x="100000" y="90000"/>
                                    </p:animScale>
                                    <p:animScale>
                                      <p:cBhvr>
                                        <p:cTn id="90" dur="166" decel="50000">
                                          <p:stCondLst>
                                            <p:cond delay="1668"/>
                                          </p:stCondLst>
                                        </p:cTn>
                                        <p:tgtEl>
                                          <p:spTgt spid="3">
                                            <p:txEl>
                                              <p:pRg st="4" end="4"/>
                                            </p:txEl>
                                          </p:spTgt>
                                        </p:tgtEl>
                                      </p:cBhvr>
                                      <p:to x="100000" y="100000"/>
                                    </p:animScale>
                                    <p:animScale>
                                      <p:cBhvr>
                                        <p:cTn id="91" dur="26">
                                          <p:stCondLst>
                                            <p:cond delay="1808"/>
                                          </p:stCondLst>
                                        </p:cTn>
                                        <p:tgtEl>
                                          <p:spTgt spid="3">
                                            <p:txEl>
                                              <p:pRg st="4" end="4"/>
                                            </p:txEl>
                                          </p:spTgt>
                                        </p:tgtEl>
                                      </p:cBhvr>
                                      <p:to x="100000" y="95000"/>
                                    </p:animScale>
                                    <p:animScale>
                                      <p:cBhvr>
                                        <p:cTn id="92" dur="166" decel="50000">
                                          <p:stCondLst>
                                            <p:cond delay="1834"/>
                                          </p:stCondLst>
                                        </p:cTn>
                                        <p:tgtEl>
                                          <p:spTgt spid="3">
                                            <p:txEl>
                                              <p:pRg st="4" end="4"/>
                                            </p:txEl>
                                          </p:spTgt>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nodeType="clickEffect">
                                  <p:stCondLst>
                                    <p:cond delay="0"/>
                                  </p:stCondLst>
                                  <p:childTnLst>
                                    <p:set>
                                      <p:cBhvr>
                                        <p:cTn id="96" dur="1" fill="hold">
                                          <p:stCondLst>
                                            <p:cond delay="0"/>
                                          </p:stCondLst>
                                        </p:cTn>
                                        <p:tgtEl>
                                          <p:spTgt spid="3">
                                            <p:txEl>
                                              <p:pRg st="5" end="5"/>
                                            </p:txEl>
                                          </p:spTgt>
                                        </p:tgtEl>
                                        <p:attrNameLst>
                                          <p:attrName>style.visibility</p:attrName>
                                        </p:attrNameLst>
                                      </p:cBhvr>
                                      <p:to>
                                        <p:strVal val="visible"/>
                                      </p:to>
                                    </p:set>
                                    <p:animEffect transition="in" filter="wipe(down)">
                                      <p:cBhvr>
                                        <p:cTn id="97" dur="580">
                                          <p:stCondLst>
                                            <p:cond delay="0"/>
                                          </p:stCondLst>
                                        </p:cTn>
                                        <p:tgtEl>
                                          <p:spTgt spid="3">
                                            <p:txEl>
                                              <p:pRg st="5" end="5"/>
                                            </p:txEl>
                                          </p:spTgt>
                                        </p:tgtEl>
                                      </p:cBhvr>
                                    </p:animEffect>
                                    <p:anim calcmode="lin" valueType="num">
                                      <p:cBhvr>
                                        <p:cTn id="98"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103" dur="26">
                                          <p:stCondLst>
                                            <p:cond delay="650"/>
                                          </p:stCondLst>
                                        </p:cTn>
                                        <p:tgtEl>
                                          <p:spTgt spid="3">
                                            <p:txEl>
                                              <p:pRg st="5" end="5"/>
                                            </p:txEl>
                                          </p:spTgt>
                                        </p:tgtEl>
                                      </p:cBhvr>
                                      <p:to x="100000" y="60000"/>
                                    </p:animScale>
                                    <p:animScale>
                                      <p:cBhvr>
                                        <p:cTn id="104" dur="166" decel="50000">
                                          <p:stCondLst>
                                            <p:cond delay="676"/>
                                          </p:stCondLst>
                                        </p:cTn>
                                        <p:tgtEl>
                                          <p:spTgt spid="3">
                                            <p:txEl>
                                              <p:pRg st="5" end="5"/>
                                            </p:txEl>
                                          </p:spTgt>
                                        </p:tgtEl>
                                      </p:cBhvr>
                                      <p:to x="100000" y="100000"/>
                                    </p:animScale>
                                    <p:animScale>
                                      <p:cBhvr>
                                        <p:cTn id="105" dur="26">
                                          <p:stCondLst>
                                            <p:cond delay="1312"/>
                                          </p:stCondLst>
                                        </p:cTn>
                                        <p:tgtEl>
                                          <p:spTgt spid="3">
                                            <p:txEl>
                                              <p:pRg st="5" end="5"/>
                                            </p:txEl>
                                          </p:spTgt>
                                        </p:tgtEl>
                                      </p:cBhvr>
                                      <p:to x="100000" y="80000"/>
                                    </p:animScale>
                                    <p:animScale>
                                      <p:cBhvr>
                                        <p:cTn id="106" dur="166" decel="50000">
                                          <p:stCondLst>
                                            <p:cond delay="1338"/>
                                          </p:stCondLst>
                                        </p:cTn>
                                        <p:tgtEl>
                                          <p:spTgt spid="3">
                                            <p:txEl>
                                              <p:pRg st="5" end="5"/>
                                            </p:txEl>
                                          </p:spTgt>
                                        </p:tgtEl>
                                      </p:cBhvr>
                                      <p:to x="100000" y="100000"/>
                                    </p:animScale>
                                    <p:animScale>
                                      <p:cBhvr>
                                        <p:cTn id="107" dur="26">
                                          <p:stCondLst>
                                            <p:cond delay="1642"/>
                                          </p:stCondLst>
                                        </p:cTn>
                                        <p:tgtEl>
                                          <p:spTgt spid="3">
                                            <p:txEl>
                                              <p:pRg st="5" end="5"/>
                                            </p:txEl>
                                          </p:spTgt>
                                        </p:tgtEl>
                                      </p:cBhvr>
                                      <p:to x="100000" y="90000"/>
                                    </p:animScale>
                                    <p:animScale>
                                      <p:cBhvr>
                                        <p:cTn id="108" dur="166" decel="50000">
                                          <p:stCondLst>
                                            <p:cond delay="1668"/>
                                          </p:stCondLst>
                                        </p:cTn>
                                        <p:tgtEl>
                                          <p:spTgt spid="3">
                                            <p:txEl>
                                              <p:pRg st="5" end="5"/>
                                            </p:txEl>
                                          </p:spTgt>
                                        </p:tgtEl>
                                      </p:cBhvr>
                                      <p:to x="100000" y="100000"/>
                                    </p:animScale>
                                    <p:animScale>
                                      <p:cBhvr>
                                        <p:cTn id="109" dur="26">
                                          <p:stCondLst>
                                            <p:cond delay="1808"/>
                                          </p:stCondLst>
                                        </p:cTn>
                                        <p:tgtEl>
                                          <p:spTgt spid="3">
                                            <p:txEl>
                                              <p:pRg st="5" end="5"/>
                                            </p:txEl>
                                          </p:spTgt>
                                        </p:tgtEl>
                                      </p:cBhvr>
                                      <p:to x="100000" y="95000"/>
                                    </p:animScale>
                                    <p:animScale>
                                      <p:cBhvr>
                                        <p:cTn id="110" dur="166" decel="50000">
                                          <p:stCondLst>
                                            <p:cond delay="1834"/>
                                          </p:stCondLst>
                                        </p:cTn>
                                        <p:tgtEl>
                                          <p:spTgt spid="3">
                                            <p:txEl>
                                              <p:pRg st="5" end="5"/>
                                            </p:txEl>
                                          </p:spTgt>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nodeType="clickEffect">
                                  <p:stCondLst>
                                    <p:cond delay="0"/>
                                  </p:stCondLst>
                                  <p:childTnLst>
                                    <p:set>
                                      <p:cBhvr>
                                        <p:cTn id="114" dur="1" fill="hold">
                                          <p:stCondLst>
                                            <p:cond delay="0"/>
                                          </p:stCondLst>
                                        </p:cTn>
                                        <p:tgtEl>
                                          <p:spTgt spid="3">
                                            <p:txEl>
                                              <p:pRg st="6" end="6"/>
                                            </p:txEl>
                                          </p:spTgt>
                                        </p:tgtEl>
                                        <p:attrNameLst>
                                          <p:attrName>style.visibility</p:attrName>
                                        </p:attrNameLst>
                                      </p:cBhvr>
                                      <p:to>
                                        <p:strVal val="visible"/>
                                      </p:to>
                                    </p:set>
                                    <p:animEffect transition="in" filter="wipe(down)">
                                      <p:cBhvr>
                                        <p:cTn id="115" dur="580">
                                          <p:stCondLst>
                                            <p:cond delay="0"/>
                                          </p:stCondLst>
                                        </p:cTn>
                                        <p:tgtEl>
                                          <p:spTgt spid="3">
                                            <p:txEl>
                                              <p:pRg st="6" end="6"/>
                                            </p:txEl>
                                          </p:spTgt>
                                        </p:tgtEl>
                                      </p:cBhvr>
                                    </p:animEffect>
                                    <p:anim calcmode="lin" valueType="num">
                                      <p:cBhvr>
                                        <p:cTn id="116"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121" dur="26">
                                          <p:stCondLst>
                                            <p:cond delay="650"/>
                                          </p:stCondLst>
                                        </p:cTn>
                                        <p:tgtEl>
                                          <p:spTgt spid="3">
                                            <p:txEl>
                                              <p:pRg st="6" end="6"/>
                                            </p:txEl>
                                          </p:spTgt>
                                        </p:tgtEl>
                                      </p:cBhvr>
                                      <p:to x="100000" y="60000"/>
                                    </p:animScale>
                                    <p:animScale>
                                      <p:cBhvr>
                                        <p:cTn id="122" dur="166" decel="50000">
                                          <p:stCondLst>
                                            <p:cond delay="676"/>
                                          </p:stCondLst>
                                        </p:cTn>
                                        <p:tgtEl>
                                          <p:spTgt spid="3">
                                            <p:txEl>
                                              <p:pRg st="6" end="6"/>
                                            </p:txEl>
                                          </p:spTgt>
                                        </p:tgtEl>
                                      </p:cBhvr>
                                      <p:to x="100000" y="100000"/>
                                    </p:animScale>
                                    <p:animScale>
                                      <p:cBhvr>
                                        <p:cTn id="123" dur="26">
                                          <p:stCondLst>
                                            <p:cond delay="1312"/>
                                          </p:stCondLst>
                                        </p:cTn>
                                        <p:tgtEl>
                                          <p:spTgt spid="3">
                                            <p:txEl>
                                              <p:pRg st="6" end="6"/>
                                            </p:txEl>
                                          </p:spTgt>
                                        </p:tgtEl>
                                      </p:cBhvr>
                                      <p:to x="100000" y="80000"/>
                                    </p:animScale>
                                    <p:animScale>
                                      <p:cBhvr>
                                        <p:cTn id="124" dur="166" decel="50000">
                                          <p:stCondLst>
                                            <p:cond delay="1338"/>
                                          </p:stCondLst>
                                        </p:cTn>
                                        <p:tgtEl>
                                          <p:spTgt spid="3">
                                            <p:txEl>
                                              <p:pRg st="6" end="6"/>
                                            </p:txEl>
                                          </p:spTgt>
                                        </p:tgtEl>
                                      </p:cBhvr>
                                      <p:to x="100000" y="100000"/>
                                    </p:animScale>
                                    <p:animScale>
                                      <p:cBhvr>
                                        <p:cTn id="125" dur="26">
                                          <p:stCondLst>
                                            <p:cond delay="1642"/>
                                          </p:stCondLst>
                                        </p:cTn>
                                        <p:tgtEl>
                                          <p:spTgt spid="3">
                                            <p:txEl>
                                              <p:pRg st="6" end="6"/>
                                            </p:txEl>
                                          </p:spTgt>
                                        </p:tgtEl>
                                      </p:cBhvr>
                                      <p:to x="100000" y="90000"/>
                                    </p:animScale>
                                    <p:animScale>
                                      <p:cBhvr>
                                        <p:cTn id="126" dur="166" decel="50000">
                                          <p:stCondLst>
                                            <p:cond delay="1668"/>
                                          </p:stCondLst>
                                        </p:cTn>
                                        <p:tgtEl>
                                          <p:spTgt spid="3">
                                            <p:txEl>
                                              <p:pRg st="6" end="6"/>
                                            </p:txEl>
                                          </p:spTgt>
                                        </p:tgtEl>
                                      </p:cBhvr>
                                      <p:to x="100000" y="100000"/>
                                    </p:animScale>
                                    <p:animScale>
                                      <p:cBhvr>
                                        <p:cTn id="127" dur="26">
                                          <p:stCondLst>
                                            <p:cond delay="1808"/>
                                          </p:stCondLst>
                                        </p:cTn>
                                        <p:tgtEl>
                                          <p:spTgt spid="3">
                                            <p:txEl>
                                              <p:pRg st="6" end="6"/>
                                            </p:txEl>
                                          </p:spTgt>
                                        </p:tgtEl>
                                      </p:cBhvr>
                                      <p:to x="100000" y="95000"/>
                                    </p:animScale>
                                    <p:animScale>
                                      <p:cBhvr>
                                        <p:cTn id="128" dur="166" decel="50000">
                                          <p:stCondLst>
                                            <p:cond delay="1834"/>
                                          </p:stCondLst>
                                        </p:cTn>
                                        <p:tgtEl>
                                          <p:spTgt spid="3">
                                            <p:txEl>
                                              <p:pRg st="6" end="6"/>
                                            </p:txEl>
                                          </p:spTgt>
                                        </p:tgtEl>
                                      </p:cBhvr>
                                      <p:to x="100000" y="100000"/>
                                    </p:animScale>
                                  </p:childTnLst>
                                </p:cTn>
                              </p:par>
                            </p:childTnLst>
                          </p:cTn>
                        </p:par>
                      </p:childTnLst>
                    </p:cTn>
                  </p:par>
                  <p:par>
                    <p:cTn id="129" fill="hold">
                      <p:stCondLst>
                        <p:cond delay="indefinite"/>
                      </p:stCondLst>
                      <p:childTnLst>
                        <p:par>
                          <p:cTn id="130" fill="hold">
                            <p:stCondLst>
                              <p:cond delay="0"/>
                            </p:stCondLst>
                            <p:childTnLst>
                              <p:par>
                                <p:cTn id="131" presetID="26" presetClass="entr" presetSubtype="0" fill="hold" nodeType="clickEffect">
                                  <p:stCondLst>
                                    <p:cond delay="0"/>
                                  </p:stCondLst>
                                  <p:childTnLst>
                                    <p:set>
                                      <p:cBhvr>
                                        <p:cTn id="132" dur="1" fill="hold">
                                          <p:stCondLst>
                                            <p:cond delay="0"/>
                                          </p:stCondLst>
                                        </p:cTn>
                                        <p:tgtEl>
                                          <p:spTgt spid="3">
                                            <p:txEl>
                                              <p:pRg st="7" end="7"/>
                                            </p:txEl>
                                          </p:spTgt>
                                        </p:tgtEl>
                                        <p:attrNameLst>
                                          <p:attrName>style.visibility</p:attrName>
                                        </p:attrNameLst>
                                      </p:cBhvr>
                                      <p:to>
                                        <p:strVal val="visible"/>
                                      </p:to>
                                    </p:set>
                                    <p:animEffect transition="in" filter="wipe(down)">
                                      <p:cBhvr>
                                        <p:cTn id="133" dur="580">
                                          <p:stCondLst>
                                            <p:cond delay="0"/>
                                          </p:stCondLst>
                                        </p:cTn>
                                        <p:tgtEl>
                                          <p:spTgt spid="3">
                                            <p:txEl>
                                              <p:pRg st="7" end="7"/>
                                            </p:txEl>
                                          </p:spTgt>
                                        </p:tgtEl>
                                      </p:cBhvr>
                                    </p:animEffect>
                                    <p:anim calcmode="lin" valueType="num">
                                      <p:cBhvr>
                                        <p:cTn id="134" dur="1822" tmFilter="0,0; 0.14,0.36; 0.43,0.73; 0.71,0.91; 1.0,1.0">
                                          <p:stCondLst>
                                            <p:cond delay="0"/>
                                          </p:stCondLst>
                                        </p:cTn>
                                        <p:tgtEl>
                                          <p:spTgt spid="3">
                                            <p:txEl>
                                              <p:pRg st="7" end="7"/>
                                            </p:txEl>
                                          </p:spTgt>
                                        </p:tgtEl>
                                        <p:attrNameLst>
                                          <p:attrName>ppt_x</p:attrName>
                                        </p:attrNameLst>
                                      </p:cBhvr>
                                      <p:tavLst>
                                        <p:tav tm="0">
                                          <p:val>
                                            <p:strVal val="#ppt_x-0.25"/>
                                          </p:val>
                                        </p:tav>
                                        <p:tav tm="100000">
                                          <p:val>
                                            <p:strVal val="#ppt_x"/>
                                          </p:val>
                                        </p:tav>
                                      </p:tavLst>
                                    </p:anim>
                                    <p:anim calcmode="lin" valueType="num">
                                      <p:cBhvr>
                                        <p:cTn id="135" dur="664" tmFilter="0.0,0.0; 0.25,0.07; 0.50,0.2; 0.75,0.467; 1.0,1.0">
                                          <p:stCondLst>
                                            <p:cond delay="0"/>
                                          </p:stCondLst>
                                        </p:cTn>
                                        <p:tgtEl>
                                          <p:spTgt spid="3">
                                            <p:txEl>
                                              <p:pRg st="7" end="7"/>
                                            </p:txEl>
                                          </p:spTgt>
                                        </p:tgtEl>
                                        <p:attrNameLst>
                                          <p:attrName>ppt_y</p:attrName>
                                        </p:attrNameLst>
                                      </p:cBhvr>
                                      <p:tavLst>
                                        <p:tav tm="0" fmla="#ppt_y-sin(pi*$)/3">
                                          <p:val>
                                            <p:fltVal val="0.5"/>
                                          </p:val>
                                        </p:tav>
                                        <p:tav tm="100000">
                                          <p:val>
                                            <p:fltVal val="1"/>
                                          </p:val>
                                        </p:tav>
                                      </p:tavLst>
                                    </p:anim>
                                    <p:anim calcmode="lin" valueType="num">
                                      <p:cBhvr>
                                        <p:cTn id="136" dur="664" tmFilter="0, 0; 0.125,0.2665; 0.25,0.4; 0.375,0.465; 0.5,0.5;  0.625,0.535; 0.75,0.6; 0.875,0.7335; 1,1">
                                          <p:stCondLst>
                                            <p:cond delay="664"/>
                                          </p:stCondLst>
                                        </p:cTn>
                                        <p:tgtEl>
                                          <p:spTgt spid="3">
                                            <p:txEl>
                                              <p:pRg st="7" end="7"/>
                                            </p:txEl>
                                          </p:spTgt>
                                        </p:tgtEl>
                                        <p:attrNameLst>
                                          <p:attrName>ppt_y</p:attrName>
                                        </p:attrNameLst>
                                      </p:cBhvr>
                                      <p:tavLst>
                                        <p:tav tm="0" fmla="#ppt_y-sin(pi*$)/9">
                                          <p:val>
                                            <p:fltVal val="0"/>
                                          </p:val>
                                        </p:tav>
                                        <p:tav tm="100000">
                                          <p:val>
                                            <p:fltVal val="1"/>
                                          </p:val>
                                        </p:tav>
                                      </p:tavLst>
                                    </p:anim>
                                    <p:anim calcmode="lin" valueType="num">
                                      <p:cBhvr>
                                        <p:cTn id="137" dur="332" tmFilter="0, 0; 0.125,0.2665; 0.25,0.4; 0.375,0.465; 0.5,0.5;  0.625,0.535; 0.75,0.6; 0.875,0.7335; 1,1">
                                          <p:stCondLst>
                                            <p:cond delay="1324"/>
                                          </p:stCondLst>
                                        </p:cTn>
                                        <p:tgtEl>
                                          <p:spTgt spid="3">
                                            <p:txEl>
                                              <p:pRg st="7" end="7"/>
                                            </p:txEl>
                                          </p:spTgt>
                                        </p:tgtEl>
                                        <p:attrNameLst>
                                          <p:attrName>ppt_y</p:attrName>
                                        </p:attrNameLst>
                                      </p:cBhvr>
                                      <p:tavLst>
                                        <p:tav tm="0" fmla="#ppt_y-sin(pi*$)/27">
                                          <p:val>
                                            <p:fltVal val="0"/>
                                          </p:val>
                                        </p:tav>
                                        <p:tav tm="100000">
                                          <p:val>
                                            <p:fltVal val="1"/>
                                          </p:val>
                                        </p:tav>
                                      </p:tavLst>
                                    </p:anim>
                                    <p:anim calcmode="lin" valueType="num">
                                      <p:cBhvr>
                                        <p:cTn id="138" dur="164" tmFilter="0, 0; 0.125,0.2665; 0.25,0.4; 0.375,0.465; 0.5,0.5;  0.625,0.535; 0.75,0.6; 0.875,0.7335; 1,1">
                                          <p:stCondLst>
                                            <p:cond delay="1656"/>
                                          </p:stCondLst>
                                        </p:cTn>
                                        <p:tgtEl>
                                          <p:spTgt spid="3">
                                            <p:txEl>
                                              <p:pRg st="7" end="7"/>
                                            </p:txEl>
                                          </p:spTgt>
                                        </p:tgtEl>
                                        <p:attrNameLst>
                                          <p:attrName>ppt_y</p:attrName>
                                        </p:attrNameLst>
                                      </p:cBhvr>
                                      <p:tavLst>
                                        <p:tav tm="0" fmla="#ppt_y-sin(pi*$)/81">
                                          <p:val>
                                            <p:fltVal val="0"/>
                                          </p:val>
                                        </p:tav>
                                        <p:tav tm="100000">
                                          <p:val>
                                            <p:fltVal val="1"/>
                                          </p:val>
                                        </p:tav>
                                      </p:tavLst>
                                    </p:anim>
                                    <p:animScale>
                                      <p:cBhvr>
                                        <p:cTn id="139" dur="26">
                                          <p:stCondLst>
                                            <p:cond delay="650"/>
                                          </p:stCondLst>
                                        </p:cTn>
                                        <p:tgtEl>
                                          <p:spTgt spid="3">
                                            <p:txEl>
                                              <p:pRg st="7" end="7"/>
                                            </p:txEl>
                                          </p:spTgt>
                                        </p:tgtEl>
                                      </p:cBhvr>
                                      <p:to x="100000" y="60000"/>
                                    </p:animScale>
                                    <p:animScale>
                                      <p:cBhvr>
                                        <p:cTn id="140" dur="166" decel="50000">
                                          <p:stCondLst>
                                            <p:cond delay="676"/>
                                          </p:stCondLst>
                                        </p:cTn>
                                        <p:tgtEl>
                                          <p:spTgt spid="3">
                                            <p:txEl>
                                              <p:pRg st="7" end="7"/>
                                            </p:txEl>
                                          </p:spTgt>
                                        </p:tgtEl>
                                      </p:cBhvr>
                                      <p:to x="100000" y="100000"/>
                                    </p:animScale>
                                    <p:animScale>
                                      <p:cBhvr>
                                        <p:cTn id="141" dur="26">
                                          <p:stCondLst>
                                            <p:cond delay="1312"/>
                                          </p:stCondLst>
                                        </p:cTn>
                                        <p:tgtEl>
                                          <p:spTgt spid="3">
                                            <p:txEl>
                                              <p:pRg st="7" end="7"/>
                                            </p:txEl>
                                          </p:spTgt>
                                        </p:tgtEl>
                                      </p:cBhvr>
                                      <p:to x="100000" y="80000"/>
                                    </p:animScale>
                                    <p:animScale>
                                      <p:cBhvr>
                                        <p:cTn id="142" dur="166" decel="50000">
                                          <p:stCondLst>
                                            <p:cond delay="1338"/>
                                          </p:stCondLst>
                                        </p:cTn>
                                        <p:tgtEl>
                                          <p:spTgt spid="3">
                                            <p:txEl>
                                              <p:pRg st="7" end="7"/>
                                            </p:txEl>
                                          </p:spTgt>
                                        </p:tgtEl>
                                      </p:cBhvr>
                                      <p:to x="100000" y="100000"/>
                                    </p:animScale>
                                    <p:animScale>
                                      <p:cBhvr>
                                        <p:cTn id="143" dur="26">
                                          <p:stCondLst>
                                            <p:cond delay="1642"/>
                                          </p:stCondLst>
                                        </p:cTn>
                                        <p:tgtEl>
                                          <p:spTgt spid="3">
                                            <p:txEl>
                                              <p:pRg st="7" end="7"/>
                                            </p:txEl>
                                          </p:spTgt>
                                        </p:tgtEl>
                                      </p:cBhvr>
                                      <p:to x="100000" y="90000"/>
                                    </p:animScale>
                                    <p:animScale>
                                      <p:cBhvr>
                                        <p:cTn id="144" dur="166" decel="50000">
                                          <p:stCondLst>
                                            <p:cond delay="1668"/>
                                          </p:stCondLst>
                                        </p:cTn>
                                        <p:tgtEl>
                                          <p:spTgt spid="3">
                                            <p:txEl>
                                              <p:pRg st="7" end="7"/>
                                            </p:txEl>
                                          </p:spTgt>
                                        </p:tgtEl>
                                      </p:cBhvr>
                                      <p:to x="100000" y="100000"/>
                                    </p:animScale>
                                    <p:animScale>
                                      <p:cBhvr>
                                        <p:cTn id="145" dur="26">
                                          <p:stCondLst>
                                            <p:cond delay="1808"/>
                                          </p:stCondLst>
                                        </p:cTn>
                                        <p:tgtEl>
                                          <p:spTgt spid="3">
                                            <p:txEl>
                                              <p:pRg st="7" end="7"/>
                                            </p:txEl>
                                          </p:spTgt>
                                        </p:tgtEl>
                                      </p:cBhvr>
                                      <p:to x="100000" y="95000"/>
                                    </p:animScale>
                                    <p:animScale>
                                      <p:cBhvr>
                                        <p:cTn id="146" dur="166" decel="50000">
                                          <p:stCondLst>
                                            <p:cond delay="1834"/>
                                          </p:stCondLst>
                                        </p:cTn>
                                        <p:tgtEl>
                                          <p:spTgt spid="3">
                                            <p:txEl>
                                              <p:pRg st="7" end="7"/>
                                            </p:txEl>
                                          </p:spTgt>
                                        </p:tgtEl>
                                      </p:cBhvr>
                                      <p:to x="100000" y="100000"/>
                                    </p:animScale>
                                  </p:childTnLst>
                                </p:cTn>
                              </p:par>
                            </p:childTnLst>
                          </p:cTn>
                        </p:par>
                      </p:childTnLst>
                    </p:cTn>
                  </p:par>
                  <p:par>
                    <p:cTn id="147" fill="hold">
                      <p:stCondLst>
                        <p:cond delay="indefinite"/>
                      </p:stCondLst>
                      <p:childTnLst>
                        <p:par>
                          <p:cTn id="148" fill="hold">
                            <p:stCondLst>
                              <p:cond delay="0"/>
                            </p:stCondLst>
                            <p:childTnLst>
                              <p:par>
                                <p:cTn id="149" presetID="26" presetClass="entr" presetSubtype="0" fill="hold" nodeType="clickEffect">
                                  <p:stCondLst>
                                    <p:cond delay="0"/>
                                  </p:stCondLst>
                                  <p:childTnLst>
                                    <p:set>
                                      <p:cBhvr>
                                        <p:cTn id="150" dur="1" fill="hold">
                                          <p:stCondLst>
                                            <p:cond delay="0"/>
                                          </p:stCondLst>
                                        </p:cTn>
                                        <p:tgtEl>
                                          <p:spTgt spid="3">
                                            <p:txEl>
                                              <p:pRg st="8" end="8"/>
                                            </p:txEl>
                                          </p:spTgt>
                                        </p:tgtEl>
                                        <p:attrNameLst>
                                          <p:attrName>style.visibility</p:attrName>
                                        </p:attrNameLst>
                                      </p:cBhvr>
                                      <p:to>
                                        <p:strVal val="visible"/>
                                      </p:to>
                                    </p:set>
                                    <p:animEffect transition="in" filter="wipe(down)">
                                      <p:cBhvr>
                                        <p:cTn id="151" dur="580">
                                          <p:stCondLst>
                                            <p:cond delay="0"/>
                                          </p:stCondLst>
                                        </p:cTn>
                                        <p:tgtEl>
                                          <p:spTgt spid="3">
                                            <p:txEl>
                                              <p:pRg st="8" end="8"/>
                                            </p:txEl>
                                          </p:spTgt>
                                        </p:tgtEl>
                                      </p:cBhvr>
                                    </p:animEffect>
                                    <p:anim calcmode="lin" valueType="num">
                                      <p:cBhvr>
                                        <p:cTn id="152" dur="1822"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153" dur="664"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154" dur="664" tmFilter="0, 0; 0.125,0.2665; 0.25,0.4; 0.375,0.465; 0.5,0.5;  0.625,0.535; 0.75,0.6; 0.875,0.7335; 1,1">
                                          <p:stCondLst>
                                            <p:cond delay="664"/>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155" dur="332" tmFilter="0, 0; 0.125,0.2665; 0.25,0.4; 0.375,0.465; 0.5,0.5;  0.625,0.535; 0.75,0.6; 0.875,0.7335; 1,1">
                                          <p:stCondLst>
                                            <p:cond delay="1324"/>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156" dur="164" tmFilter="0, 0; 0.125,0.2665; 0.25,0.4; 0.375,0.465; 0.5,0.5;  0.625,0.535; 0.75,0.6; 0.875,0.7335; 1,1">
                                          <p:stCondLst>
                                            <p:cond delay="1656"/>
                                          </p:stCondLst>
                                        </p:cTn>
                                        <p:tgtEl>
                                          <p:spTgt spid="3">
                                            <p:txEl>
                                              <p:pRg st="8" end="8"/>
                                            </p:txEl>
                                          </p:spTgt>
                                        </p:tgtEl>
                                        <p:attrNameLst>
                                          <p:attrName>ppt_y</p:attrName>
                                        </p:attrNameLst>
                                      </p:cBhvr>
                                      <p:tavLst>
                                        <p:tav tm="0" fmla="#ppt_y-sin(pi*$)/81">
                                          <p:val>
                                            <p:fltVal val="0"/>
                                          </p:val>
                                        </p:tav>
                                        <p:tav tm="100000">
                                          <p:val>
                                            <p:fltVal val="1"/>
                                          </p:val>
                                        </p:tav>
                                      </p:tavLst>
                                    </p:anim>
                                    <p:animScale>
                                      <p:cBhvr>
                                        <p:cTn id="157" dur="26">
                                          <p:stCondLst>
                                            <p:cond delay="650"/>
                                          </p:stCondLst>
                                        </p:cTn>
                                        <p:tgtEl>
                                          <p:spTgt spid="3">
                                            <p:txEl>
                                              <p:pRg st="8" end="8"/>
                                            </p:txEl>
                                          </p:spTgt>
                                        </p:tgtEl>
                                      </p:cBhvr>
                                      <p:to x="100000" y="60000"/>
                                    </p:animScale>
                                    <p:animScale>
                                      <p:cBhvr>
                                        <p:cTn id="158" dur="166" decel="50000">
                                          <p:stCondLst>
                                            <p:cond delay="676"/>
                                          </p:stCondLst>
                                        </p:cTn>
                                        <p:tgtEl>
                                          <p:spTgt spid="3">
                                            <p:txEl>
                                              <p:pRg st="8" end="8"/>
                                            </p:txEl>
                                          </p:spTgt>
                                        </p:tgtEl>
                                      </p:cBhvr>
                                      <p:to x="100000" y="100000"/>
                                    </p:animScale>
                                    <p:animScale>
                                      <p:cBhvr>
                                        <p:cTn id="159" dur="26">
                                          <p:stCondLst>
                                            <p:cond delay="1312"/>
                                          </p:stCondLst>
                                        </p:cTn>
                                        <p:tgtEl>
                                          <p:spTgt spid="3">
                                            <p:txEl>
                                              <p:pRg st="8" end="8"/>
                                            </p:txEl>
                                          </p:spTgt>
                                        </p:tgtEl>
                                      </p:cBhvr>
                                      <p:to x="100000" y="80000"/>
                                    </p:animScale>
                                    <p:animScale>
                                      <p:cBhvr>
                                        <p:cTn id="160" dur="166" decel="50000">
                                          <p:stCondLst>
                                            <p:cond delay="1338"/>
                                          </p:stCondLst>
                                        </p:cTn>
                                        <p:tgtEl>
                                          <p:spTgt spid="3">
                                            <p:txEl>
                                              <p:pRg st="8" end="8"/>
                                            </p:txEl>
                                          </p:spTgt>
                                        </p:tgtEl>
                                      </p:cBhvr>
                                      <p:to x="100000" y="100000"/>
                                    </p:animScale>
                                    <p:animScale>
                                      <p:cBhvr>
                                        <p:cTn id="161" dur="26">
                                          <p:stCondLst>
                                            <p:cond delay="1642"/>
                                          </p:stCondLst>
                                        </p:cTn>
                                        <p:tgtEl>
                                          <p:spTgt spid="3">
                                            <p:txEl>
                                              <p:pRg st="8" end="8"/>
                                            </p:txEl>
                                          </p:spTgt>
                                        </p:tgtEl>
                                      </p:cBhvr>
                                      <p:to x="100000" y="90000"/>
                                    </p:animScale>
                                    <p:animScale>
                                      <p:cBhvr>
                                        <p:cTn id="162" dur="166" decel="50000">
                                          <p:stCondLst>
                                            <p:cond delay="1668"/>
                                          </p:stCondLst>
                                        </p:cTn>
                                        <p:tgtEl>
                                          <p:spTgt spid="3">
                                            <p:txEl>
                                              <p:pRg st="8" end="8"/>
                                            </p:txEl>
                                          </p:spTgt>
                                        </p:tgtEl>
                                      </p:cBhvr>
                                      <p:to x="100000" y="100000"/>
                                    </p:animScale>
                                    <p:animScale>
                                      <p:cBhvr>
                                        <p:cTn id="163" dur="26">
                                          <p:stCondLst>
                                            <p:cond delay="1808"/>
                                          </p:stCondLst>
                                        </p:cTn>
                                        <p:tgtEl>
                                          <p:spTgt spid="3">
                                            <p:txEl>
                                              <p:pRg st="8" end="8"/>
                                            </p:txEl>
                                          </p:spTgt>
                                        </p:tgtEl>
                                      </p:cBhvr>
                                      <p:to x="100000" y="95000"/>
                                    </p:animScale>
                                    <p:animScale>
                                      <p:cBhvr>
                                        <p:cTn id="164" dur="166" decel="50000">
                                          <p:stCondLst>
                                            <p:cond delay="1834"/>
                                          </p:stCondLst>
                                        </p:cTn>
                                        <p:tgtEl>
                                          <p:spTgt spid="3">
                                            <p:txEl>
                                              <p:pRg st="8" end="8"/>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4E83A-FFF7-0209-9C3A-31AC2A2FE22B}"/>
              </a:ext>
            </a:extLst>
          </p:cNvPr>
          <p:cNvSpPr>
            <a:spLocks noGrp="1"/>
          </p:cNvSpPr>
          <p:nvPr>
            <p:ph type="title"/>
          </p:nvPr>
        </p:nvSpPr>
        <p:spPr>
          <a:xfrm>
            <a:off x="838200" y="136525"/>
            <a:ext cx="10515600" cy="743828"/>
          </a:xfrm>
        </p:spPr>
        <p:txBody>
          <a:bodyPr>
            <a:normAutofit fontScale="90000"/>
          </a:bodyPr>
          <a:lstStyle/>
          <a:p>
            <a:r>
              <a:rPr lang="en-US" dirty="0"/>
              <a:t>Haloperidol</a:t>
            </a:r>
          </a:p>
        </p:txBody>
      </p:sp>
      <p:sp>
        <p:nvSpPr>
          <p:cNvPr id="3" name="Content Placeholder 2">
            <a:extLst>
              <a:ext uri="{FF2B5EF4-FFF2-40B4-BE49-F238E27FC236}">
                <a16:creationId xmlns:a16="http://schemas.microsoft.com/office/drawing/2014/main" id="{051C2BDC-276F-5687-D45A-9810490E57DA}"/>
              </a:ext>
            </a:extLst>
          </p:cNvPr>
          <p:cNvSpPr>
            <a:spLocks noGrp="1"/>
          </p:cNvSpPr>
          <p:nvPr>
            <p:ph idx="1"/>
          </p:nvPr>
        </p:nvSpPr>
        <p:spPr>
          <a:xfrm>
            <a:off x="838200" y="972766"/>
            <a:ext cx="10515600" cy="5748709"/>
          </a:xfrm>
        </p:spPr>
        <p:txBody>
          <a:bodyPr>
            <a:normAutofit lnSpcReduction="10000"/>
          </a:bodyPr>
          <a:lstStyle/>
          <a:p>
            <a:r>
              <a:rPr lang="en-US" dirty="0"/>
              <a:t>Receptor agonized or antagonized:  dopamine antagonist</a:t>
            </a:r>
          </a:p>
          <a:p>
            <a:r>
              <a:rPr lang="en-US" dirty="0"/>
              <a:t>Paralysis?	No</a:t>
            </a:r>
          </a:p>
          <a:p>
            <a:r>
              <a:rPr lang="en-US" dirty="0"/>
              <a:t>Sedation?	Yes</a:t>
            </a:r>
          </a:p>
          <a:p>
            <a:r>
              <a:rPr lang="en-US" dirty="0"/>
              <a:t>Pain control?		No</a:t>
            </a:r>
          </a:p>
          <a:p>
            <a:r>
              <a:rPr lang="en-US" dirty="0"/>
              <a:t>Amnestic?	No</a:t>
            </a:r>
          </a:p>
          <a:p>
            <a:r>
              <a:rPr lang="en-US" dirty="0"/>
              <a:t>Causes Respiratory Depression?	No</a:t>
            </a:r>
          </a:p>
          <a:p>
            <a:r>
              <a:rPr lang="en-US" dirty="0"/>
              <a:t>Delirium Effect?  (better/worse/no effect?)		No effect (we used to think better)</a:t>
            </a:r>
          </a:p>
          <a:p>
            <a:r>
              <a:rPr lang="en-US" dirty="0"/>
              <a:t>Major Side Effects:		Extrapyramidal effects, QT prolongation, lowers seizure threshold, neuroleptic malignant syndrome</a:t>
            </a:r>
          </a:p>
          <a:p>
            <a:r>
              <a:rPr lang="en-US" dirty="0"/>
              <a:t>Benefits/ What Patients do we use it in? 	Great for agitation, doesn’t depress respiratory drive</a:t>
            </a:r>
          </a:p>
        </p:txBody>
      </p:sp>
      <p:sp>
        <p:nvSpPr>
          <p:cNvPr id="4" name="Slide Number Placeholder 3">
            <a:extLst>
              <a:ext uri="{FF2B5EF4-FFF2-40B4-BE49-F238E27FC236}">
                <a16:creationId xmlns:a16="http://schemas.microsoft.com/office/drawing/2014/main" id="{D680D679-DC4E-4DA1-4961-E3F39E92307E}"/>
              </a:ext>
            </a:extLst>
          </p:cNvPr>
          <p:cNvSpPr>
            <a:spLocks noGrp="1"/>
          </p:cNvSpPr>
          <p:nvPr>
            <p:ph type="sldNum" sz="quarter" idx="12"/>
          </p:nvPr>
        </p:nvSpPr>
        <p:spPr/>
        <p:txBody>
          <a:bodyPr/>
          <a:lstStyle/>
          <a:p>
            <a:fld id="{D8DA9DAA-006C-4F4B-980E-E3DF019B24E2}" type="slidenum">
              <a:rPr lang="en-US" smtClean="0"/>
              <a:t>13</a:t>
            </a:fld>
            <a:endParaRPr lang="en-US" dirty="0"/>
          </a:p>
        </p:txBody>
      </p:sp>
    </p:spTree>
    <p:extLst>
      <p:ext uri="{BB962C8B-B14F-4D97-AF65-F5344CB8AC3E}">
        <p14:creationId xmlns:p14="http://schemas.microsoft.com/office/powerpoint/2010/main" val="2047491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p:cTn id="49"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0"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51" dur="500"/>
                                        <p:tgtEl>
                                          <p:spTgt spid="3">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p:cTn id="56"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7"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58" dur="500"/>
                                        <p:tgtEl>
                                          <p:spTgt spid="3">
                                            <p:txEl>
                                              <p:pRg st="7" end="7"/>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 calcmode="lin" valueType="num">
                                      <p:cBhvr>
                                        <p:cTn id="63"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64"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65"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4E83A-FFF7-0209-9C3A-31AC2A2FE22B}"/>
              </a:ext>
            </a:extLst>
          </p:cNvPr>
          <p:cNvSpPr>
            <a:spLocks noGrp="1"/>
          </p:cNvSpPr>
          <p:nvPr>
            <p:ph type="title"/>
          </p:nvPr>
        </p:nvSpPr>
        <p:spPr>
          <a:xfrm>
            <a:off x="838200" y="136525"/>
            <a:ext cx="10515600" cy="743828"/>
          </a:xfrm>
        </p:spPr>
        <p:txBody>
          <a:bodyPr>
            <a:normAutofit fontScale="90000"/>
          </a:bodyPr>
          <a:lstStyle/>
          <a:p>
            <a:r>
              <a:rPr lang="en-US" dirty="0"/>
              <a:t>Atypical Antipsychotics</a:t>
            </a:r>
          </a:p>
        </p:txBody>
      </p:sp>
      <p:sp>
        <p:nvSpPr>
          <p:cNvPr id="3" name="Content Placeholder 2">
            <a:extLst>
              <a:ext uri="{FF2B5EF4-FFF2-40B4-BE49-F238E27FC236}">
                <a16:creationId xmlns:a16="http://schemas.microsoft.com/office/drawing/2014/main" id="{051C2BDC-276F-5687-D45A-9810490E57DA}"/>
              </a:ext>
            </a:extLst>
          </p:cNvPr>
          <p:cNvSpPr>
            <a:spLocks noGrp="1"/>
          </p:cNvSpPr>
          <p:nvPr>
            <p:ph idx="1"/>
          </p:nvPr>
        </p:nvSpPr>
        <p:spPr>
          <a:xfrm>
            <a:off x="838200" y="972766"/>
            <a:ext cx="10515600" cy="5748709"/>
          </a:xfrm>
        </p:spPr>
        <p:txBody>
          <a:bodyPr/>
          <a:lstStyle/>
          <a:p>
            <a:r>
              <a:rPr lang="en-US" dirty="0"/>
              <a:t>Receptor agonized or antagonized:  dopamine antagonist</a:t>
            </a:r>
          </a:p>
          <a:p>
            <a:r>
              <a:rPr lang="en-US" dirty="0"/>
              <a:t>Paralysis?  No</a:t>
            </a:r>
          </a:p>
          <a:p>
            <a:r>
              <a:rPr lang="en-US" dirty="0"/>
              <a:t>Sedation?	Yes</a:t>
            </a:r>
          </a:p>
          <a:p>
            <a:r>
              <a:rPr lang="en-US" dirty="0"/>
              <a:t>Pain control?  No	</a:t>
            </a:r>
          </a:p>
          <a:p>
            <a:r>
              <a:rPr lang="en-US" dirty="0"/>
              <a:t>Amnestic?	No </a:t>
            </a:r>
          </a:p>
          <a:p>
            <a:r>
              <a:rPr lang="en-US" dirty="0"/>
              <a:t>Causes Respiratory Depression?  No</a:t>
            </a:r>
          </a:p>
          <a:p>
            <a:r>
              <a:rPr lang="en-US" dirty="0"/>
              <a:t>Delirium Effect?  (better/worse/no effect?)	  No effect</a:t>
            </a:r>
          </a:p>
          <a:p>
            <a:r>
              <a:rPr lang="en-US" dirty="0"/>
              <a:t>Major Side Effects:  QTc prolongation, extrapyramidal effects, lower seizure threshold, neuroleptic malignant syndrome</a:t>
            </a:r>
          </a:p>
          <a:p>
            <a:r>
              <a:rPr lang="en-US" dirty="0"/>
              <a:t>Benefits/ What Patients do we use it in?	Elderly delirium, agitation with concern for respiratory depression, traumatic brain injury, psychosis;  olanzapine parenteral;  quetiapine and risperidone</a:t>
            </a:r>
          </a:p>
        </p:txBody>
      </p:sp>
      <p:sp>
        <p:nvSpPr>
          <p:cNvPr id="4" name="Slide Number Placeholder 3">
            <a:extLst>
              <a:ext uri="{FF2B5EF4-FFF2-40B4-BE49-F238E27FC236}">
                <a16:creationId xmlns:a16="http://schemas.microsoft.com/office/drawing/2014/main" id="{D680D679-DC4E-4DA1-4961-E3F39E92307E}"/>
              </a:ext>
            </a:extLst>
          </p:cNvPr>
          <p:cNvSpPr>
            <a:spLocks noGrp="1"/>
          </p:cNvSpPr>
          <p:nvPr>
            <p:ph type="sldNum" sz="quarter" idx="12"/>
          </p:nvPr>
        </p:nvSpPr>
        <p:spPr/>
        <p:txBody>
          <a:bodyPr/>
          <a:lstStyle/>
          <a:p>
            <a:fld id="{D8DA9DAA-006C-4F4B-980E-E3DF019B24E2}" type="slidenum">
              <a:rPr lang="en-US" smtClean="0"/>
              <a:t>14</a:t>
            </a:fld>
            <a:endParaRPr lang="en-US" dirty="0"/>
          </a:p>
        </p:txBody>
      </p:sp>
    </p:spTree>
    <p:extLst>
      <p:ext uri="{BB962C8B-B14F-4D97-AF65-F5344CB8AC3E}">
        <p14:creationId xmlns:p14="http://schemas.microsoft.com/office/powerpoint/2010/main" val="1144532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DDBBC93-70DF-4E4E-98E3-08124185AB18}"/>
              </a:ext>
            </a:extLst>
          </p:cNvPr>
          <p:cNvSpPr>
            <a:spLocks noGrp="1"/>
          </p:cNvSpPr>
          <p:nvPr>
            <p:ph type="title"/>
          </p:nvPr>
        </p:nvSpPr>
        <p:spPr/>
        <p:txBody>
          <a:bodyPr>
            <a:normAutofit/>
          </a:bodyPr>
          <a:lstStyle/>
          <a:p>
            <a:r>
              <a:rPr lang="en-US" dirty="0"/>
              <a:t>Paralytics </a:t>
            </a:r>
          </a:p>
        </p:txBody>
      </p:sp>
      <p:sp>
        <p:nvSpPr>
          <p:cNvPr id="4" name="Text Placeholder 3">
            <a:extLst>
              <a:ext uri="{FF2B5EF4-FFF2-40B4-BE49-F238E27FC236}">
                <a16:creationId xmlns:a16="http://schemas.microsoft.com/office/drawing/2014/main" id="{65DE74E9-AA78-46C1-845A-0B72FA8AF35E}"/>
              </a:ext>
            </a:extLst>
          </p:cNvPr>
          <p:cNvSpPr>
            <a:spLocks noGrp="1"/>
          </p:cNvSpPr>
          <p:nvPr>
            <p:ph type="body" sz="quarter" idx="13"/>
          </p:nvPr>
        </p:nvSpPr>
        <p:spPr/>
        <p:txBody>
          <a:bodyPr/>
          <a:lstStyle/>
          <a:p>
            <a:r>
              <a:rPr lang="en-US" dirty="0"/>
              <a:t>Succinylcholine</a:t>
            </a:r>
          </a:p>
          <a:p>
            <a:r>
              <a:rPr lang="en-US" dirty="0"/>
              <a:t>Rocuronium/ Vecuronium</a:t>
            </a:r>
          </a:p>
          <a:p>
            <a:r>
              <a:rPr lang="en-US" dirty="0" err="1"/>
              <a:t>Cisatracurium</a:t>
            </a:r>
            <a:endParaRPr lang="en-US" dirty="0"/>
          </a:p>
        </p:txBody>
      </p:sp>
      <p:pic>
        <p:nvPicPr>
          <p:cNvPr id="6" name="Picture Placeholder 5" descr="mountains at sunset">
            <a:extLst>
              <a:ext uri="{FF2B5EF4-FFF2-40B4-BE49-F238E27FC236}">
                <a16:creationId xmlns:a16="http://schemas.microsoft.com/office/drawing/2014/main" id="{4642631A-6ABE-41EA-A308-9CF1230F1421}"/>
              </a:ext>
            </a:extLst>
          </p:cNvPr>
          <p:cNvPicPr>
            <a:picLocks noGrp="1" noChangeAspect="1"/>
          </p:cNvPicPr>
          <p:nvPr>
            <p:ph type="pic" sz="quarter" idx="14"/>
          </p:nvPr>
        </p:nvPicPr>
        <p:blipFill rotWithShape="1">
          <a:blip r:embed="rId2"/>
          <a:srcRect/>
          <a:stretch/>
        </p:blipFill>
        <p:spPr/>
      </p:pic>
      <p:sp>
        <p:nvSpPr>
          <p:cNvPr id="8" name="Footer Placeholder 7">
            <a:extLst>
              <a:ext uri="{FF2B5EF4-FFF2-40B4-BE49-F238E27FC236}">
                <a16:creationId xmlns:a16="http://schemas.microsoft.com/office/drawing/2014/main" id="{AEEDFC2F-FF0A-4EC9-A0BB-0AA2B1E6BA4A}"/>
              </a:ext>
            </a:extLst>
          </p:cNvPr>
          <p:cNvSpPr>
            <a:spLocks noGrp="1"/>
          </p:cNvSpPr>
          <p:nvPr>
            <p:ph type="ftr" sz="quarter" idx="11"/>
          </p:nvPr>
        </p:nvSpPr>
        <p:spPr/>
        <p:txBody>
          <a:bodyPr/>
          <a:lstStyle/>
          <a:p>
            <a:r>
              <a:rPr lang="en-US" dirty="0"/>
              <a:t>Paralytics</a:t>
            </a:r>
          </a:p>
        </p:txBody>
      </p:sp>
      <p:sp>
        <p:nvSpPr>
          <p:cNvPr id="9" name="Slide Number Placeholder 8">
            <a:extLst>
              <a:ext uri="{FF2B5EF4-FFF2-40B4-BE49-F238E27FC236}">
                <a16:creationId xmlns:a16="http://schemas.microsoft.com/office/drawing/2014/main" id="{6DCF8D89-56D9-4E2B-9838-07DFB6E9D2BB}"/>
              </a:ext>
            </a:extLst>
          </p:cNvPr>
          <p:cNvSpPr>
            <a:spLocks noGrp="1"/>
          </p:cNvSpPr>
          <p:nvPr>
            <p:ph type="sldNum" sz="quarter" idx="12"/>
          </p:nvPr>
        </p:nvSpPr>
        <p:spPr/>
        <p:txBody>
          <a:bodyPr/>
          <a:lstStyle/>
          <a:p>
            <a:fld id="{D8DA9DAA-006C-4F4B-980E-E3DF019B24E2}" type="slidenum">
              <a:rPr lang="en-US" smtClean="0"/>
              <a:pPr/>
              <a:t>15</a:t>
            </a:fld>
            <a:endParaRPr lang="en-US" dirty="0"/>
          </a:p>
        </p:txBody>
      </p:sp>
    </p:spTree>
    <p:extLst>
      <p:ext uri="{BB962C8B-B14F-4D97-AF65-F5344CB8AC3E}">
        <p14:creationId xmlns:p14="http://schemas.microsoft.com/office/powerpoint/2010/main" val="4264114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4E83A-FFF7-0209-9C3A-31AC2A2FE22B}"/>
              </a:ext>
            </a:extLst>
          </p:cNvPr>
          <p:cNvSpPr>
            <a:spLocks noGrp="1"/>
          </p:cNvSpPr>
          <p:nvPr>
            <p:ph type="title"/>
          </p:nvPr>
        </p:nvSpPr>
        <p:spPr>
          <a:xfrm>
            <a:off x="838200" y="136525"/>
            <a:ext cx="10515600" cy="743828"/>
          </a:xfrm>
        </p:spPr>
        <p:txBody>
          <a:bodyPr>
            <a:normAutofit fontScale="90000"/>
          </a:bodyPr>
          <a:lstStyle/>
          <a:p>
            <a:r>
              <a:rPr lang="en-US" dirty="0"/>
              <a:t>Succinylcholine</a:t>
            </a:r>
          </a:p>
        </p:txBody>
      </p:sp>
      <p:sp>
        <p:nvSpPr>
          <p:cNvPr id="3" name="Content Placeholder 2">
            <a:extLst>
              <a:ext uri="{FF2B5EF4-FFF2-40B4-BE49-F238E27FC236}">
                <a16:creationId xmlns:a16="http://schemas.microsoft.com/office/drawing/2014/main" id="{051C2BDC-276F-5687-D45A-9810490E57DA}"/>
              </a:ext>
            </a:extLst>
          </p:cNvPr>
          <p:cNvSpPr>
            <a:spLocks noGrp="1"/>
          </p:cNvSpPr>
          <p:nvPr>
            <p:ph idx="1"/>
          </p:nvPr>
        </p:nvSpPr>
        <p:spPr>
          <a:xfrm>
            <a:off x="838200" y="972766"/>
            <a:ext cx="10515600" cy="5748709"/>
          </a:xfrm>
        </p:spPr>
        <p:txBody>
          <a:bodyPr/>
          <a:lstStyle/>
          <a:p>
            <a:r>
              <a:rPr lang="en-US" dirty="0"/>
              <a:t>Receptor agonized or antagonized:  acetylcholine receptor</a:t>
            </a:r>
          </a:p>
          <a:p>
            <a:r>
              <a:rPr lang="en-US" dirty="0"/>
              <a:t>Paralysis?	Yes</a:t>
            </a:r>
          </a:p>
          <a:p>
            <a:r>
              <a:rPr lang="en-US" dirty="0"/>
              <a:t>Sedation?	No	</a:t>
            </a:r>
          </a:p>
          <a:p>
            <a:r>
              <a:rPr lang="en-US" dirty="0"/>
              <a:t>Pain control?  No	</a:t>
            </a:r>
          </a:p>
          <a:p>
            <a:r>
              <a:rPr lang="en-US" dirty="0"/>
              <a:t>Amnestic?	No</a:t>
            </a:r>
          </a:p>
          <a:p>
            <a:r>
              <a:rPr lang="en-US" dirty="0"/>
              <a:t>Causes Respiratory Depression?	Respiratory  cessation</a:t>
            </a:r>
          </a:p>
          <a:p>
            <a:r>
              <a:rPr lang="en-US" dirty="0"/>
              <a:t>Delirium Effect?  (better/worse/no effect?)		No effect</a:t>
            </a:r>
          </a:p>
          <a:p>
            <a:r>
              <a:rPr lang="en-US" dirty="0"/>
              <a:t>Major Side Effects:	Hyperkalemia, malignant hyperthermia, C-spine injury after 48 hours, crush injury after 48 hours</a:t>
            </a:r>
          </a:p>
          <a:p>
            <a:r>
              <a:rPr lang="en-US" dirty="0"/>
              <a:t>Benefits/ What Patients do we use it in?	Very short acting, less likelihood of AWI (Awake While Intubated)</a:t>
            </a:r>
          </a:p>
        </p:txBody>
      </p:sp>
      <p:sp>
        <p:nvSpPr>
          <p:cNvPr id="4" name="Slide Number Placeholder 3">
            <a:extLst>
              <a:ext uri="{FF2B5EF4-FFF2-40B4-BE49-F238E27FC236}">
                <a16:creationId xmlns:a16="http://schemas.microsoft.com/office/drawing/2014/main" id="{D680D679-DC4E-4DA1-4961-E3F39E92307E}"/>
              </a:ext>
            </a:extLst>
          </p:cNvPr>
          <p:cNvSpPr>
            <a:spLocks noGrp="1"/>
          </p:cNvSpPr>
          <p:nvPr>
            <p:ph type="sldNum" sz="quarter" idx="12"/>
          </p:nvPr>
        </p:nvSpPr>
        <p:spPr/>
        <p:txBody>
          <a:bodyPr/>
          <a:lstStyle/>
          <a:p>
            <a:fld id="{D8DA9DAA-006C-4F4B-980E-E3DF019B24E2}" type="slidenum">
              <a:rPr lang="en-US" smtClean="0"/>
              <a:t>16</a:t>
            </a:fld>
            <a:endParaRPr lang="en-US" dirty="0"/>
          </a:p>
        </p:txBody>
      </p:sp>
    </p:spTree>
    <p:extLst>
      <p:ext uri="{BB962C8B-B14F-4D97-AF65-F5344CB8AC3E}">
        <p14:creationId xmlns:p14="http://schemas.microsoft.com/office/powerpoint/2010/main" val="936302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4E83A-FFF7-0209-9C3A-31AC2A2FE22B}"/>
              </a:ext>
            </a:extLst>
          </p:cNvPr>
          <p:cNvSpPr>
            <a:spLocks noGrp="1"/>
          </p:cNvSpPr>
          <p:nvPr>
            <p:ph type="title"/>
          </p:nvPr>
        </p:nvSpPr>
        <p:spPr>
          <a:xfrm>
            <a:off x="838200" y="136525"/>
            <a:ext cx="10515600" cy="833755"/>
          </a:xfrm>
        </p:spPr>
        <p:txBody>
          <a:bodyPr/>
          <a:lstStyle/>
          <a:p>
            <a:r>
              <a:rPr lang="en-US" dirty="0"/>
              <a:t>Rocuronium / </a:t>
            </a:r>
            <a:r>
              <a:rPr lang="en-US" dirty="0" err="1"/>
              <a:t>Cisatracurium</a:t>
            </a:r>
            <a:endParaRPr lang="en-US" dirty="0"/>
          </a:p>
        </p:txBody>
      </p:sp>
      <p:sp>
        <p:nvSpPr>
          <p:cNvPr id="3" name="Content Placeholder 2">
            <a:extLst>
              <a:ext uri="{FF2B5EF4-FFF2-40B4-BE49-F238E27FC236}">
                <a16:creationId xmlns:a16="http://schemas.microsoft.com/office/drawing/2014/main" id="{051C2BDC-276F-5687-D45A-9810490E57DA}"/>
              </a:ext>
            </a:extLst>
          </p:cNvPr>
          <p:cNvSpPr>
            <a:spLocks noGrp="1"/>
          </p:cNvSpPr>
          <p:nvPr>
            <p:ph idx="1"/>
          </p:nvPr>
        </p:nvSpPr>
        <p:spPr>
          <a:xfrm>
            <a:off x="838200" y="1076960"/>
            <a:ext cx="10515600" cy="5644515"/>
          </a:xfrm>
        </p:spPr>
        <p:txBody>
          <a:bodyPr>
            <a:normAutofit fontScale="92500" lnSpcReduction="10000"/>
          </a:bodyPr>
          <a:lstStyle/>
          <a:p>
            <a:r>
              <a:rPr lang="en-US" dirty="0"/>
              <a:t>Receptor agonized or antagonized:  acetylcholine receptor</a:t>
            </a:r>
          </a:p>
          <a:p>
            <a:r>
              <a:rPr lang="en-US" dirty="0"/>
              <a:t>Paralysis?	Yes</a:t>
            </a:r>
          </a:p>
          <a:p>
            <a:r>
              <a:rPr lang="en-US" dirty="0"/>
              <a:t>Sedation?	No</a:t>
            </a:r>
          </a:p>
          <a:p>
            <a:r>
              <a:rPr lang="en-US" dirty="0"/>
              <a:t>Pain control?	No</a:t>
            </a:r>
          </a:p>
          <a:p>
            <a:r>
              <a:rPr lang="en-US" dirty="0"/>
              <a:t>Amnestic?	No</a:t>
            </a:r>
          </a:p>
          <a:p>
            <a:r>
              <a:rPr lang="en-US" dirty="0"/>
              <a:t>Causes Respiratory Depression?	Respiratory cessation</a:t>
            </a:r>
          </a:p>
          <a:p>
            <a:r>
              <a:rPr lang="en-US" dirty="0"/>
              <a:t>Delirium Effect?  (better/worse/no effect?)		No effect</a:t>
            </a:r>
          </a:p>
          <a:p>
            <a:r>
              <a:rPr lang="en-US" dirty="0"/>
              <a:t>Major Side Effects:	muscle atrophy (peripheral and diaphragm), pressure sores, acute quadriplegic myopathy syndrome (avoid hyperglycemia and steroids), awake while paralyzed, unable to clinically assess for movement/ seizure</a:t>
            </a:r>
          </a:p>
          <a:p>
            <a:r>
              <a:rPr lang="en-US" dirty="0"/>
              <a:t>Benefits/ What Patients do we use it in?	         Procedurally (intubation, surgery), Refractory ARDS, Refractory elevation in ICP, Severe patient-ventilator </a:t>
            </a:r>
            <a:r>
              <a:rPr lang="en-US" dirty="0" err="1"/>
              <a:t>dyssynchrony</a:t>
            </a:r>
            <a:r>
              <a:rPr lang="en-US" dirty="0"/>
              <a:t> refractory to sedative boluses</a:t>
            </a:r>
          </a:p>
        </p:txBody>
      </p:sp>
      <p:sp>
        <p:nvSpPr>
          <p:cNvPr id="4" name="Slide Number Placeholder 3">
            <a:extLst>
              <a:ext uri="{FF2B5EF4-FFF2-40B4-BE49-F238E27FC236}">
                <a16:creationId xmlns:a16="http://schemas.microsoft.com/office/drawing/2014/main" id="{D680D679-DC4E-4DA1-4961-E3F39E92307E}"/>
              </a:ext>
            </a:extLst>
          </p:cNvPr>
          <p:cNvSpPr>
            <a:spLocks noGrp="1"/>
          </p:cNvSpPr>
          <p:nvPr>
            <p:ph type="sldNum" sz="quarter" idx="12"/>
          </p:nvPr>
        </p:nvSpPr>
        <p:spPr/>
        <p:txBody>
          <a:bodyPr/>
          <a:lstStyle/>
          <a:p>
            <a:fld id="{D8DA9DAA-006C-4F4B-980E-E3DF019B24E2}" type="slidenum">
              <a:rPr lang="en-US" smtClean="0"/>
              <a:t>17</a:t>
            </a:fld>
            <a:endParaRPr lang="en-US" dirty="0"/>
          </a:p>
        </p:txBody>
      </p:sp>
    </p:spTree>
    <p:extLst>
      <p:ext uri="{BB962C8B-B14F-4D97-AF65-F5344CB8AC3E}">
        <p14:creationId xmlns:p14="http://schemas.microsoft.com/office/powerpoint/2010/main" val="4121527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ircle(in)">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circle(in)">
                                      <p:cBhvr>
                                        <p:cTn id="42" dur="2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circle(in)">
                                      <p:cBhvr>
                                        <p:cTn id="47"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F777B66-94CB-491C-AC6B-BDAC98E21D57}"/>
              </a:ext>
            </a:extLst>
          </p:cNvPr>
          <p:cNvSpPr>
            <a:spLocks noGrp="1"/>
          </p:cNvSpPr>
          <p:nvPr>
            <p:ph type="title"/>
          </p:nvPr>
        </p:nvSpPr>
        <p:spPr/>
        <p:txBody>
          <a:bodyPr/>
          <a:lstStyle/>
          <a:p>
            <a:r>
              <a:rPr lang="en-US" dirty="0"/>
              <a:t>Thank you</a:t>
            </a:r>
          </a:p>
        </p:txBody>
      </p:sp>
      <p:sp>
        <p:nvSpPr>
          <p:cNvPr id="23" name="Footer Placeholder 22">
            <a:extLst>
              <a:ext uri="{FF2B5EF4-FFF2-40B4-BE49-F238E27FC236}">
                <a16:creationId xmlns:a16="http://schemas.microsoft.com/office/drawing/2014/main" id="{DE8D546E-0F46-4CC0-B2B1-8B2430D00C0C}"/>
              </a:ext>
            </a:extLst>
          </p:cNvPr>
          <p:cNvSpPr>
            <a:spLocks noGrp="1"/>
          </p:cNvSpPr>
          <p:nvPr>
            <p:ph type="ftr" sz="quarter" idx="11"/>
          </p:nvPr>
        </p:nvSpPr>
        <p:spPr/>
        <p:txBody>
          <a:bodyPr/>
          <a:lstStyle/>
          <a:p>
            <a:r>
              <a:rPr lang="en-US" dirty="0"/>
              <a:t>Presentation Title</a:t>
            </a:r>
          </a:p>
        </p:txBody>
      </p:sp>
      <p:pic>
        <p:nvPicPr>
          <p:cNvPr id="9" name="Picture Placeholder 8" descr="mountains at sunset">
            <a:extLst>
              <a:ext uri="{FF2B5EF4-FFF2-40B4-BE49-F238E27FC236}">
                <a16:creationId xmlns:a16="http://schemas.microsoft.com/office/drawing/2014/main" id="{C82DA925-978C-48A9-98AD-0653B7A3D2D9}"/>
              </a:ext>
            </a:extLst>
          </p:cNvPr>
          <p:cNvPicPr>
            <a:picLocks noGrp="1" noChangeAspect="1"/>
          </p:cNvPicPr>
          <p:nvPr>
            <p:ph type="pic" sz="quarter" idx="14"/>
          </p:nvPr>
        </p:nvPicPr>
        <p:blipFill rotWithShape="1">
          <a:blip r:embed="rId2"/>
          <a:srcRect t="41" b="41"/>
          <a:stretch/>
        </p:blipFill>
        <p:spPr/>
      </p:pic>
      <p:pic>
        <p:nvPicPr>
          <p:cNvPr id="11" name="Picture Placeholder 10" descr="mountains at sunset">
            <a:extLst>
              <a:ext uri="{FF2B5EF4-FFF2-40B4-BE49-F238E27FC236}">
                <a16:creationId xmlns:a16="http://schemas.microsoft.com/office/drawing/2014/main" id="{E63B7C3F-04A4-43F6-881D-FA11061CBAFA}"/>
              </a:ext>
            </a:extLst>
          </p:cNvPr>
          <p:cNvPicPr>
            <a:picLocks noGrp="1" noChangeAspect="1"/>
          </p:cNvPicPr>
          <p:nvPr>
            <p:ph type="pic" sz="quarter" idx="15"/>
          </p:nvPr>
        </p:nvPicPr>
        <p:blipFill rotWithShape="1">
          <a:blip r:embed="rId3"/>
          <a:srcRect t="347" b="347"/>
          <a:stretch/>
        </p:blipFill>
        <p:spPr/>
      </p:pic>
      <p:pic>
        <p:nvPicPr>
          <p:cNvPr id="15" name="Picture Placeholder 14" descr="mountains under near dusk sky">
            <a:extLst>
              <a:ext uri="{FF2B5EF4-FFF2-40B4-BE49-F238E27FC236}">
                <a16:creationId xmlns:a16="http://schemas.microsoft.com/office/drawing/2014/main" id="{3D15FDC1-74B5-4FD8-BD17-0E2502C411A6}"/>
              </a:ext>
            </a:extLst>
          </p:cNvPr>
          <p:cNvPicPr>
            <a:picLocks noGrp="1" noChangeAspect="1"/>
          </p:cNvPicPr>
          <p:nvPr>
            <p:ph type="pic" sz="quarter" idx="17"/>
          </p:nvPr>
        </p:nvPicPr>
        <p:blipFill rotWithShape="1">
          <a:blip r:embed="rId4"/>
          <a:srcRect l="16" r="16"/>
          <a:stretch/>
        </p:blipFill>
        <p:spPr/>
      </p:pic>
      <p:sp>
        <p:nvSpPr>
          <p:cNvPr id="7" name="Text Placeholder 6">
            <a:extLst>
              <a:ext uri="{FF2B5EF4-FFF2-40B4-BE49-F238E27FC236}">
                <a16:creationId xmlns:a16="http://schemas.microsoft.com/office/drawing/2014/main" id="{42AF1107-8D35-4E35-93C7-D3640946F742}"/>
              </a:ext>
            </a:extLst>
          </p:cNvPr>
          <p:cNvSpPr>
            <a:spLocks noGrp="1"/>
          </p:cNvSpPr>
          <p:nvPr>
            <p:ph type="body" sz="quarter" idx="13"/>
          </p:nvPr>
        </p:nvSpPr>
        <p:spPr/>
        <p:txBody>
          <a:bodyPr/>
          <a:lstStyle/>
          <a:p>
            <a:r>
              <a:rPr lang="en-US" dirty="0"/>
              <a:t>Presenter name</a:t>
            </a:r>
          </a:p>
          <a:p>
            <a:r>
              <a:rPr lang="en-US" dirty="0"/>
              <a:t>Email address</a:t>
            </a:r>
          </a:p>
          <a:p>
            <a:r>
              <a:rPr lang="en-US" dirty="0"/>
              <a:t>Website</a:t>
            </a:r>
          </a:p>
          <a:p>
            <a:endParaRPr lang="en-US" dirty="0"/>
          </a:p>
        </p:txBody>
      </p:sp>
      <p:pic>
        <p:nvPicPr>
          <p:cNvPr id="13" name="Picture Placeholder 12" descr="mountains under the night sky just before dawn">
            <a:extLst>
              <a:ext uri="{FF2B5EF4-FFF2-40B4-BE49-F238E27FC236}">
                <a16:creationId xmlns:a16="http://schemas.microsoft.com/office/drawing/2014/main" id="{E02C4914-F076-4415-9C5D-A9BDB6CC6110}"/>
              </a:ext>
            </a:extLst>
          </p:cNvPr>
          <p:cNvPicPr>
            <a:picLocks noGrp="1" noChangeAspect="1"/>
          </p:cNvPicPr>
          <p:nvPr>
            <p:ph type="pic" sz="quarter" idx="16"/>
          </p:nvPr>
        </p:nvPicPr>
        <p:blipFill rotWithShape="1">
          <a:blip r:embed="rId5"/>
          <a:srcRect t="108" b="108"/>
          <a:stretch/>
        </p:blipFill>
        <p:spPr/>
      </p:pic>
      <p:sp>
        <p:nvSpPr>
          <p:cNvPr id="24" name="Slide Number Placeholder 23">
            <a:extLst>
              <a:ext uri="{FF2B5EF4-FFF2-40B4-BE49-F238E27FC236}">
                <a16:creationId xmlns:a16="http://schemas.microsoft.com/office/drawing/2014/main" id="{5D838446-B95D-4AB7-B8CA-D5804BB79A11}"/>
              </a:ext>
            </a:extLst>
          </p:cNvPr>
          <p:cNvSpPr>
            <a:spLocks noGrp="1"/>
          </p:cNvSpPr>
          <p:nvPr>
            <p:ph type="sldNum" sz="quarter" idx="12"/>
          </p:nvPr>
        </p:nvSpPr>
        <p:spPr/>
        <p:txBody>
          <a:bodyPr/>
          <a:lstStyle/>
          <a:p>
            <a:fld id="{D8DA9DAA-006C-4F4B-980E-E3DF019B24E2}" type="slidenum">
              <a:rPr lang="en-US" smtClean="0"/>
              <a:pPr/>
              <a:t>18</a:t>
            </a:fld>
            <a:endParaRPr lang="en-US" dirty="0"/>
          </a:p>
        </p:txBody>
      </p:sp>
    </p:spTree>
    <p:extLst>
      <p:ext uri="{BB962C8B-B14F-4D97-AF65-F5344CB8AC3E}">
        <p14:creationId xmlns:p14="http://schemas.microsoft.com/office/powerpoint/2010/main" val="9273131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B0344-9D44-3CE8-C8D5-FCCC060ABFF9}"/>
              </a:ext>
            </a:extLst>
          </p:cNvPr>
          <p:cNvSpPr>
            <a:spLocks noGrp="1"/>
          </p:cNvSpPr>
          <p:nvPr>
            <p:ph type="ctrTitle"/>
          </p:nvPr>
        </p:nvSpPr>
        <p:spPr>
          <a:xfrm>
            <a:off x="1298447" y="594360"/>
            <a:ext cx="7991467" cy="2843784"/>
          </a:xfrm>
        </p:spPr>
        <p:txBody>
          <a:bodyPr/>
          <a:lstStyle/>
          <a:p>
            <a:r>
              <a:rPr lang="en-US" dirty="0"/>
              <a:t>First, Brief neurophysiology</a:t>
            </a:r>
          </a:p>
        </p:txBody>
      </p:sp>
      <p:sp>
        <p:nvSpPr>
          <p:cNvPr id="3" name="Subtitle 2">
            <a:extLst>
              <a:ext uri="{FF2B5EF4-FFF2-40B4-BE49-F238E27FC236}">
                <a16:creationId xmlns:a16="http://schemas.microsoft.com/office/drawing/2014/main" id="{66948353-62CC-6EA2-BF37-F507A1669889}"/>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46864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4E83A-FFF7-0209-9C3A-31AC2A2FE22B}"/>
              </a:ext>
            </a:extLst>
          </p:cNvPr>
          <p:cNvSpPr>
            <a:spLocks noGrp="1"/>
          </p:cNvSpPr>
          <p:nvPr>
            <p:ph type="title"/>
          </p:nvPr>
        </p:nvSpPr>
        <p:spPr>
          <a:xfrm>
            <a:off x="838200" y="136525"/>
            <a:ext cx="10515600" cy="676275"/>
          </a:xfrm>
        </p:spPr>
        <p:txBody>
          <a:bodyPr>
            <a:normAutofit fontScale="90000"/>
          </a:bodyPr>
          <a:lstStyle/>
          <a:p>
            <a:r>
              <a:rPr lang="en-US" dirty="0"/>
              <a:t>Receptors and Neurotransmitters</a:t>
            </a:r>
          </a:p>
        </p:txBody>
      </p:sp>
      <p:sp>
        <p:nvSpPr>
          <p:cNvPr id="3" name="Content Placeholder 2">
            <a:extLst>
              <a:ext uri="{FF2B5EF4-FFF2-40B4-BE49-F238E27FC236}">
                <a16:creationId xmlns:a16="http://schemas.microsoft.com/office/drawing/2014/main" id="{051C2BDC-276F-5687-D45A-9810490E57DA}"/>
              </a:ext>
            </a:extLst>
          </p:cNvPr>
          <p:cNvSpPr>
            <a:spLocks noGrp="1"/>
          </p:cNvSpPr>
          <p:nvPr>
            <p:ph idx="1"/>
          </p:nvPr>
        </p:nvSpPr>
        <p:spPr>
          <a:xfrm>
            <a:off x="838200" y="995680"/>
            <a:ext cx="10515600" cy="5725795"/>
          </a:xfrm>
        </p:spPr>
        <p:txBody>
          <a:bodyPr>
            <a:normAutofit/>
          </a:bodyPr>
          <a:lstStyle/>
          <a:p>
            <a:r>
              <a:rPr lang="en-US" dirty="0"/>
              <a:t>Gamma Amino Butyric Acid (GABA):  Main inhibitory neurotransmitter in the brain</a:t>
            </a:r>
          </a:p>
          <a:p>
            <a:r>
              <a:rPr lang="en-US" dirty="0"/>
              <a:t>Glutamate:  Main excitatory neurotransmitter in the brain</a:t>
            </a:r>
          </a:p>
          <a:p>
            <a:r>
              <a:rPr lang="en-US" dirty="0"/>
              <a:t>Alpha-2A and 2C receptors central:  locus coeruleus</a:t>
            </a:r>
          </a:p>
          <a:p>
            <a:r>
              <a:rPr lang="en-US" dirty="0"/>
              <a:t>Mu receptor:  opiate </a:t>
            </a:r>
          </a:p>
          <a:p>
            <a:r>
              <a:rPr lang="en-US" dirty="0"/>
              <a:t>N-Methyl D-Aspartate (NMDA) receptor:  </a:t>
            </a:r>
          </a:p>
          <a:p>
            <a:r>
              <a:rPr lang="en-US" dirty="0"/>
              <a:t>Dopamine receptor:  </a:t>
            </a:r>
          </a:p>
          <a:p>
            <a:r>
              <a:rPr lang="en-US" dirty="0"/>
              <a:t>Serotonin receptor:  </a:t>
            </a:r>
          </a:p>
          <a:p>
            <a:r>
              <a:rPr lang="en-US" dirty="0"/>
              <a:t>References:  Critical Care article;  Stat Pearls:  https://www.ncbi.nlm.nih.gov/books/NBK539894/</a:t>
            </a:r>
          </a:p>
        </p:txBody>
      </p:sp>
      <p:sp>
        <p:nvSpPr>
          <p:cNvPr id="4" name="Slide Number Placeholder 3">
            <a:extLst>
              <a:ext uri="{FF2B5EF4-FFF2-40B4-BE49-F238E27FC236}">
                <a16:creationId xmlns:a16="http://schemas.microsoft.com/office/drawing/2014/main" id="{D680D679-DC4E-4DA1-4961-E3F39E92307E}"/>
              </a:ext>
            </a:extLst>
          </p:cNvPr>
          <p:cNvSpPr>
            <a:spLocks noGrp="1"/>
          </p:cNvSpPr>
          <p:nvPr>
            <p:ph type="sldNum" sz="quarter" idx="12"/>
          </p:nvPr>
        </p:nvSpPr>
        <p:spPr/>
        <p:txBody>
          <a:bodyPr/>
          <a:lstStyle/>
          <a:p>
            <a:fld id="{D8DA9DAA-006C-4F4B-980E-E3DF019B24E2}" type="slidenum">
              <a:rPr lang="en-US" smtClean="0"/>
              <a:t>3</a:t>
            </a:fld>
            <a:endParaRPr lang="en-US" dirty="0"/>
          </a:p>
        </p:txBody>
      </p:sp>
    </p:spTree>
    <p:extLst>
      <p:ext uri="{BB962C8B-B14F-4D97-AF65-F5344CB8AC3E}">
        <p14:creationId xmlns:p14="http://schemas.microsoft.com/office/powerpoint/2010/main" val="7741088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DDBBC93-70DF-4E4E-98E3-08124185AB18}"/>
              </a:ext>
            </a:extLst>
          </p:cNvPr>
          <p:cNvSpPr>
            <a:spLocks noGrp="1"/>
          </p:cNvSpPr>
          <p:nvPr>
            <p:ph type="title"/>
          </p:nvPr>
        </p:nvSpPr>
        <p:spPr/>
        <p:txBody>
          <a:bodyPr>
            <a:normAutofit/>
          </a:bodyPr>
          <a:lstStyle/>
          <a:p>
            <a:r>
              <a:rPr lang="en-US" dirty="0"/>
              <a:t>Sedatives </a:t>
            </a:r>
          </a:p>
        </p:txBody>
      </p:sp>
      <p:sp>
        <p:nvSpPr>
          <p:cNvPr id="4" name="Text Placeholder 3">
            <a:extLst>
              <a:ext uri="{FF2B5EF4-FFF2-40B4-BE49-F238E27FC236}">
                <a16:creationId xmlns:a16="http://schemas.microsoft.com/office/drawing/2014/main" id="{65DE74E9-AA78-46C1-845A-0B72FA8AF35E}"/>
              </a:ext>
            </a:extLst>
          </p:cNvPr>
          <p:cNvSpPr>
            <a:spLocks noGrp="1"/>
          </p:cNvSpPr>
          <p:nvPr>
            <p:ph type="body" sz="quarter" idx="13"/>
          </p:nvPr>
        </p:nvSpPr>
        <p:spPr/>
        <p:txBody>
          <a:bodyPr/>
          <a:lstStyle/>
          <a:p>
            <a:r>
              <a:rPr lang="en-US" dirty="0"/>
              <a:t>Propofol</a:t>
            </a:r>
          </a:p>
          <a:p>
            <a:r>
              <a:rPr lang="en-US" dirty="0"/>
              <a:t>Ketamine</a:t>
            </a:r>
          </a:p>
          <a:p>
            <a:r>
              <a:rPr lang="en-US" dirty="0"/>
              <a:t>Dexmedetomidine </a:t>
            </a:r>
          </a:p>
          <a:p>
            <a:r>
              <a:rPr lang="en-US" dirty="0"/>
              <a:t>Opiates</a:t>
            </a:r>
          </a:p>
          <a:p>
            <a:r>
              <a:rPr lang="en-US" dirty="0"/>
              <a:t>Benzodiazepines</a:t>
            </a:r>
          </a:p>
          <a:p>
            <a:r>
              <a:rPr lang="en-US" dirty="0"/>
              <a:t>Antipsychotics</a:t>
            </a:r>
          </a:p>
          <a:p>
            <a:r>
              <a:rPr lang="en-US" dirty="0"/>
              <a:t>Etomidate</a:t>
            </a:r>
          </a:p>
        </p:txBody>
      </p:sp>
      <p:pic>
        <p:nvPicPr>
          <p:cNvPr id="6" name="Picture Placeholder 5" descr="mountains at sunset">
            <a:extLst>
              <a:ext uri="{FF2B5EF4-FFF2-40B4-BE49-F238E27FC236}">
                <a16:creationId xmlns:a16="http://schemas.microsoft.com/office/drawing/2014/main" id="{4642631A-6ABE-41EA-A308-9CF1230F1421}"/>
              </a:ext>
            </a:extLst>
          </p:cNvPr>
          <p:cNvPicPr>
            <a:picLocks noGrp="1" noChangeAspect="1"/>
          </p:cNvPicPr>
          <p:nvPr>
            <p:ph type="pic" sz="quarter" idx="14"/>
          </p:nvPr>
        </p:nvPicPr>
        <p:blipFill rotWithShape="1">
          <a:blip r:embed="rId2"/>
          <a:srcRect/>
          <a:stretch/>
        </p:blipFill>
        <p:spPr/>
      </p:pic>
      <p:sp>
        <p:nvSpPr>
          <p:cNvPr id="8" name="Footer Placeholder 7">
            <a:extLst>
              <a:ext uri="{FF2B5EF4-FFF2-40B4-BE49-F238E27FC236}">
                <a16:creationId xmlns:a16="http://schemas.microsoft.com/office/drawing/2014/main" id="{AEEDFC2F-FF0A-4EC9-A0BB-0AA2B1E6BA4A}"/>
              </a:ext>
            </a:extLst>
          </p:cNvPr>
          <p:cNvSpPr>
            <a:spLocks noGrp="1"/>
          </p:cNvSpPr>
          <p:nvPr>
            <p:ph type="ftr" sz="quarter" idx="11"/>
          </p:nvPr>
        </p:nvSpPr>
        <p:spPr/>
        <p:txBody>
          <a:bodyPr/>
          <a:lstStyle/>
          <a:p>
            <a:r>
              <a:rPr lang="en-US" dirty="0"/>
              <a:t>Sedatives</a:t>
            </a:r>
          </a:p>
        </p:txBody>
      </p:sp>
      <p:sp>
        <p:nvSpPr>
          <p:cNvPr id="9" name="Slide Number Placeholder 8">
            <a:extLst>
              <a:ext uri="{FF2B5EF4-FFF2-40B4-BE49-F238E27FC236}">
                <a16:creationId xmlns:a16="http://schemas.microsoft.com/office/drawing/2014/main" id="{6DCF8D89-56D9-4E2B-9838-07DFB6E9D2BB}"/>
              </a:ext>
            </a:extLst>
          </p:cNvPr>
          <p:cNvSpPr>
            <a:spLocks noGrp="1"/>
          </p:cNvSpPr>
          <p:nvPr>
            <p:ph type="sldNum" sz="quarter" idx="12"/>
          </p:nvPr>
        </p:nvSpPr>
        <p:spPr/>
        <p:txBody>
          <a:bodyPr/>
          <a:lstStyle/>
          <a:p>
            <a:fld id="{D8DA9DAA-006C-4F4B-980E-E3DF019B24E2}" type="slidenum">
              <a:rPr lang="en-US" smtClean="0"/>
              <a:pPr/>
              <a:t>4</a:t>
            </a:fld>
            <a:endParaRPr lang="en-US" dirty="0"/>
          </a:p>
        </p:txBody>
      </p:sp>
    </p:spTree>
    <p:extLst>
      <p:ext uri="{BB962C8B-B14F-4D97-AF65-F5344CB8AC3E}">
        <p14:creationId xmlns:p14="http://schemas.microsoft.com/office/powerpoint/2010/main" val="1613598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4E83A-FFF7-0209-9C3A-31AC2A2FE22B}"/>
              </a:ext>
            </a:extLst>
          </p:cNvPr>
          <p:cNvSpPr>
            <a:spLocks noGrp="1"/>
          </p:cNvSpPr>
          <p:nvPr>
            <p:ph type="title"/>
          </p:nvPr>
        </p:nvSpPr>
        <p:spPr>
          <a:xfrm>
            <a:off x="838200" y="136525"/>
            <a:ext cx="10515600" cy="676275"/>
          </a:xfrm>
        </p:spPr>
        <p:txBody>
          <a:bodyPr>
            <a:normAutofit fontScale="90000"/>
          </a:bodyPr>
          <a:lstStyle/>
          <a:p>
            <a:r>
              <a:rPr lang="en-US" dirty="0"/>
              <a:t>Propofol</a:t>
            </a:r>
          </a:p>
        </p:txBody>
      </p:sp>
      <p:sp>
        <p:nvSpPr>
          <p:cNvPr id="3" name="Content Placeholder 2">
            <a:extLst>
              <a:ext uri="{FF2B5EF4-FFF2-40B4-BE49-F238E27FC236}">
                <a16:creationId xmlns:a16="http://schemas.microsoft.com/office/drawing/2014/main" id="{051C2BDC-276F-5687-D45A-9810490E57DA}"/>
              </a:ext>
            </a:extLst>
          </p:cNvPr>
          <p:cNvSpPr>
            <a:spLocks noGrp="1"/>
          </p:cNvSpPr>
          <p:nvPr>
            <p:ph idx="1"/>
          </p:nvPr>
        </p:nvSpPr>
        <p:spPr>
          <a:xfrm>
            <a:off x="838200" y="812800"/>
            <a:ext cx="10515600" cy="5908675"/>
          </a:xfrm>
        </p:spPr>
        <p:txBody>
          <a:bodyPr>
            <a:normAutofit fontScale="92500" lnSpcReduction="10000"/>
          </a:bodyPr>
          <a:lstStyle/>
          <a:p>
            <a:r>
              <a:rPr lang="en-US" dirty="0"/>
              <a:t>Receptor agonized or antagonized:  </a:t>
            </a:r>
            <a:r>
              <a:rPr lang="en-US" dirty="0" err="1"/>
              <a:t>GABAb</a:t>
            </a:r>
            <a:r>
              <a:rPr lang="en-US" dirty="0"/>
              <a:t> agonist, sedative hypnotic</a:t>
            </a:r>
          </a:p>
          <a:p>
            <a:r>
              <a:rPr lang="en-US" dirty="0"/>
              <a:t>Paralysis?   	No</a:t>
            </a:r>
          </a:p>
          <a:p>
            <a:r>
              <a:rPr lang="en-US" dirty="0"/>
              <a:t>Sedation?   	Yes</a:t>
            </a:r>
          </a:p>
          <a:p>
            <a:r>
              <a:rPr lang="en-US" dirty="0"/>
              <a:t>Pain control?	No</a:t>
            </a:r>
          </a:p>
          <a:p>
            <a:r>
              <a:rPr lang="en-US" dirty="0"/>
              <a:t>Amnestic?	Yes</a:t>
            </a:r>
          </a:p>
          <a:p>
            <a:r>
              <a:rPr lang="en-US" dirty="0"/>
              <a:t>Causes Respiratory Depression?	Yes</a:t>
            </a:r>
          </a:p>
          <a:p>
            <a:r>
              <a:rPr lang="en-US" dirty="0"/>
              <a:t>Delirium Effect?  (better/worse/no effect?):  Likely no effect</a:t>
            </a:r>
          </a:p>
          <a:p>
            <a:r>
              <a:rPr lang="en-US" dirty="0"/>
              <a:t>Major Side Effects:  hypotension, elevated triglyceride level, Propofol infusion syndrome, bradycardia, omega-6 (pro-inflammatory), risk of infection as lipid is great culture medium</a:t>
            </a:r>
          </a:p>
          <a:p>
            <a:r>
              <a:rPr lang="en-US" dirty="0"/>
              <a:t>Benefits/ What Patients do we use it in?  	Short acting, very effective to knock patient down, good for asthma, status epilepticus, goes away quick to allow clear neuro exam, good for procedural sedation, very good for agitated hypertensive</a:t>
            </a:r>
          </a:p>
        </p:txBody>
      </p:sp>
      <p:sp>
        <p:nvSpPr>
          <p:cNvPr id="4" name="Slide Number Placeholder 3">
            <a:extLst>
              <a:ext uri="{FF2B5EF4-FFF2-40B4-BE49-F238E27FC236}">
                <a16:creationId xmlns:a16="http://schemas.microsoft.com/office/drawing/2014/main" id="{D680D679-DC4E-4DA1-4961-E3F39E92307E}"/>
              </a:ext>
            </a:extLst>
          </p:cNvPr>
          <p:cNvSpPr>
            <a:spLocks noGrp="1"/>
          </p:cNvSpPr>
          <p:nvPr>
            <p:ph type="sldNum" sz="quarter" idx="12"/>
          </p:nvPr>
        </p:nvSpPr>
        <p:spPr/>
        <p:txBody>
          <a:bodyPr/>
          <a:lstStyle/>
          <a:p>
            <a:fld id="{D8DA9DAA-006C-4F4B-980E-E3DF019B24E2}" type="slidenum">
              <a:rPr lang="en-US" smtClean="0"/>
              <a:t>5</a:t>
            </a:fld>
            <a:endParaRPr lang="en-US" dirty="0"/>
          </a:p>
        </p:txBody>
      </p:sp>
    </p:spTree>
    <p:extLst>
      <p:ext uri="{BB962C8B-B14F-4D97-AF65-F5344CB8AC3E}">
        <p14:creationId xmlns:p14="http://schemas.microsoft.com/office/powerpoint/2010/main" val="2634795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4E83A-FFF7-0209-9C3A-31AC2A2FE22B}"/>
              </a:ext>
            </a:extLst>
          </p:cNvPr>
          <p:cNvSpPr>
            <a:spLocks noGrp="1"/>
          </p:cNvSpPr>
          <p:nvPr>
            <p:ph type="title"/>
          </p:nvPr>
        </p:nvSpPr>
        <p:spPr>
          <a:xfrm>
            <a:off x="838200" y="136525"/>
            <a:ext cx="10515600" cy="930275"/>
          </a:xfrm>
        </p:spPr>
        <p:txBody>
          <a:bodyPr>
            <a:normAutofit/>
          </a:bodyPr>
          <a:lstStyle/>
          <a:p>
            <a:r>
              <a:rPr lang="en-US" dirty="0"/>
              <a:t>Morphine</a:t>
            </a:r>
          </a:p>
        </p:txBody>
      </p:sp>
      <p:sp>
        <p:nvSpPr>
          <p:cNvPr id="3" name="Content Placeholder 2">
            <a:extLst>
              <a:ext uri="{FF2B5EF4-FFF2-40B4-BE49-F238E27FC236}">
                <a16:creationId xmlns:a16="http://schemas.microsoft.com/office/drawing/2014/main" id="{051C2BDC-276F-5687-D45A-9810490E57DA}"/>
              </a:ext>
            </a:extLst>
          </p:cNvPr>
          <p:cNvSpPr>
            <a:spLocks noGrp="1"/>
          </p:cNvSpPr>
          <p:nvPr>
            <p:ph idx="1"/>
          </p:nvPr>
        </p:nvSpPr>
        <p:spPr>
          <a:xfrm>
            <a:off x="838200" y="1066800"/>
            <a:ext cx="10515600" cy="5654676"/>
          </a:xfrm>
        </p:spPr>
        <p:txBody>
          <a:bodyPr>
            <a:normAutofit fontScale="92500" lnSpcReduction="10000"/>
          </a:bodyPr>
          <a:lstStyle/>
          <a:p>
            <a:r>
              <a:rPr lang="en-US" dirty="0"/>
              <a:t>Receptor agonized or antagonized:	opiate</a:t>
            </a:r>
          </a:p>
          <a:p>
            <a:r>
              <a:rPr lang="en-US" dirty="0"/>
              <a:t>Paralysis?  	No</a:t>
            </a:r>
          </a:p>
          <a:p>
            <a:r>
              <a:rPr lang="en-US" dirty="0"/>
              <a:t>Sedation?		Yes</a:t>
            </a:r>
          </a:p>
          <a:p>
            <a:r>
              <a:rPr lang="en-US" dirty="0"/>
              <a:t>Pain control?	Yes</a:t>
            </a:r>
          </a:p>
          <a:p>
            <a:r>
              <a:rPr lang="en-US" dirty="0"/>
              <a:t>Amnestic?	No</a:t>
            </a:r>
          </a:p>
          <a:p>
            <a:r>
              <a:rPr lang="en-US" dirty="0"/>
              <a:t>Causes Respiratory Depression?	Yes	</a:t>
            </a:r>
          </a:p>
          <a:p>
            <a:r>
              <a:rPr lang="en-US" dirty="0"/>
              <a:t>Delirium Effect?  (better/worse/no effect?)  	+/- (yes can cause dysphoria, but being in uncontrolled pain can also cause delirium)</a:t>
            </a:r>
          </a:p>
          <a:p>
            <a:r>
              <a:rPr lang="en-US" dirty="0"/>
              <a:t>Major Side Effects:  hypotension, respiratory depression, release of histamine, itching, do not give in renal failure due to toxic metabolites, constipation, nausea.</a:t>
            </a:r>
          </a:p>
          <a:p>
            <a:r>
              <a:rPr lang="en-US" dirty="0"/>
              <a:t>Benefits/ What Patients do we use it in?    Excellent for pain, excellent for end of life air hunger and pain, excellent for chest pain and reduced work of breathing in Acute Coronary Syndrome</a:t>
            </a:r>
          </a:p>
        </p:txBody>
      </p:sp>
      <p:sp>
        <p:nvSpPr>
          <p:cNvPr id="4" name="Slide Number Placeholder 3">
            <a:extLst>
              <a:ext uri="{FF2B5EF4-FFF2-40B4-BE49-F238E27FC236}">
                <a16:creationId xmlns:a16="http://schemas.microsoft.com/office/drawing/2014/main" id="{D680D679-DC4E-4DA1-4961-E3F39E92307E}"/>
              </a:ext>
            </a:extLst>
          </p:cNvPr>
          <p:cNvSpPr>
            <a:spLocks noGrp="1"/>
          </p:cNvSpPr>
          <p:nvPr>
            <p:ph type="sldNum" sz="quarter" idx="12"/>
          </p:nvPr>
        </p:nvSpPr>
        <p:spPr/>
        <p:txBody>
          <a:bodyPr/>
          <a:lstStyle/>
          <a:p>
            <a:fld id="{D8DA9DAA-006C-4F4B-980E-E3DF019B24E2}" type="slidenum">
              <a:rPr lang="en-US" smtClean="0"/>
              <a:t>6</a:t>
            </a:fld>
            <a:endParaRPr lang="en-US" dirty="0"/>
          </a:p>
        </p:txBody>
      </p:sp>
    </p:spTree>
    <p:extLst>
      <p:ext uri="{BB962C8B-B14F-4D97-AF65-F5344CB8AC3E}">
        <p14:creationId xmlns:p14="http://schemas.microsoft.com/office/powerpoint/2010/main" val="756366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4E83A-FFF7-0209-9C3A-31AC2A2FE22B}"/>
              </a:ext>
            </a:extLst>
          </p:cNvPr>
          <p:cNvSpPr>
            <a:spLocks noGrp="1"/>
          </p:cNvSpPr>
          <p:nvPr>
            <p:ph type="title"/>
          </p:nvPr>
        </p:nvSpPr>
        <p:spPr>
          <a:xfrm>
            <a:off x="838200" y="136525"/>
            <a:ext cx="10515600" cy="742315"/>
          </a:xfrm>
        </p:spPr>
        <p:txBody>
          <a:bodyPr>
            <a:normAutofit fontScale="90000"/>
          </a:bodyPr>
          <a:lstStyle/>
          <a:p>
            <a:r>
              <a:rPr lang="en-US" dirty="0"/>
              <a:t>Diazepam</a:t>
            </a:r>
          </a:p>
        </p:txBody>
      </p:sp>
      <p:sp>
        <p:nvSpPr>
          <p:cNvPr id="3" name="Content Placeholder 2">
            <a:extLst>
              <a:ext uri="{FF2B5EF4-FFF2-40B4-BE49-F238E27FC236}">
                <a16:creationId xmlns:a16="http://schemas.microsoft.com/office/drawing/2014/main" id="{051C2BDC-276F-5687-D45A-9810490E57DA}"/>
              </a:ext>
            </a:extLst>
          </p:cNvPr>
          <p:cNvSpPr>
            <a:spLocks noGrp="1"/>
          </p:cNvSpPr>
          <p:nvPr>
            <p:ph idx="1"/>
          </p:nvPr>
        </p:nvSpPr>
        <p:spPr>
          <a:xfrm>
            <a:off x="838200" y="1026160"/>
            <a:ext cx="10515600" cy="5695315"/>
          </a:xfrm>
        </p:spPr>
        <p:txBody>
          <a:bodyPr>
            <a:normAutofit lnSpcReduction="10000"/>
          </a:bodyPr>
          <a:lstStyle/>
          <a:p>
            <a:r>
              <a:rPr lang="en-US" dirty="0"/>
              <a:t>Receptor agonized or antagonized:   GABA agonist</a:t>
            </a:r>
          </a:p>
          <a:p>
            <a:r>
              <a:rPr lang="en-US" dirty="0"/>
              <a:t>Paralysis?	No</a:t>
            </a:r>
          </a:p>
          <a:p>
            <a:r>
              <a:rPr lang="en-US" dirty="0"/>
              <a:t>Sedation?	Yes</a:t>
            </a:r>
          </a:p>
          <a:p>
            <a:r>
              <a:rPr lang="en-US" dirty="0"/>
              <a:t>Pain control?	No</a:t>
            </a:r>
          </a:p>
          <a:p>
            <a:r>
              <a:rPr lang="en-US" dirty="0"/>
              <a:t>Amnestic?	Maybe (long acting, less likely than others)</a:t>
            </a:r>
          </a:p>
          <a:p>
            <a:r>
              <a:rPr lang="en-US" dirty="0"/>
              <a:t>Causes Respiratory Depression?	Yes</a:t>
            </a:r>
          </a:p>
          <a:p>
            <a:r>
              <a:rPr lang="en-US" dirty="0"/>
              <a:t>Delirium Effect?  (better/worse/no effect?)		WORSE</a:t>
            </a:r>
          </a:p>
          <a:p>
            <a:r>
              <a:rPr lang="en-US" dirty="0"/>
              <a:t>Major Side Effects:	  Respiratory depression, hypotension, delirium, fat soluble so when given in drip form the diluent is propylene glycol (increased osmolar gap), vesicant IV</a:t>
            </a:r>
          </a:p>
          <a:p>
            <a:r>
              <a:rPr lang="en-US" dirty="0"/>
              <a:t>Benefits/ What Patients do we use it in?	Excellent muscle relaxant, excellent anti-seizure (</a:t>
            </a:r>
            <a:r>
              <a:rPr lang="en-US" dirty="0" err="1"/>
              <a:t>Diastat</a:t>
            </a:r>
            <a:r>
              <a:rPr lang="en-US" dirty="0"/>
              <a:t> given in ambulances), used for alcohol withdrawal, anxiety</a:t>
            </a:r>
          </a:p>
        </p:txBody>
      </p:sp>
      <p:sp>
        <p:nvSpPr>
          <p:cNvPr id="4" name="Slide Number Placeholder 3">
            <a:extLst>
              <a:ext uri="{FF2B5EF4-FFF2-40B4-BE49-F238E27FC236}">
                <a16:creationId xmlns:a16="http://schemas.microsoft.com/office/drawing/2014/main" id="{D680D679-DC4E-4DA1-4961-E3F39E92307E}"/>
              </a:ext>
            </a:extLst>
          </p:cNvPr>
          <p:cNvSpPr>
            <a:spLocks noGrp="1"/>
          </p:cNvSpPr>
          <p:nvPr>
            <p:ph type="sldNum" sz="quarter" idx="12"/>
          </p:nvPr>
        </p:nvSpPr>
        <p:spPr/>
        <p:txBody>
          <a:bodyPr/>
          <a:lstStyle/>
          <a:p>
            <a:fld id="{D8DA9DAA-006C-4F4B-980E-E3DF019B24E2}" type="slidenum">
              <a:rPr lang="en-US" smtClean="0"/>
              <a:t>7</a:t>
            </a:fld>
            <a:endParaRPr lang="en-US" dirty="0"/>
          </a:p>
        </p:txBody>
      </p:sp>
    </p:spTree>
    <p:extLst>
      <p:ext uri="{BB962C8B-B14F-4D97-AF65-F5344CB8AC3E}">
        <p14:creationId xmlns:p14="http://schemas.microsoft.com/office/powerpoint/2010/main" val="2624915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ircle(in)">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circle(in)">
                                      <p:cBhvr>
                                        <p:cTn id="42" dur="2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circle(in)">
                                      <p:cBhvr>
                                        <p:cTn id="47"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4E83A-FFF7-0209-9C3A-31AC2A2FE22B}"/>
              </a:ext>
            </a:extLst>
          </p:cNvPr>
          <p:cNvSpPr>
            <a:spLocks noGrp="1"/>
          </p:cNvSpPr>
          <p:nvPr>
            <p:ph type="title"/>
          </p:nvPr>
        </p:nvSpPr>
        <p:spPr>
          <a:xfrm>
            <a:off x="838200" y="136525"/>
            <a:ext cx="10515600" cy="838835"/>
          </a:xfrm>
        </p:spPr>
        <p:txBody>
          <a:bodyPr/>
          <a:lstStyle/>
          <a:p>
            <a:r>
              <a:rPr lang="en-US" dirty="0"/>
              <a:t>Ketamine</a:t>
            </a:r>
          </a:p>
        </p:txBody>
      </p:sp>
      <p:sp>
        <p:nvSpPr>
          <p:cNvPr id="3" name="Content Placeholder 2">
            <a:extLst>
              <a:ext uri="{FF2B5EF4-FFF2-40B4-BE49-F238E27FC236}">
                <a16:creationId xmlns:a16="http://schemas.microsoft.com/office/drawing/2014/main" id="{051C2BDC-276F-5687-D45A-9810490E57DA}"/>
              </a:ext>
            </a:extLst>
          </p:cNvPr>
          <p:cNvSpPr>
            <a:spLocks noGrp="1"/>
          </p:cNvSpPr>
          <p:nvPr>
            <p:ph idx="1"/>
          </p:nvPr>
        </p:nvSpPr>
        <p:spPr>
          <a:xfrm>
            <a:off x="838200" y="1117600"/>
            <a:ext cx="10515600" cy="5603875"/>
          </a:xfrm>
        </p:spPr>
        <p:txBody>
          <a:bodyPr>
            <a:normAutofit fontScale="92500" lnSpcReduction="20000"/>
          </a:bodyPr>
          <a:lstStyle/>
          <a:p>
            <a:r>
              <a:rPr lang="en-US" dirty="0"/>
              <a:t>Receptor agonized or antagonized:   		NMDA antagonist</a:t>
            </a:r>
          </a:p>
          <a:p>
            <a:r>
              <a:rPr lang="en-US" dirty="0"/>
              <a:t>Paralysis?		No</a:t>
            </a:r>
          </a:p>
          <a:p>
            <a:r>
              <a:rPr lang="en-US" dirty="0"/>
              <a:t>Sedation?		Yes</a:t>
            </a:r>
          </a:p>
          <a:p>
            <a:r>
              <a:rPr lang="en-US" dirty="0"/>
              <a:t>Pain control?	Yes</a:t>
            </a:r>
          </a:p>
          <a:p>
            <a:r>
              <a:rPr lang="en-US" dirty="0"/>
              <a:t>Amnestic?		Yes (dissociative)</a:t>
            </a:r>
          </a:p>
          <a:p>
            <a:r>
              <a:rPr lang="en-US" dirty="0"/>
              <a:t>Causes Respiratory Depression?	No (maybe yes at anesthetic doses)</a:t>
            </a:r>
          </a:p>
          <a:p>
            <a:r>
              <a:rPr lang="en-US" dirty="0"/>
              <a:t>Delirium Effect?  (better/worse/no effect?)		Worse</a:t>
            </a:r>
          </a:p>
          <a:p>
            <a:r>
              <a:rPr lang="en-US" dirty="0"/>
              <a:t>Major Side Effects:		Hypertension, tachycardia (avoid in ACS patients or very tachycardic patients), Elevated intra-ocular pressure (avoid in glaucoma), “emergence reaction” “day terrors” “1000 yard stare” “K-hole”, possible elevated ICP (likely debunked), hypersalivation </a:t>
            </a:r>
            <a:r>
              <a:rPr lang="en-US" dirty="0">
                <a:sym typeface="Wingdings" panose="05000000000000000000" pitchFamily="2" charset="2"/>
              </a:rPr>
              <a:t> laryngospasm (worse in children?)  </a:t>
            </a:r>
            <a:endParaRPr lang="en-US" dirty="0"/>
          </a:p>
          <a:p>
            <a:r>
              <a:rPr lang="en-US" dirty="0"/>
              <a:t>Benefits/ What Patients do we use it in?		Hypotensive patients intubated (such as sepsis), procedurally excellent especially when combined with a medication that can make you hypotensive/ bradycardic, low dose infusion for depression.</a:t>
            </a:r>
          </a:p>
        </p:txBody>
      </p:sp>
      <p:sp>
        <p:nvSpPr>
          <p:cNvPr id="4" name="Slide Number Placeholder 3">
            <a:extLst>
              <a:ext uri="{FF2B5EF4-FFF2-40B4-BE49-F238E27FC236}">
                <a16:creationId xmlns:a16="http://schemas.microsoft.com/office/drawing/2014/main" id="{D680D679-DC4E-4DA1-4961-E3F39E92307E}"/>
              </a:ext>
            </a:extLst>
          </p:cNvPr>
          <p:cNvSpPr>
            <a:spLocks noGrp="1"/>
          </p:cNvSpPr>
          <p:nvPr>
            <p:ph type="sldNum" sz="quarter" idx="12"/>
          </p:nvPr>
        </p:nvSpPr>
        <p:spPr/>
        <p:txBody>
          <a:bodyPr/>
          <a:lstStyle/>
          <a:p>
            <a:fld id="{D8DA9DAA-006C-4F4B-980E-E3DF019B24E2}" type="slidenum">
              <a:rPr lang="en-US" smtClean="0"/>
              <a:t>8</a:t>
            </a:fld>
            <a:endParaRPr lang="en-US" dirty="0"/>
          </a:p>
        </p:txBody>
      </p:sp>
    </p:spTree>
    <p:extLst>
      <p:ext uri="{BB962C8B-B14F-4D97-AF65-F5344CB8AC3E}">
        <p14:creationId xmlns:p14="http://schemas.microsoft.com/office/powerpoint/2010/main" val="4194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down)">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4E83A-FFF7-0209-9C3A-31AC2A2FE22B}"/>
              </a:ext>
            </a:extLst>
          </p:cNvPr>
          <p:cNvSpPr>
            <a:spLocks noGrp="1"/>
          </p:cNvSpPr>
          <p:nvPr>
            <p:ph type="title"/>
          </p:nvPr>
        </p:nvSpPr>
        <p:spPr>
          <a:xfrm>
            <a:off x="838200" y="136525"/>
            <a:ext cx="10515600" cy="640715"/>
          </a:xfrm>
        </p:spPr>
        <p:txBody>
          <a:bodyPr>
            <a:normAutofit fontScale="90000"/>
          </a:bodyPr>
          <a:lstStyle/>
          <a:p>
            <a:r>
              <a:rPr lang="en-US" dirty="0"/>
              <a:t>Dexmedetomidine</a:t>
            </a:r>
          </a:p>
        </p:txBody>
      </p:sp>
      <p:sp>
        <p:nvSpPr>
          <p:cNvPr id="3" name="Content Placeholder 2">
            <a:extLst>
              <a:ext uri="{FF2B5EF4-FFF2-40B4-BE49-F238E27FC236}">
                <a16:creationId xmlns:a16="http://schemas.microsoft.com/office/drawing/2014/main" id="{051C2BDC-276F-5687-D45A-9810490E57DA}"/>
              </a:ext>
            </a:extLst>
          </p:cNvPr>
          <p:cNvSpPr>
            <a:spLocks noGrp="1"/>
          </p:cNvSpPr>
          <p:nvPr>
            <p:ph idx="1"/>
          </p:nvPr>
        </p:nvSpPr>
        <p:spPr>
          <a:xfrm>
            <a:off x="838200" y="944880"/>
            <a:ext cx="10515600" cy="5776595"/>
          </a:xfrm>
        </p:spPr>
        <p:txBody>
          <a:bodyPr>
            <a:normAutofit lnSpcReduction="10000"/>
          </a:bodyPr>
          <a:lstStyle/>
          <a:p>
            <a:r>
              <a:rPr lang="en-US" dirty="0"/>
              <a:t>Receptor agonized or antagonized:   alpha 2 central agonist</a:t>
            </a:r>
          </a:p>
          <a:p>
            <a:r>
              <a:rPr lang="en-US" dirty="0"/>
              <a:t>Paralysis?		No</a:t>
            </a:r>
          </a:p>
          <a:p>
            <a:r>
              <a:rPr lang="en-US" dirty="0"/>
              <a:t>Sedation?		Yes</a:t>
            </a:r>
          </a:p>
          <a:p>
            <a:r>
              <a:rPr lang="en-US" dirty="0"/>
              <a:t>Pain control?	Yes (some)</a:t>
            </a:r>
          </a:p>
          <a:p>
            <a:r>
              <a:rPr lang="en-US" dirty="0"/>
              <a:t>Amnestic?	50% yes, 50% no-- in a dental study</a:t>
            </a:r>
          </a:p>
          <a:p>
            <a:r>
              <a:rPr lang="en-US" dirty="0"/>
              <a:t>Causes Respiratory Depression?	No</a:t>
            </a:r>
          </a:p>
          <a:p>
            <a:r>
              <a:rPr lang="en-US" dirty="0"/>
              <a:t>Delirium Effect?  (better/worse/no effect?)		BETTER</a:t>
            </a:r>
          </a:p>
          <a:p>
            <a:r>
              <a:rPr lang="en-US" dirty="0"/>
              <a:t>Major Side Effects:		Hypotension, bradycardia, not great for first sedative when people get intubated – not strong enough</a:t>
            </a:r>
          </a:p>
          <a:p>
            <a:r>
              <a:rPr lang="en-US" dirty="0"/>
              <a:t>Benefits/ What Patients do we use it in?	     Alcohol withdrawal (does not reduce risk of seizure – I will also give benzo low dose background for patients on dexmedetomidine), very agitated people you don’t want to intubate, delirious, “Dex-</a:t>
            </a:r>
            <a:r>
              <a:rPr lang="en-US" dirty="0" err="1"/>
              <a:t>tubation</a:t>
            </a:r>
            <a:r>
              <a:rPr lang="en-US" dirty="0"/>
              <a:t>” (Julianne Dean)</a:t>
            </a:r>
          </a:p>
        </p:txBody>
      </p:sp>
      <p:sp>
        <p:nvSpPr>
          <p:cNvPr id="4" name="Slide Number Placeholder 3">
            <a:extLst>
              <a:ext uri="{FF2B5EF4-FFF2-40B4-BE49-F238E27FC236}">
                <a16:creationId xmlns:a16="http://schemas.microsoft.com/office/drawing/2014/main" id="{D680D679-DC4E-4DA1-4961-E3F39E92307E}"/>
              </a:ext>
            </a:extLst>
          </p:cNvPr>
          <p:cNvSpPr>
            <a:spLocks noGrp="1"/>
          </p:cNvSpPr>
          <p:nvPr>
            <p:ph type="sldNum" sz="quarter" idx="12"/>
          </p:nvPr>
        </p:nvSpPr>
        <p:spPr/>
        <p:txBody>
          <a:bodyPr/>
          <a:lstStyle/>
          <a:p>
            <a:fld id="{D8DA9DAA-006C-4F4B-980E-E3DF019B24E2}" type="slidenum">
              <a:rPr lang="en-US" smtClean="0"/>
              <a:t>9</a:t>
            </a:fld>
            <a:endParaRPr lang="en-US" dirty="0"/>
          </a:p>
        </p:txBody>
      </p:sp>
    </p:spTree>
    <p:extLst>
      <p:ext uri="{BB962C8B-B14F-4D97-AF65-F5344CB8AC3E}">
        <p14:creationId xmlns:p14="http://schemas.microsoft.com/office/powerpoint/2010/main" val="334538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heel(1)">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heel(1)">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heel(1)">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heel(1)">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heel(1)">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heel(1)">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heel(1)">
                                      <p:cBhvr>
                                        <p:cTn id="42" dur="2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heel(1)">
                                      <p:cBhvr>
                                        <p:cTn id="47"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GradientUnivers">
  <a:themeElements>
    <a:clrScheme name="Gradient">
      <a:dk1>
        <a:sysClr val="windowText" lastClr="000000"/>
      </a:dk1>
      <a:lt1>
        <a:sysClr val="window" lastClr="FFFFFF"/>
      </a:lt1>
      <a:dk2>
        <a:srgbClr val="10013F"/>
      </a:dk2>
      <a:lt2>
        <a:srgbClr val="F2F0FF"/>
      </a:lt2>
      <a:accent1>
        <a:srgbClr val="814DFF"/>
      </a:accent1>
      <a:accent2>
        <a:srgbClr val="243FFF"/>
      </a:accent2>
      <a:accent3>
        <a:srgbClr val="FF83B6"/>
      </a:accent3>
      <a:accent4>
        <a:srgbClr val="FF9022"/>
      </a:accent4>
      <a:accent5>
        <a:srgbClr val="FF1F85"/>
      </a:accent5>
      <a:accent6>
        <a:srgbClr val="1A98FF"/>
      </a:accent6>
      <a:hlink>
        <a:srgbClr val="0563C1"/>
      </a:hlink>
      <a:folHlink>
        <a:srgbClr val="954F72"/>
      </a:folHlink>
    </a:clrScheme>
    <a:fontScheme name="Univers">
      <a:majorFont>
        <a:latin typeface="Univers"/>
        <a:ea typeface=""/>
        <a:cs typeface=""/>
      </a:majorFont>
      <a:minorFont>
        <a:latin typeface="Univer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alaxy presentation" id="{D860ABA3-507A-4DC6-8D34-B6D2FE41A3BA}" vid="{BBA8DB39-4D39-4790-8D8A-7FB22E96343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_ip_UnifiedCompliancePolicyUIAction xmlns="http://schemas.microsoft.com/sharepoint/v3" xsi:nil="true"/>
    <Image xmlns="71af3243-3dd4-4a8d-8c0d-dd76da1f02a5">
      <Url xsi:nil="true"/>
      <Description xsi:nil="true"/>
    </Image>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9D08CD0-82A3-4566-9B63-BB91B2D89764}">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2.xml><?xml version="1.0" encoding="utf-8"?>
<ds:datastoreItem xmlns:ds="http://schemas.openxmlformats.org/officeDocument/2006/customXml" ds:itemID="{64958658-F0F0-4C75-A3B7-276A0C8E9F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979E8A1-055A-4751-97E9-E6B1F9E21214}">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{4B45EB10-8338-4579-A09D-35A0E64C1CF6}tf89338750_win32</Template>
  <TotalTime>273</TotalTime>
  <Words>1443</Words>
  <Application>Microsoft Office PowerPoint</Application>
  <PresentationFormat>Widescreen</PresentationFormat>
  <Paragraphs>168</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Univers</vt:lpstr>
      <vt:lpstr>Wingdings</vt:lpstr>
      <vt:lpstr>GradientUnivers</vt:lpstr>
      <vt:lpstr>SEDATIVES and Paralytics  in the ICU</vt:lpstr>
      <vt:lpstr>First, Brief neurophysiology</vt:lpstr>
      <vt:lpstr>Receptors and Neurotransmitters</vt:lpstr>
      <vt:lpstr>Sedatives </vt:lpstr>
      <vt:lpstr>Propofol</vt:lpstr>
      <vt:lpstr>Morphine</vt:lpstr>
      <vt:lpstr>Diazepam</vt:lpstr>
      <vt:lpstr>Ketamine</vt:lpstr>
      <vt:lpstr>Dexmedetomidine</vt:lpstr>
      <vt:lpstr>Etomidate</vt:lpstr>
      <vt:lpstr>Midazolam</vt:lpstr>
      <vt:lpstr>Fentanyl</vt:lpstr>
      <vt:lpstr>Haloperidol</vt:lpstr>
      <vt:lpstr>Atypical Antipsychotics</vt:lpstr>
      <vt:lpstr>Paralytics </vt:lpstr>
      <vt:lpstr>Succinylcholine</vt:lpstr>
      <vt:lpstr>Rocuronium / Cisatracurium</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SEDATIVES in the ICU</dc:title>
  <dc:creator>Mark Lepore</dc:creator>
  <cp:lastModifiedBy>Mark Lepore</cp:lastModifiedBy>
  <cp:revision>20</cp:revision>
  <dcterms:created xsi:type="dcterms:W3CDTF">2023-12-26T16:50:05Z</dcterms:created>
  <dcterms:modified xsi:type="dcterms:W3CDTF">2025-09-02T01:09:06Z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