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20"/>
  </p:notesMasterIdLst>
  <p:sldIdLst>
    <p:sldId id="256" r:id="rId2"/>
    <p:sldId id="257" r:id="rId3"/>
    <p:sldId id="259" r:id="rId4"/>
    <p:sldId id="271" r:id="rId5"/>
    <p:sldId id="277" r:id="rId6"/>
    <p:sldId id="274" r:id="rId7"/>
    <p:sldId id="276" r:id="rId8"/>
    <p:sldId id="272" r:id="rId9"/>
    <p:sldId id="263" r:id="rId10"/>
    <p:sldId id="262" r:id="rId11"/>
    <p:sldId id="273" r:id="rId12"/>
    <p:sldId id="264" r:id="rId13"/>
    <p:sldId id="275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F0F9"/>
    <a:srgbClr val="EAF3F8"/>
    <a:srgbClr val="DFEDF6"/>
    <a:srgbClr val="C3DFEF"/>
    <a:srgbClr val="6FFCFE"/>
    <a:srgbClr val="88DF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F3A78-0731-D74E-9AE2-5740080D6684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4C5DE-C342-B444-A713-3388A5C00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131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Pneumonia, sepsis and aspiration account for 85% of all cases – severe necrotizing pancreatitis, major burns and polytrauma patients also at high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4C5DE-C342-B444-A713-3388A5C00F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740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77% of patient had ARDS from pneumonia or sepsis</a:t>
            </a:r>
          </a:p>
          <a:p>
            <a:r>
              <a:rPr lang="en-US" dirty="0"/>
              <a:t>Dexamethasone 20 mg = methylprednisolone 120 mg daily</a:t>
            </a:r>
          </a:p>
          <a:p>
            <a:r>
              <a:rPr lang="en-US" dirty="0"/>
              <a:t>MA/SR – 9 trials with 1371 patients – decreased mortality RR = 0.83, increased ventilator-free days at 28 days 3.7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4C5DE-C342-B444-A713-3388A5C00FE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419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Proliferative phase until day 14 and fibrotic phase after 2 weeks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4C5DE-C342-B444-A713-3388A5C00F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938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4C5DE-C342-B444-A713-3388A5C00F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693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definition could include patients on HFNC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4C5DE-C342-B444-A713-3388A5C00F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57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Highest reported rates ARDS in U.S. and Australia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4C5DE-C342-B444-A713-3388A5C00FE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86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HACOR – HR, ACIDOSIS, CONSCIOUSNESS, OXYGENATION, RR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4C5DE-C342-B444-A713-3388A5C00FE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81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LPV – 6 ml/kg vs 12 ml/kg had ARR = 9%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4C5DE-C342-B444-A713-3388A5C00FE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63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16% of patients with severe ARDS were treated with prone positioning. </a:t>
            </a:r>
            <a:r>
              <a:rPr lang="en-US" dirty="0" err="1"/>
              <a:t>Proseva</a:t>
            </a:r>
            <a:r>
              <a:rPr lang="en-US" dirty="0"/>
              <a:t> trial 87% of pts on NMB drips and most on LPV</a:t>
            </a:r>
          </a:p>
          <a:p>
            <a:r>
              <a:rPr lang="en-US" dirty="0"/>
              <a:t>Meta-analysis of prone ARDS trials showed that mortality benefit only if LPV used (RR = 0.66 with 6 ml/kg but no mortality benefit for Vt &gt;= 8 ml/kg)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4C5DE-C342-B444-A713-3388A5C00FE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876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Compared with the ACURASYS trial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F4C5DE-C342-B444-A713-3388A5C00FE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84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6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69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65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65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29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80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72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203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04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6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51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62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09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43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99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05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40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4113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7F72E33-BEA3-4F45-A2B4-3FE6142D2708}" type="datetimeFigureOut">
              <a:rPr lang="en-US" smtClean="0"/>
              <a:t>11/17/25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483438B-57A5-FA48-99C9-6191693D7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37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50CAD-83F5-7241-BB16-59CC5BE61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812057"/>
            <a:ext cx="8825658" cy="2677648"/>
          </a:xfrm>
        </p:spPr>
        <p:txBody>
          <a:bodyPr/>
          <a:lstStyle/>
          <a:p>
            <a:r>
              <a:rPr lang="en-US" dirty="0"/>
              <a:t>Acute Respiratory Distress Syndrome (ARDS)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2C04-C03A-4441-AF6B-EA36AFBF3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Joseph </a:t>
            </a:r>
            <a:r>
              <a:rPr lang="en-US" dirty="0" err="1"/>
              <a:t>esherick</a:t>
            </a:r>
            <a:r>
              <a:rPr lang="en-US" dirty="0"/>
              <a:t>, md, </a:t>
            </a:r>
            <a:r>
              <a:rPr lang="en-US" dirty="0" err="1"/>
              <a:t>faafp</a:t>
            </a:r>
            <a:r>
              <a:rPr lang="en-US" dirty="0"/>
              <a:t>, </a:t>
            </a:r>
            <a:r>
              <a:rPr lang="en-US" dirty="0" err="1"/>
              <a:t>fhm</a:t>
            </a:r>
            <a:endParaRPr lang="en-US" dirty="0"/>
          </a:p>
          <a:p>
            <a:r>
              <a:rPr lang="en-US" dirty="0"/>
              <a:t>NOVEMBER 18, 2025</a:t>
            </a:r>
          </a:p>
        </p:txBody>
      </p:sp>
    </p:spTree>
    <p:extLst>
      <p:ext uri="{BB962C8B-B14F-4D97-AF65-F5344CB8AC3E}">
        <p14:creationId xmlns:p14="http://schemas.microsoft.com/office/powerpoint/2010/main" val="182770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A7D2E-C372-1F47-9DE4-91DD801DE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Epidemiology of 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A7D6A-89DE-3A41-87DC-B8401B6DF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328" y="2552130"/>
            <a:ext cx="4472230" cy="3416300"/>
          </a:xfrm>
        </p:spPr>
        <p:txBody>
          <a:bodyPr>
            <a:normAutofit/>
          </a:bodyPr>
          <a:lstStyle/>
          <a:p>
            <a:r>
              <a:rPr lang="en-US" dirty="0"/>
              <a:t>INCIDENCE </a:t>
            </a:r>
          </a:p>
          <a:p>
            <a:pPr lvl="1"/>
            <a:r>
              <a:rPr lang="en-US" dirty="0"/>
              <a:t>10% of all ICU patients </a:t>
            </a:r>
          </a:p>
          <a:p>
            <a:pPr lvl="1"/>
            <a:r>
              <a:rPr lang="en-US" dirty="0"/>
              <a:t>16% of ventilated patients</a:t>
            </a:r>
          </a:p>
          <a:p>
            <a:pPr lvl="1"/>
            <a:r>
              <a:rPr lang="en-US" dirty="0"/>
              <a:t>33% of ventilated surgical/trauma patients</a:t>
            </a:r>
          </a:p>
          <a:p>
            <a:r>
              <a:rPr lang="en-US" dirty="0"/>
              <a:t>Under-recognized disorder</a:t>
            </a:r>
          </a:p>
          <a:p>
            <a:pPr lvl="1"/>
            <a:r>
              <a:rPr lang="en-US" dirty="0"/>
              <a:t>49% of mild ARDS </a:t>
            </a:r>
            <a:r>
              <a:rPr lang="en-US" b="1" dirty="0"/>
              <a:t>not</a:t>
            </a:r>
            <a:r>
              <a:rPr lang="en-US" dirty="0"/>
              <a:t> recognized</a:t>
            </a:r>
          </a:p>
          <a:p>
            <a:pPr lvl="1"/>
            <a:r>
              <a:rPr lang="en-US" dirty="0"/>
              <a:t>22% of severe ARDS </a:t>
            </a:r>
            <a:r>
              <a:rPr lang="en-US" b="1" dirty="0"/>
              <a:t>not</a:t>
            </a:r>
            <a:r>
              <a:rPr lang="en-US" dirty="0"/>
              <a:t> recognized</a:t>
            </a:r>
          </a:p>
          <a:p>
            <a:r>
              <a:rPr lang="en-US" dirty="0"/>
              <a:t>Global mortality ~40%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C9C88E-8CA4-4B4D-9402-99624454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596" y="6091720"/>
            <a:ext cx="4681962" cy="304801"/>
          </a:xfrm>
        </p:spPr>
        <p:txBody>
          <a:bodyPr/>
          <a:lstStyle/>
          <a:p>
            <a:r>
              <a:rPr lang="en-US" sz="1600" dirty="0"/>
              <a:t>JAMA 2016;315:788-800 </a:t>
            </a:r>
          </a:p>
          <a:p>
            <a:r>
              <a:rPr lang="en-US" sz="1600" dirty="0"/>
              <a:t>Emer Cl N Amer. 2022; 40: 459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2BCFB0-FE15-8EA9-1131-C0CBCBC8C1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8097" y="4858622"/>
            <a:ext cx="2361081" cy="18587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8CFD09-8FE1-4A11-39D2-243F4D4CE5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8097" y="2596521"/>
            <a:ext cx="2305192" cy="2118158"/>
          </a:xfrm>
          <a:prstGeom prst="rect">
            <a:avLst/>
          </a:prstGeom>
        </p:spPr>
      </p:pic>
      <p:pic>
        <p:nvPicPr>
          <p:cNvPr id="5" name="IMG_7427_84976847-0553-4DFE-8FA7-2797E12F7965.mp4">
            <a:hlinkClick r:id="" action="ppaction://media"/>
            <a:extLst>
              <a:ext uri="{FF2B5EF4-FFF2-40B4-BE49-F238E27FC236}">
                <a16:creationId xmlns:a16="http://schemas.microsoft.com/office/drawing/2014/main" id="{BC37C0C4-74BF-4502-D858-B285CEB453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/>
        </p:blipFill>
        <p:spPr>
          <a:xfrm>
            <a:off x="7978227" y="2596520"/>
            <a:ext cx="3099675" cy="406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2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0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AFDA4-BB97-B04D-445C-88FF22B3B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HFNC or NIV Management of 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4D2CA-8E66-2985-97B5-F1C88765DF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NIV</a:t>
            </a:r>
          </a:p>
          <a:p>
            <a:r>
              <a:rPr lang="en-US" dirty="0"/>
              <a:t>HFNC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26775D-8D9B-2257-26D4-EF52387A9FEB}"/>
              </a:ext>
            </a:extLst>
          </p:cNvPr>
          <p:cNvSpPr txBox="1"/>
          <p:nvPr/>
        </p:nvSpPr>
        <p:spPr>
          <a:xfrm>
            <a:off x="6096000" y="2418834"/>
            <a:ext cx="398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HACOR SCORE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2CAAFA5A-27C8-445F-E498-A09BADC2CD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26793" y="2903838"/>
            <a:ext cx="3987114" cy="3777266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80C8116-AF2A-25DC-B909-7BC95B730D10}"/>
              </a:ext>
            </a:extLst>
          </p:cNvPr>
          <p:cNvSpPr txBox="1"/>
          <p:nvPr/>
        </p:nvSpPr>
        <p:spPr>
          <a:xfrm>
            <a:off x="1154954" y="4738678"/>
            <a:ext cx="4380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HACOR score </a:t>
            </a:r>
            <a:r>
              <a:rPr lang="en-US" b="1" u="sng" dirty="0"/>
              <a:t>&gt;</a:t>
            </a:r>
            <a:r>
              <a:rPr lang="en-US" b="1" dirty="0"/>
              <a:t> 5 </a:t>
            </a:r>
            <a:r>
              <a:rPr lang="en-US" dirty="0"/>
              <a:t>after 1-2 hours NIV ventilation predicts &gt;80% chance of NIV failure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132124-8977-E080-1407-35419B4D5DBB}"/>
              </a:ext>
            </a:extLst>
          </p:cNvPr>
          <p:cNvSpPr txBox="1"/>
          <p:nvPr/>
        </p:nvSpPr>
        <p:spPr>
          <a:xfrm>
            <a:off x="1154954" y="6227545"/>
            <a:ext cx="4640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Intensive Care Med. 2017: 43: 192.</a:t>
            </a:r>
          </a:p>
        </p:txBody>
      </p:sp>
    </p:spTree>
    <p:extLst>
      <p:ext uri="{BB962C8B-B14F-4D97-AF65-F5344CB8AC3E}">
        <p14:creationId xmlns:p14="http://schemas.microsoft.com/office/powerpoint/2010/main" val="383547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FCA3F-8624-D747-9646-6369E0A47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Ventilator </a:t>
            </a:r>
            <a:r>
              <a:rPr lang="en-US"/>
              <a:t>Management in </a:t>
            </a:r>
            <a:r>
              <a:rPr lang="en-US" dirty="0"/>
              <a:t>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019F9-D5CA-FB40-987B-EB5F64FCC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47" y="2501561"/>
            <a:ext cx="11068644" cy="3790526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Lung-protective ventilation</a:t>
            </a:r>
          </a:p>
          <a:p>
            <a:pPr lvl="1"/>
            <a:r>
              <a:rPr lang="en-US" dirty="0"/>
              <a:t>Vt = 6 ml/kg PBW (4-8 ml/kg)</a:t>
            </a:r>
          </a:p>
          <a:p>
            <a:pPr lvl="1"/>
            <a:r>
              <a:rPr lang="en-US" dirty="0" err="1"/>
              <a:t>Pplat</a:t>
            </a:r>
            <a:r>
              <a:rPr lang="en-US" dirty="0"/>
              <a:t> </a:t>
            </a:r>
            <a:r>
              <a:rPr lang="en-US" u="sng" dirty="0"/>
              <a:t>&lt; </a:t>
            </a:r>
            <a:r>
              <a:rPr lang="en-US" dirty="0"/>
              <a:t>30 cmH20</a:t>
            </a:r>
          </a:p>
          <a:p>
            <a:pPr lvl="1"/>
            <a:r>
              <a:rPr lang="en-US" dirty="0"/>
              <a:t>DP: Driving pressure &lt;15 (</a:t>
            </a:r>
            <a:r>
              <a:rPr lang="en-US" dirty="0" err="1"/>
              <a:t>Pplat</a:t>
            </a:r>
            <a:r>
              <a:rPr lang="en-US" dirty="0"/>
              <a:t> – PEEP)</a:t>
            </a:r>
            <a:endParaRPr lang="en-US" b="1" dirty="0"/>
          </a:p>
          <a:p>
            <a:r>
              <a:rPr lang="en-US" b="1" dirty="0"/>
              <a:t>Maximize lung recruitment</a:t>
            </a:r>
          </a:p>
          <a:p>
            <a:pPr lvl="1"/>
            <a:r>
              <a:rPr lang="en-US" dirty="0"/>
              <a:t>Titrate PEEP based on FiO2:PEEP tables</a:t>
            </a:r>
          </a:p>
          <a:p>
            <a:pPr lvl="1"/>
            <a:r>
              <a:rPr lang="en-US" dirty="0"/>
              <a:t>Prone positioning</a:t>
            </a:r>
          </a:p>
          <a:p>
            <a:pPr lvl="1"/>
            <a:r>
              <a:rPr lang="en-US" dirty="0"/>
              <a:t>Minimize ventilator </a:t>
            </a:r>
            <a:r>
              <a:rPr lang="en-US" dirty="0" err="1"/>
              <a:t>dysynchrony</a:t>
            </a:r>
            <a:endParaRPr lang="en-US" dirty="0"/>
          </a:p>
          <a:p>
            <a:r>
              <a:rPr lang="en-US" b="1" dirty="0"/>
              <a:t>Minimize oxygen toxicity</a:t>
            </a:r>
          </a:p>
          <a:p>
            <a:pPr lvl="1"/>
            <a:r>
              <a:rPr lang="en-US" dirty="0"/>
              <a:t>Titrate FiO2 &lt;60% if possible to keep PaO2 55-75 (SpO2 88-92%)</a:t>
            </a:r>
          </a:p>
          <a:p>
            <a:r>
              <a:rPr lang="en-US" b="1" dirty="0"/>
              <a:t>Minimize VILI</a:t>
            </a:r>
            <a:r>
              <a:rPr lang="en-US" dirty="0"/>
              <a:t>: minimize </a:t>
            </a:r>
            <a:r>
              <a:rPr lang="en-US" dirty="0" err="1"/>
              <a:t>atelectrauma</a:t>
            </a:r>
            <a:r>
              <a:rPr lang="en-US" dirty="0"/>
              <a:t> and </a:t>
            </a:r>
            <a:r>
              <a:rPr lang="en-US" dirty="0" err="1"/>
              <a:t>volutrauma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both increase cytokine release and capillary leak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DAB9B2-A332-BD45-9599-A94589DD5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494" y="2501561"/>
            <a:ext cx="5907497" cy="15913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4A82E5-A438-52FD-C145-822D2E2F92EF}"/>
              </a:ext>
            </a:extLst>
          </p:cNvPr>
          <p:cNvSpPr txBox="1"/>
          <p:nvPr/>
        </p:nvSpPr>
        <p:spPr>
          <a:xfrm>
            <a:off x="623347" y="6292087"/>
            <a:ext cx="10452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chemeClr val="accent1"/>
                </a:solidFill>
              </a:rPr>
              <a:t>Emerg</a:t>
            </a:r>
            <a:r>
              <a:rPr lang="en-US" sz="1400" b="1" dirty="0">
                <a:solidFill>
                  <a:schemeClr val="accent1"/>
                </a:solidFill>
              </a:rPr>
              <a:t> Med. 2021; 38: 170, J Intensive Care. 2023; 11:10, Am J Med Sci. 2021; 362 (1): 13-23, Intensive Care Med. 2020; 46: 2252-2264</a:t>
            </a:r>
          </a:p>
        </p:txBody>
      </p:sp>
    </p:spTree>
    <p:extLst>
      <p:ext uri="{BB962C8B-B14F-4D97-AF65-F5344CB8AC3E}">
        <p14:creationId xmlns:p14="http://schemas.microsoft.com/office/powerpoint/2010/main" val="1090846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1F22F-18AD-ECDE-BF62-170FA25AB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2" y="973668"/>
            <a:ext cx="9273816" cy="706964"/>
          </a:xfrm>
        </p:spPr>
        <p:txBody>
          <a:bodyPr/>
          <a:lstStyle/>
          <a:p>
            <a:r>
              <a:rPr lang="en-US" dirty="0"/>
              <a:t>Conservative Fluid Management in 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77634-4EA7-884C-9FB6-F56CB11A9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914" y="2603500"/>
            <a:ext cx="11158151" cy="3416300"/>
          </a:xfrm>
        </p:spPr>
        <p:txBody>
          <a:bodyPr/>
          <a:lstStyle/>
          <a:p>
            <a:r>
              <a:rPr lang="en-US" b="1" dirty="0"/>
              <a:t>FACTT trial </a:t>
            </a:r>
          </a:p>
          <a:p>
            <a:pPr lvl="1"/>
            <a:r>
              <a:rPr lang="en-US" b="0" i="0" dirty="0">
                <a:solidFill>
                  <a:srgbClr val="37424A"/>
                </a:solidFill>
                <a:effectLst/>
                <a:latin typeface="open-sans"/>
              </a:rPr>
              <a:t>Multi-center randomized study of 1,000 intubated patients</a:t>
            </a:r>
          </a:p>
          <a:p>
            <a:pPr lvl="1"/>
            <a:r>
              <a:rPr lang="en-US" dirty="0">
                <a:solidFill>
                  <a:srgbClr val="37424A"/>
                </a:solidFill>
                <a:latin typeface="open-sans"/>
              </a:rPr>
              <a:t>Liberal vs conservative fluid strategy (Cumulative fluid balance = 360 ml vs 7400 ml over 7 days)</a:t>
            </a:r>
          </a:p>
          <a:p>
            <a:pPr lvl="1"/>
            <a:r>
              <a:rPr lang="en-US" dirty="0">
                <a:solidFill>
                  <a:srgbClr val="37424A"/>
                </a:solidFill>
                <a:latin typeface="open-sans"/>
              </a:rPr>
              <a:t>Conservative fluid strategy aimed for PAOP&lt;8 or CVP&lt;4</a:t>
            </a:r>
          </a:p>
          <a:p>
            <a:pPr lvl="1"/>
            <a:r>
              <a:rPr lang="en-US" dirty="0">
                <a:solidFill>
                  <a:srgbClr val="37424A"/>
                </a:solidFill>
                <a:latin typeface="open-sans"/>
              </a:rPr>
              <a:t>No difference in 60-day mortality; improved oxygenation and decreased ventilator-free days (3.5 days) in conservative group</a:t>
            </a:r>
          </a:p>
          <a:p>
            <a:r>
              <a:rPr lang="en-US" b="1" dirty="0">
                <a:solidFill>
                  <a:srgbClr val="37424A"/>
                </a:solidFill>
                <a:latin typeface="open-sans"/>
              </a:rPr>
              <a:t>When Shock-free</a:t>
            </a:r>
          </a:p>
          <a:p>
            <a:pPr lvl="1"/>
            <a:r>
              <a:rPr lang="en-US" dirty="0">
                <a:solidFill>
                  <a:srgbClr val="37424A"/>
                </a:solidFill>
                <a:latin typeface="open-sans"/>
              </a:rPr>
              <a:t>No maintenance fluids</a:t>
            </a:r>
          </a:p>
          <a:p>
            <a:pPr lvl="1"/>
            <a:r>
              <a:rPr lang="en-US" dirty="0">
                <a:solidFill>
                  <a:srgbClr val="37424A"/>
                </a:solidFill>
                <a:latin typeface="open-sans"/>
              </a:rPr>
              <a:t>Diuretics to normalize cumulative fluid balance</a:t>
            </a:r>
          </a:p>
          <a:p>
            <a:pPr lvl="1"/>
            <a:r>
              <a:rPr lang="en-US" dirty="0">
                <a:solidFill>
                  <a:srgbClr val="37424A"/>
                </a:solidFill>
                <a:latin typeface="open-sans"/>
              </a:rPr>
              <a:t>Hold diuretics for increases in creatinine, signs of tissue hypoperfusion or hypotension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80A2EA-3367-9D34-9B09-09D111034639}"/>
              </a:ext>
            </a:extLst>
          </p:cNvPr>
          <p:cNvSpPr txBox="1"/>
          <p:nvPr/>
        </p:nvSpPr>
        <p:spPr>
          <a:xfrm>
            <a:off x="1785551" y="6116595"/>
            <a:ext cx="8550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NEJM. 2006; </a:t>
            </a:r>
            <a:r>
              <a:rPr lang="en-US" sz="1600" b="1" i="0" dirty="0">
                <a:solidFill>
                  <a:schemeClr val="accent1"/>
                </a:solidFill>
                <a:effectLst/>
                <a:latin typeface="+mj-lt"/>
              </a:rPr>
              <a:t>354, 75, Intensive Care Med. 2020; 46: 2252-2264, Semin. Respir. </a:t>
            </a:r>
            <a:r>
              <a:rPr lang="en-US" sz="1600" b="1" i="1" dirty="0">
                <a:solidFill>
                  <a:schemeClr val="accent1"/>
                </a:solidFill>
                <a:effectLst/>
                <a:latin typeface="+mj-lt"/>
              </a:rPr>
              <a:t>Crit. Care Med</a:t>
            </a:r>
            <a:r>
              <a:rPr lang="en-US" sz="1600" b="1" i="0" dirty="0">
                <a:solidFill>
                  <a:schemeClr val="accent1"/>
                </a:solidFill>
                <a:effectLst/>
                <a:latin typeface="+mj-lt"/>
              </a:rPr>
              <a:t>. 2019; 40</a:t>
            </a:r>
            <a:r>
              <a:rPr lang="en-US" sz="1600" b="1" dirty="0">
                <a:solidFill>
                  <a:schemeClr val="accent1"/>
                </a:solidFill>
                <a:latin typeface="+mj-lt"/>
              </a:rPr>
              <a:t>:</a:t>
            </a:r>
            <a:r>
              <a:rPr lang="en-US" sz="1600" b="1" i="0" dirty="0">
                <a:solidFill>
                  <a:schemeClr val="accent1"/>
                </a:solidFill>
                <a:effectLst/>
                <a:latin typeface="+mj-lt"/>
              </a:rPr>
              <a:t> 57–65.</a:t>
            </a:r>
            <a:endParaRPr lang="en-US" sz="16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4773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DC980-A831-9B41-B1E6-5BCEB0B61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Prone Ventilation in ARDS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3BC2BE-F3FF-1440-BEA5-4A7C9BBC68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54954" y="2275144"/>
            <a:ext cx="9747321" cy="1864804"/>
          </a:xfrm>
          <a:solidFill>
            <a:srgbClr val="00B0F0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CA689C-13B7-7B49-8B46-E6B1F538A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725" y="4139948"/>
            <a:ext cx="9499600" cy="15113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3AC267A-AD2E-6C4A-9A44-01196E405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3323" y="6394415"/>
            <a:ext cx="9150581" cy="304801"/>
          </a:xfrm>
        </p:spPr>
        <p:txBody>
          <a:bodyPr/>
          <a:lstStyle/>
          <a:p>
            <a:r>
              <a:rPr lang="en-US" sz="1600" dirty="0"/>
              <a:t>N </a:t>
            </a:r>
            <a:r>
              <a:rPr lang="en-US" sz="1600" dirty="0" err="1"/>
              <a:t>Engl</a:t>
            </a:r>
            <a:r>
              <a:rPr lang="en-US" sz="1600" dirty="0"/>
              <a:t> J Med 2013; 368: 2159-2168, Chest 2017; 151(1): 215-224 and Chest. 2023; 163: 332.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6C9AC8-A44D-3E43-9C22-A592CCFD13A5}"/>
              </a:ext>
            </a:extLst>
          </p:cNvPr>
          <p:cNvSpPr txBox="1"/>
          <p:nvPr/>
        </p:nvSpPr>
        <p:spPr>
          <a:xfrm>
            <a:off x="1278814" y="5699666"/>
            <a:ext cx="949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Outcome: 28 day mortality – 16% vs 32.8% (ARR = 16.8%)</a:t>
            </a:r>
          </a:p>
          <a:p>
            <a:r>
              <a:rPr lang="en-US" b="1" dirty="0">
                <a:solidFill>
                  <a:srgbClr val="C00000"/>
                </a:solidFill>
              </a:rPr>
              <a:t>Complications: ETT obstruction (RR = 1.76) and pressure sores (RR = 1.22)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FD5A72-85AF-E5F5-E09B-0EFAE4F1B5BD}"/>
              </a:ext>
            </a:extLst>
          </p:cNvPr>
          <p:cNvSpPr txBox="1"/>
          <p:nvPr/>
        </p:nvSpPr>
        <p:spPr>
          <a:xfrm>
            <a:off x="2455524" y="3671267"/>
            <a:ext cx="2270588" cy="369332"/>
          </a:xfrm>
          <a:prstGeom prst="rect">
            <a:avLst/>
          </a:prstGeom>
          <a:solidFill>
            <a:srgbClr val="E6F0F9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73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74B32-59BC-0246-95EE-16F732978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674" y="973668"/>
            <a:ext cx="9390580" cy="706964"/>
          </a:xfrm>
        </p:spPr>
        <p:txBody>
          <a:bodyPr/>
          <a:lstStyle/>
          <a:p>
            <a:r>
              <a:rPr lang="en-US" dirty="0"/>
              <a:t>Neuromuscular Blockade in Severe 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D1DB3-990F-A848-B4C7-9FD3BA9A6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/>
              <a:t>ROSE trial</a:t>
            </a:r>
          </a:p>
          <a:p>
            <a:r>
              <a:rPr lang="en-US" dirty="0"/>
              <a:t>N = 1006 from 48 hospitals in U.S.</a:t>
            </a:r>
          </a:p>
          <a:p>
            <a:r>
              <a:rPr lang="en-US" dirty="0"/>
              <a:t>Inclusion criteria: PaO2/FiO2 &lt;150 on PEEP</a:t>
            </a:r>
            <a:r>
              <a:rPr lang="en-US" u="sng" dirty="0"/>
              <a:t>&gt;8</a:t>
            </a:r>
            <a:r>
              <a:rPr lang="en-US" dirty="0"/>
              <a:t> and &lt;48 hours of ARDS</a:t>
            </a:r>
          </a:p>
          <a:p>
            <a:r>
              <a:rPr lang="en-US" dirty="0" err="1"/>
              <a:t>Cisatracurium</a:t>
            </a:r>
            <a:r>
              <a:rPr lang="en-US" dirty="0"/>
              <a:t> </a:t>
            </a:r>
            <a:r>
              <a:rPr lang="en-US" dirty="0" err="1"/>
              <a:t>gtt</a:t>
            </a:r>
            <a:r>
              <a:rPr lang="en-US" dirty="0"/>
              <a:t> x 48 hours vs usual care</a:t>
            </a:r>
          </a:p>
          <a:p>
            <a:r>
              <a:rPr lang="en-US" dirty="0"/>
              <a:t>Protocolized: conservative fluid strategy, lung protective ventilation and high PEEP ventilator strategy</a:t>
            </a:r>
          </a:p>
          <a:p>
            <a:r>
              <a:rPr lang="en-US" b="1" dirty="0">
                <a:solidFill>
                  <a:srgbClr val="C00000"/>
                </a:solidFill>
              </a:rPr>
              <a:t>Primary end-point: 90 day mortality was equivalent (42.5% vs 42.8%)</a:t>
            </a:r>
          </a:p>
          <a:p>
            <a:pPr lvl="1"/>
            <a:r>
              <a:rPr lang="en-US" dirty="0"/>
              <a:t>Trial stopped early secondary to futility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5C03B3-23BE-5962-55C1-BDAD2F76543B}"/>
              </a:ext>
            </a:extLst>
          </p:cNvPr>
          <p:cNvSpPr txBox="1"/>
          <p:nvPr/>
        </p:nvSpPr>
        <p:spPr>
          <a:xfrm>
            <a:off x="3734656" y="6328881"/>
            <a:ext cx="3770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N </a:t>
            </a:r>
            <a:r>
              <a:rPr lang="en-US" sz="1600" b="1" dirty="0" err="1">
                <a:solidFill>
                  <a:schemeClr val="accent1"/>
                </a:solidFill>
              </a:rPr>
              <a:t>Engl</a:t>
            </a:r>
            <a:r>
              <a:rPr lang="en-US" sz="1600" b="1" dirty="0">
                <a:solidFill>
                  <a:schemeClr val="accent1"/>
                </a:solidFill>
              </a:rPr>
              <a:t> J Med 2019; 380:1997-2008</a:t>
            </a:r>
          </a:p>
        </p:txBody>
      </p:sp>
    </p:spTree>
    <p:extLst>
      <p:ext uri="{BB962C8B-B14F-4D97-AF65-F5344CB8AC3E}">
        <p14:creationId xmlns:p14="http://schemas.microsoft.com/office/powerpoint/2010/main" val="138338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5E028-F9FC-A645-AC52-F1ECCB558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Steroids in Moderate-Severe 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CB201-6F89-6749-BCB0-CD0666162C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6119" y="2603500"/>
            <a:ext cx="5213993" cy="34163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chemeClr val="accent1"/>
                </a:solidFill>
              </a:rPr>
              <a:t>DEXA-ARDS trial</a:t>
            </a:r>
          </a:p>
          <a:p>
            <a:r>
              <a:rPr lang="en-US" dirty="0" err="1"/>
              <a:t>Multicentre</a:t>
            </a:r>
            <a:r>
              <a:rPr lang="en-US" dirty="0"/>
              <a:t> RCT in 17 ICUs in Spain</a:t>
            </a:r>
          </a:p>
          <a:p>
            <a:r>
              <a:rPr lang="en-US" dirty="0"/>
              <a:t>N = 277</a:t>
            </a:r>
          </a:p>
          <a:p>
            <a:r>
              <a:rPr lang="en-US" dirty="0"/>
              <a:t>Inclusion criteria: P/F &lt;200 with PEEP&gt;10 and FiO2&gt;0.5 with ARDS &lt;24h</a:t>
            </a:r>
          </a:p>
          <a:p>
            <a:r>
              <a:rPr lang="en-US" dirty="0"/>
              <a:t>Intervention: dexamethasone 20 mg IV daily (d1-5) then 10 mg/day (d6-10)</a:t>
            </a:r>
          </a:p>
          <a:p>
            <a:r>
              <a:rPr lang="en-US" dirty="0"/>
              <a:t>Outcome: </a:t>
            </a:r>
          </a:p>
          <a:p>
            <a:pPr lvl="1"/>
            <a:r>
              <a:rPr lang="en-US" dirty="0"/>
              <a:t>Ventilator-free days 4.8 days more in dexamethasone group (p&lt;0.001)</a:t>
            </a:r>
          </a:p>
          <a:p>
            <a:pPr lvl="1"/>
            <a:r>
              <a:rPr lang="en-US" dirty="0"/>
              <a:t>60 day mortality: 21% vs 36% (p = 0.0047) 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ARR = 15% and NNT = 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808188-3065-B1F7-2124-54B56A891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8712" y="2332039"/>
            <a:ext cx="5394283" cy="576262"/>
          </a:xfrm>
        </p:spPr>
        <p:txBody>
          <a:bodyPr/>
          <a:lstStyle/>
          <a:p>
            <a:r>
              <a:rPr lang="en-US" sz="2000" b="1" dirty="0"/>
              <a:t>Meta-analysis in Early Severe ARDS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DB9175-00D8-F023-E2FB-DCD8C5E347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8712" y="3036399"/>
            <a:ext cx="4825159" cy="284003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2740 patients</a:t>
            </a:r>
          </a:p>
          <a:p>
            <a:r>
              <a:rPr lang="en-US" dirty="0"/>
              <a:t>16 RCTs with non-COVID Early Mod-Severe ARDS (P/F &lt;200)</a:t>
            </a:r>
          </a:p>
          <a:p>
            <a:r>
              <a:rPr lang="en-US" dirty="0"/>
              <a:t>Corticosteroid use vs placebo</a:t>
            </a:r>
          </a:p>
          <a:p>
            <a:pPr lvl="1"/>
            <a:r>
              <a:rPr lang="en-US" dirty="0"/>
              <a:t>28-day mortality reduction with steroids</a:t>
            </a:r>
          </a:p>
          <a:p>
            <a:pPr lvl="1"/>
            <a:r>
              <a:rPr lang="en-US" dirty="0"/>
              <a:t>RR 0.82, 95% CI 0.72 – 0.95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ARR 8.0%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NNT = 13</a:t>
            </a:r>
          </a:p>
          <a:p>
            <a:r>
              <a:rPr lang="en-US" dirty="0"/>
              <a:t>No benefit for late ARDS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907FF1-AEA1-E34C-BE0C-5661EE0E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5903" y="6303619"/>
            <a:ext cx="9768418" cy="304801"/>
          </a:xfrm>
        </p:spPr>
        <p:txBody>
          <a:bodyPr/>
          <a:lstStyle/>
          <a:p>
            <a:r>
              <a:rPr lang="en-US" sz="1600" dirty="0"/>
              <a:t>Lancet Respir Med 2020; 8: 267–76, Intensive Care Med. 2021; 47: 521 and Crit Care. 2021; 25: 122</a:t>
            </a:r>
          </a:p>
        </p:txBody>
      </p:sp>
    </p:spTree>
    <p:extLst>
      <p:ext uri="{BB962C8B-B14F-4D97-AF65-F5344CB8AC3E}">
        <p14:creationId xmlns:p14="http://schemas.microsoft.com/office/powerpoint/2010/main" val="3967636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E93D8-EAC1-B141-AC26-25FE3260E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Complications of 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8D3B4-90F8-9E4F-997B-F7E4D0CF0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427428" cy="3416300"/>
          </a:xfrm>
        </p:spPr>
        <p:txBody>
          <a:bodyPr/>
          <a:lstStyle/>
          <a:p>
            <a:r>
              <a:rPr lang="en-US" dirty="0"/>
              <a:t>Mortality</a:t>
            </a:r>
          </a:p>
          <a:p>
            <a:pPr lvl="1"/>
            <a:r>
              <a:rPr lang="en-US" dirty="0"/>
              <a:t>20-60% in-house</a:t>
            </a:r>
          </a:p>
          <a:p>
            <a:pPr lvl="1"/>
            <a:r>
              <a:rPr lang="en-US" dirty="0"/>
              <a:t>additional 15-20% mortality within 12 months</a:t>
            </a:r>
          </a:p>
          <a:p>
            <a:r>
              <a:rPr lang="en-US" dirty="0"/>
              <a:t>Increased morbidity</a:t>
            </a:r>
          </a:p>
          <a:p>
            <a:pPr lvl="1"/>
            <a:r>
              <a:rPr lang="en-US" dirty="0"/>
              <a:t>Slow functional recovery in ARDS survivors</a:t>
            </a:r>
          </a:p>
          <a:p>
            <a:pPr lvl="1"/>
            <a:r>
              <a:rPr lang="en-US" dirty="0"/>
              <a:t>Significantly decreased VC and 6-minute walk distance 12-months after ARDS</a:t>
            </a:r>
          </a:p>
          <a:p>
            <a:pPr lvl="1"/>
            <a:r>
              <a:rPr lang="en-US" dirty="0"/>
              <a:t>50% of ARDS survivors return to work within 6 years</a:t>
            </a:r>
          </a:p>
          <a:p>
            <a:pPr lvl="1"/>
            <a:r>
              <a:rPr lang="en-US" dirty="0"/>
              <a:t>ARDS survivors have significant cognitive impairment 12 months after discharge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C17AEA-F893-A14F-8B07-66E81BF22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9744" y="6256106"/>
            <a:ext cx="10212512" cy="304801"/>
          </a:xfrm>
        </p:spPr>
        <p:txBody>
          <a:bodyPr/>
          <a:lstStyle/>
          <a:p>
            <a:r>
              <a:rPr lang="en-US" sz="1600" dirty="0"/>
              <a:t>N </a:t>
            </a:r>
            <a:r>
              <a:rPr lang="en-US" sz="1600" dirty="0" err="1"/>
              <a:t>Engl</a:t>
            </a:r>
            <a:r>
              <a:rPr lang="en-US" sz="1600" dirty="0"/>
              <a:t> J Med. 2017. 377;6: 507-9, Intensive Care Med. 2014; 40: 388, Intensive Care Med. 2004; 30: 51.</a:t>
            </a:r>
          </a:p>
        </p:txBody>
      </p:sp>
    </p:spTree>
    <p:extLst>
      <p:ext uri="{BB962C8B-B14F-4D97-AF65-F5344CB8AC3E}">
        <p14:creationId xmlns:p14="http://schemas.microsoft.com/office/powerpoint/2010/main" val="3711105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2453D-3F57-E14C-B618-907602202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ARDS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21861-8995-9048-B38B-09F8A7EAE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Affects about 10% of ICU patients and 16% of ventilated ICU patients</a:t>
            </a:r>
          </a:p>
          <a:p>
            <a:r>
              <a:rPr lang="en-US" dirty="0"/>
              <a:t>Multiple etiologies but infection and aspiration account for ¾ of all cases</a:t>
            </a:r>
          </a:p>
          <a:p>
            <a:r>
              <a:rPr lang="en-US" dirty="0"/>
              <a:t>Treat underlying etiology</a:t>
            </a:r>
          </a:p>
          <a:p>
            <a:r>
              <a:rPr lang="en-US" dirty="0"/>
              <a:t>Lung-protective ventilator strategy</a:t>
            </a:r>
          </a:p>
          <a:p>
            <a:pPr lvl="1"/>
            <a:r>
              <a:rPr lang="en-US" dirty="0"/>
              <a:t>Low Vt, High PEEP, low driving pressure, PEEP titrated to PEEP:FiO2 tables</a:t>
            </a:r>
            <a:endParaRPr lang="en-US" baseline="-25000" dirty="0"/>
          </a:p>
          <a:p>
            <a:r>
              <a:rPr lang="en-US" dirty="0"/>
              <a:t>Conservative fluid strategy</a:t>
            </a:r>
          </a:p>
          <a:p>
            <a:r>
              <a:rPr lang="en-US" dirty="0"/>
              <a:t>Prone ventilation</a:t>
            </a:r>
          </a:p>
          <a:p>
            <a:r>
              <a:rPr lang="en-US" dirty="0"/>
              <a:t>Consider steroids for early severe ARDS</a:t>
            </a:r>
          </a:p>
        </p:txBody>
      </p:sp>
    </p:spTree>
    <p:extLst>
      <p:ext uri="{BB962C8B-B14F-4D97-AF65-F5344CB8AC3E}">
        <p14:creationId xmlns:p14="http://schemas.microsoft.com/office/powerpoint/2010/main" val="3108385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1C8C7-6D7A-8744-8D09-41330BFCA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Origins of 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E3E91-2E78-A045-BBB6-431E89E39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6" y="2603500"/>
            <a:ext cx="6345180" cy="3406882"/>
          </a:xfrm>
        </p:spPr>
        <p:txBody>
          <a:bodyPr/>
          <a:lstStyle/>
          <a:p>
            <a:r>
              <a:rPr lang="en-US" dirty="0"/>
              <a:t>Informal descriptions of this syndrome since 1816 as a condition manifested by pulmonary edema in association with sepsis or toxic syndromes</a:t>
            </a:r>
          </a:p>
          <a:p>
            <a:pPr lvl="1"/>
            <a:r>
              <a:rPr lang="en-US" dirty="0"/>
              <a:t>Gross pathology of “congested lung”</a:t>
            </a:r>
          </a:p>
          <a:p>
            <a:r>
              <a:rPr lang="en-US" dirty="0"/>
              <a:t>First formally described by Ashbaugh and Petty in 1971 as “adult respiratory distress syndrome” </a:t>
            </a:r>
          </a:p>
          <a:p>
            <a:r>
              <a:rPr lang="en-US" dirty="0"/>
              <a:t>Variably called “double pneumonia”, “shock lung”, ”post-traumatic lung” and “respirator lung”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FC09D8-DD1E-A9C8-21A3-5D5BC671C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792" y="2603500"/>
            <a:ext cx="2844800" cy="18943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93E604-22F9-DAB1-0EFF-5EF7FD325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5791" y="4616878"/>
            <a:ext cx="2844799" cy="196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06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DB26D-A993-DB4F-A675-383851D7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Etiologies of ARDS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8EF9CC7C-CFD3-F844-93EB-39635F316B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876356"/>
              </p:ext>
            </p:extLst>
          </p:nvPr>
        </p:nvGraphicFramePr>
        <p:xfrm>
          <a:off x="1155700" y="2603500"/>
          <a:ext cx="9549972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3324">
                  <a:extLst>
                    <a:ext uri="{9D8B030D-6E8A-4147-A177-3AD203B41FA5}">
                      <a16:colId xmlns:a16="http://schemas.microsoft.com/office/drawing/2014/main" val="2258185449"/>
                    </a:ext>
                  </a:extLst>
                </a:gridCol>
                <a:gridCol w="3183324">
                  <a:extLst>
                    <a:ext uri="{9D8B030D-6E8A-4147-A177-3AD203B41FA5}">
                      <a16:colId xmlns:a16="http://schemas.microsoft.com/office/drawing/2014/main" val="4172335377"/>
                    </a:ext>
                  </a:extLst>
                </a:gridCol>
                <a:gridCol w="3183324">
                  <a:extLst>
                    <a:ext uri="{9D8B030D-6E8A-4147-A177-3AD203B41FA5}">
                      <a16:colId xmlns:a16="http://schemas.microsoft.com/office/drawing/2014/main" val="41777105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Direct Lung 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Indirect Lung 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Toxic Exposures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0533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1"/>
                          </a:solidFill>
                          <a:highlight>
                            <a:srgbClr val="FFFF00"/>
                          </a:highlight>
                        </a:rPr>
                        <a:t>Pneumonia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1"/>
                          </a:solidFill>
                          <a:highlight>
                            <a:srgbClr val="FFFF00"/>
                          </a:highlight>
                        </a:rPr>
                        <a:t>Sepsis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Drug overdose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3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Pulmonary contusion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Non-thoracic trauma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Blood product transfusions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99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1"/>
                          </a:solidFill>
                          <a:highlight>
                            <a:srgbClr val="FFFF00"/>
                          </a:highlight>
                        </a:rPr>
                        <a:t>Aspiration pneumonitis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Hemorrhagic shock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Cardiopulmonary bypass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372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Drowning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Pancreatitis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US" dirty="0"/>
                        <a:t>Reperfusion injury after lung transplantation or thrombectomy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821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Inhalation 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Major burns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68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Air embolism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Heat stroke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733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Fat or amniotic fluid embolism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Envenomations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dirty="0"/>
                        <a:t>Meds: amiodarone, NFN, infliximab, CTX agents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441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697607"/>
                  </a:ext>
                </a:extLst>
              </a:tr>
            </a:tbl>
          </a:graphicData>
        </a:graphic>
      </p:graphicFrame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074CBA96-99BC-6149-AD1E-B4C48EF00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0359" y="6258275"/>
            <a:ext cx="3250602" cy="304801"/>
          </a:xfrm>
        </p:spPr>
        <p:txBody>
          <a:bodyPr/>
          <a:lstStyle/>
          <a:p>
            <a:r>
              <a:rPr lang="en-US" sz="1600" dirty="0"/>
              <a:t>N </a:t>
            </a:r>
            <a:r>
              <a:rPr lang="en-US" sz="1600" dirty="0" err="1"/>
              <a:t>Engl</a:t>
            </a:r>
            <a:r>
              <a:rPr lang="en-US" sz="1600" dirty="0"/>
              <a:t> J Med 2017;377:562-72.</a:t>
            </a:r>
          </a:p>
        </p:txBody>
      </p:sp>
    </p:spTree>
    <p:extLst>
      <p:ext uri="{BB962C8B-B14F-4D97-AF65-F5344CB8AC3E}">
        <p14:creationId xmlns:p14="http://schemas.microsoft.com/office/powerpoint/2010/main" val="631755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2A7F8-7A6A-790A-20C5-1C97ED2AB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of ARDS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BBB5F3D-C737-B5D8-DC2B-0B1EBDD6826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659699" y="2363057"/>
            <a:ext cx="4181273" cy="4269766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A49B8A0-10D5-ED1A-C570-4956893283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351029" y="2885689"/>
            <a:ext cx="3984774" cy="299864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F6668C-A736-12E7-C0E2-5C5F33FAFD9C}"/>
              </a:ext>
            </a:extLst>
          </p:cNvPr>
          <p:cNvSpPr txBox="1"/>
          <p:nvPr/>
        </p:nvSpPr>
        <p:spPr>
          <a:xfrm>
            <a:off x="6351029" y="2363057"/>
            <a:ext cx="3984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Diffuse Alveolar Damage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A94C46-A1B5-2E1C-E3E5-3B467847024C}"/>
              </a:ext>
            </a:extLst>
          </p:cNvPr>
          <p:cNvSpPr txBox="1"/>
          <p:nvPr/>
        </p:nvSpPr>
        <p:spPr>
          <a:xfrm>
            <a:off x="6351029" y="6263491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  <a:latin typeface="+mj-lt"/>
                <a:cs typeface="Lucida Grande" panose="020B0600040502020204" pitchFamily="34" charset="0"/>
              </a:rPr>
              <a:t>N </a:t>
            </a:r>
            <a:r>
              <a:rPr lang="en-US" sz="1800" b="1" dirty="0" err="1">
                <a:solidFill>
                  <a:schemeClr val="accent1"/>
                </a:solidFill>
                <a:latin typeface="+mj-lt"/>
                <a:cs typeface="Lucida Grande" panose="020B0600040502020204" pitchFamily="34" charset="0"/>
              </a:rPr>
              <a:t>Engl</a:t>
            </a:r>
            <a:r>
              <a:rPr lang="en-US" sz="1800" b="1" dirty="0">
                <a:solidFill>
                  <a:schemeClr val="accent1"/>
                </a:solidFill>
                <a:latin typeface="+mj-lt"/>
                <a:cs typeface="Lucida Grande" panose="020B0600040502020204" pitchFamily="34" charset="0"/>
              </a:rPr>
              <a:t> J Med 2000;</a:t>
            </a:r>
            <a:r>
              <a:rPr lang="en-US" b="1" i="0" dirty="0">
                <a:solidFill>
                  <a:schemeClr val="accent1"/>
                </a:solidFill>
                <a:effectLst/>
                <a:latin typeface="+mj-lt"/>
                <a:cs typeface="Lucida Grande" panose="020B0600040502020204" pitchFamily="34" charset="0"/>
              </a:rPr>
              <a:t> 342:1334-1349</a:t>
            </a:r>
            <a:r>
              <a:rPr lang="en-US" sz="1800" b="1" dirty="0">
                <a:solidFill>
                  <a:schemeClr val="accent1"/>
                </a:solidFill>
                <a:latin typeface="+mj-lt"/>
                <a:cs typeface="Lucida Grande" panose="020B06000405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6089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6EC72-AC3D-3C68-5E4C-3E04D35AF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V/Q MISMATCH AND SHUNTING</a:t>
            </a:r>
          </a:p>
        </p:txBody>
      </p:sp>
      <p:pic>
        <p:nvPicPr>
          <p:cNvPr id="6" name="Content Placeholder 5" descr="A diagram of blood flow&#10;&#10;AI-generated content may be incorrect.">
            <a:extLst>
              <a:ext uri="{FF2B5EF4-FFF2-40B4-BE49-F238E27FC236}">
                <a16:creationId xmlns:a16="http://schemas.microsoft.com/office/drawing/2014/main" id="{6CE2E658-23AD-117B-0465-7BD1E9FDF5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20225" y="2517458"/>
            <a:ext cx="6780325" cy="401926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9F2BFB-1BC9-718A-EC75-820B1F24CCA2}"/>
              </a:ext>
            </a:extLst>
          </p:cNvPr>
          <p:cNvSpPr txBox="1"/>
          <p:nvPr/>
        </p:nvSpPr>
        <p:spPr>
          <a:xfrm>
            <a:off x="531341" y="2517458"/>
            <a:ext cx="384295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ARDS  V/Q mismatch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Increased shunting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Increasing FiO2 increases PaO2 in </a:t>
            </a:r>
            <a:r>
              <a:rPr lang="en-US" sz="2400" dirty="0" err="1">
                <a:solidFill>
                  <a:srgbClr val="FF0000"/>
                </a:solidFill>
              </a:rPr>
              <a:t>deadspace</a:t>
            </a:r>
            <a:r>
              <a:rPr lang="en-US" sz="2400" dirty="0">
                <a:solidFill>
                  <a:srgbClr val="FF0000"/>
                </a:solidFill>
              </a:rPr>
              <a:t> ventilation &gt; shunting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Need to </a:t>
            </a:r>
            <a:r>
              <a:rPr lang="en-US" sz="2400" dirty="0" err="1"/>
              <a:t>recruite</a:t>
            </a:r>
            <a:r>
              <a:rPr lang="en-US" sz="2400" dirty="0"/>
              <a:t> lung in shunting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8383690-EA11-C0C0-AA83-4A5882304DF9}"/>
              </a:ext>
            </a:extLst>
          </p:cNvPr>
          <p:cNvCxnSpPr>
            <a:cxnSpLocks/>
          </p:cNvCxnSpPr>
          <p:nvPr/>
        </p:nvCxnSpPr>
        <p:spPr>
          <a:xfrm flipV="1">
            <a:off x="1655805" y="2517458"/>
            <a:ext cx="0" cy="4110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0AAFE46-1D28-D555-1D45-77CE64FA2D9A}"/>
              </a:ext>
            </a:extLst>
          </p:cNvPr>
          <p:cNvSpPr txBox="1"/>
          <p:nvPr/>
        </p:nvSpPr>
        <p:spPr>
          <a:xfrm>
            <a:off x="4683211" y="6314303"/>
            <a:ext cx="3126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ARDS, CHF, Pneumonia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38ED4B-1314-CFA1-6F09-5C50698F511F}"/>
              </a:ext>
            </a:extLst>
          </p:cNvPr>
          <p:cNvSpPr txBox="1"/>
          <p:nvPr/>
        </p:nvSpPr>
        <p:spPr>
          <a:xfrm>
            <a:off x="8699157" y="6336668"/>
            <a:ext cx="2901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PE, Air/Fat embolism</a:t>
            </a:r>
          </a:p>
        </p:txBody>
      </p:sp>
    </p:spTree>
    <p:extLst>
      <p:ext uri="{BB962C8B-B14F-4D97-AF65-F5344CB8AC3E}">
        <p14:creationId xmlns:p14="http://schemas.microsoft.com/office/powerpoint/2010/main" val="170405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6E8327-9425-2E35-6276-4C92D0E73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 OF ARDS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42DB3E4-11FC-CABE-A93C-52E32DB619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1326" y="2235869"/>
            <a:ext cx="10069348" cy="3777592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F2B648-3F20-5721-1C81-DDCA66E463DE}"/>
              </a:ext>
            </a:extLst>
          </p:cNvPr>
          <p:cNvSpPr txBox="1"/>
          <p:nvPr/>
        </p:nvSpPr>
        <p:spPr>
          <a:xfrm>
            <a:off x="3216163" y="6182738"/>
            <a:ext cx="2711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EXUDATIVE PHASE </a:t>
            </a:r>
          </a:p>
          <a:p>
            <a:pPr algn="ctr"/>
            <a:r>
              <a:rPr lang="en-US" sz="1600" b="1" dirty="0"/>
              <a:t>DAY 1-7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E4F667-9D2A-DA09-2A6C-964193328EEE}"/>
              </a:ext>
            </a:extLst>
          </p:cNvPr>
          <p:cNvSpPr txBox="1"/>
          <p:nvPr/>
        </p:nvSpPr>
        <p:spPr>
          <a:xfrm>
            <a:off x="5841286" y="6182738"/>
            <a:ext cx="2719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PROLIFERATIVE PHASE  DAY 7-14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1019D7-A519-5950-9091-EE71160A1E52}"/>
              </a:ext>
            </a:extLst>
          </p:cNvPr>
          <p:cNvSpPr txBox="1"/>
          <p:nvPr/>
        </p:nvSpPr>
        <p:spPr>
          <a:xfrm>
            <a:off x="8339815" y="6182903"/>
            <a:ext cx="2711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EXUDATIVE PHASE </a:t>
            </a:r>
          </a:p>
          <a:p>
            <a:pPr algn="ctr"/>
            <a:r>
              <a:rPr lang="en-US" sz="1600" b="1" dirty="0"/>
              <a:t>WEEKS 2-4</a:t>
            </a:r>
          </a:p>
        </p:txBody>
      </p:sp>
    </p:spTree>
    <p:extLst>
      <p:ext uri="{BB962C8B-B14F-4D97-AF65-F5344CB8AC3E}">
        <p14:creationId xmlns:p14="http://schemas.microsoft.com/office/powerpoint/2010/main" val="2587077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1F987-A97B-F96B-5440-2B06A7065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ARDS DIAGNOSIS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271C64-7459-A049-77B9-8F4CC31C6635}"/>
              </a:ext>
            </a:extLst>
          </p:cNvPr>
          <p:cNvSpPr/>
          <p:nvPr/>
        </p:nvSpPr>
        <p:spPr>
          <a:xfrm>
            <a:off x="1950619" y="2351900"/>
            <a:ext cx="766293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7358019-D50A-0D80-B0F2-C0947D16D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791" y="2560012"/>
            <a:ext cx="8825659" cy="3416300"/>
          </a:xfr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9AF690-6A32-5D4B-2598-C241A2C52E27}"/>
              </a:ext>
            </a:extLst>
          </p:cNvPr>
          <p:cNvSpPr/>
          <p:nvPr/>
        </p:nvSpPr>
        <p:spPr>
          <a:xfrm>
            <a:off x="1260389" y="2603500"/>
            <a:ext cx="90216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ARDS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0BAA5A-D564-ED81-8F70-924BC41C149D}"/>
              </a:ext>
            </a:extLst>
          </p:cNvPr>
          <p:cNvSpPr/>
          <p:nvPr/>
        </p:nvSpPr>
        <p:spPr>
          <a:xfrm>
            <a:off x="2222578" y="2813565"/>
            <a:ext cx="70326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Acute hypoxia after insult (&lt;1 week) 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C60E30-7995-757B-8472-88CBDBA85DB3}"/>
              </a:ext>
            </a:extLst>
          </p:cNvPr>
          <p:cNvSpPr/>
          <p:nvPr/>
        </p:nvSpPr>
        <p:spPr>
          <a:xfrm>
            <a:off x="2222578" y="3564361"/>
            <a:ext cx="630760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Ratio (P/F &lt; 300 with PEEP≧5)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B30461-4B1B-C3F0-F967-F6C0CE261A94}"/>
              </a:ext>
            </a:extLst>
          </p:cNvPr>
          <p:cNvSpPr/>
          <p:nvPr/>
        </p:nvSpPr>
        <p:spPr>
          <a:xfrm>
            <a:off x="2162550" y="4487229"/>
            <a:ext cx="64155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Diffuse Bilateral Pulmonary Infiltrates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7F8673-AA3E-9015-0452-E93ACC9C184B}"/>
              </a:ext>
            </a:extLst>
          </p:cNvPr>
          <p:cNvSpPr/>
          <p:nvPr/>
        </p:nvSpPr>
        <p:spPr>
          <a:xfrm>
            <a:off x="2162550" y="5283815"/>
            <a:ext cx="10884747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Swan Ganz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PCWP &lt; 18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Rule out cardiogenic pulmonary edema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508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31CAE-6F03-C8D9-A16B-175303BAD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Berlin Criteria for 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03398-EAB1-EE95-818B-7E0178A69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34975"/>
            <a:ext cx="8825659" cy="35848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Symptoms for less than a week after a known insult</a:t>
            </a:r>
          </a:p>
          <a:p>
            <a:r>
              <a:rPr lang="en-US" dirty="0"/>
              <a:t>Imaging: bilateral pulmonary opacities not fully explained by atelectasis, pleural effusions, lung collapse or nodules</a:t>
            </a:r>
          </a:p>
          <a:p>
            <a:pPr lvl="1"/>
            <a:r>
              <a:rPr lang="en-US" dirty="0"/>
              <a:t>Lung ultrasound with diffuse B lines</a:t>
            </a:r>
          </a:p>
          <a:p>
            <a:r>
              <a:rPr lang="en-US" dirty="0"/>
              <a:t>Origin of edema not fully explained by CHF or fluid overload</a:t>
            </a:r>
          </a:p>
          <a:p>
            <a:r>
              <a:rPr lang="en-US" dirty="0"/>
              <a:t>PaO2/FiO2 &lt;300 with CPAP or PEEP </a:t>
            </a:r>
            <a:r>
              <a:rPr lang="en-US" u="sng" dirty="0"/>
              <a:t>&gt;</a:t>
            </a:r>
            <a:r>
              <a:rPr lang="en-US" dirty="0"/>
              <a:t> 5</a:t>
            </a:r>
          </a:p>
          <a:p>
            <a:r>
              <a:rPr lang="en-US" dirty="0"/>
              <a:t>Severity</a:t>
            </a:r>
          </a:p>
          <a:p>
            <a:pPr lvl="1"/>
            <a:r>
              <a:rPr lang="en-US" b="1" dirty="0"/>
              <a:t>Mild: P/F 201-300</a:t>
            </a:r>
          </a:p>
          <a:p>
            <a:pPr lvl="1"/>
            <a:r>
              <a:rPr lang="en-US" b="1" dirty="0"/>
              <a:t>Moderate: P/F 101-200</a:t>
            </a:r>
          </a:p>
          <a:p>
            <a:pPr lvl="1"/>
            <a:r>
              <a:rPr lang="en-US" b="1" dirty="0"/>
              <a:t>Severe: P/F </a:t>
            </a:r>
            <a:r>
              <a:rPr lang="en-US" b="1" u="sng" dirty="0"/>
              <a:t>&lt;</a:t>
            </a:r>
            <a:r>
              <a:rPr lang="en-US" b="1" dirty="0"/>
              <a:t> 100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2392D0EE-2F2D-773D-3B11-D79CCFE82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40545" y="6186355"/>
            <a:ext cx="3910909" cy="304801"/>
          </a:xfrm>
        </p:spPr>
        <p:txBody>
          <a:bodyPr/>
          <a:lstStyle/>
          <a:p>
            <a:r>
              <a:rPr lang="en-US" sz="1600" dirty="0"/>
              <a:t>Intensive Care Med 2012;38:1573-82.</a:t>
            </a:r>
          </a:p>
        </p:txBody>
      </p:sp>
    </p:spTree>
    <p:extLst>
      <p:ext uri="{BB962C8B-B14F-4D97-AF65-F5344CB8AC3E}">
        <p14:creationId xmlns:p14="http://schemas.microsoft.com/office/powerpoint/2010/main" val="1137903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4986A-987D-924A-9089-268994D09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Mimickers of 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A6445-6653-4F4B-837A-4A063145D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663" y="2468032"/>
            <a:ext cx="10658674" cy="3416300"/>
          </a:xfrm>
        </p:spPr>
        <p:txBody>
          <a:bodyPr/>
          <a:lstStyle/>
          <a:p>
            <a:r>
              <a:rPr lang="en-US" dirty="0"/>
              <a:t>CHF</a:t>
            </a:r>
          </a:p>
          <a:p>
            <a:r>
              <a:rPr lang="en-US" dirty="0"/>
              <a:t>Diffuse interstitial lung disease</a:t>
            </a:r>
          </a:p>
          <a:p>
            <a:r>
              <a:rPr lang="en-US" dirty="0"/>
              <a:t>Diffuse alveolar hemorrhage (Goodpasture’s syndrome, SLE or ANCA-associated vasculitis)</a:t>
            </a:r>
          </a:p>
          <a:p>
            <a:r>
              <a:rPr lang="en-US" dirty="0"/>
              <a:t>Drug-induced lung injury (e.g., bleomycin or amiodarone)</a:t>
            </a:r>
          </a:p>
          <a:p>
            <a:r>
              <a:rPr lang="en-US" dirty="0"/>
              <a:t>Cancers (primary lung or metastatic cancers)</a:t>
            </a:r>
          </a:p>
        </p:txBody>
      </p:sp>
    </p:spTree>
    <p:extLst>
      <p:ext uri="{BB962C8B-B14F-4D97-AF65-F5344CB8AC3E}">
        <p14:creationId xmlns:p14="http://schemas.microsoft.com/office/powerpoint/2010/main" val="34988510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1016</TotalTime>
  <Words>1378</Words>
  <Application>Microsoft Macintosh PowerPoint</Application>
  <PresentationFormat>Widescreen</PresentationFormat>
  <Paragraphs>189</Paragraphs>
  <Slides>18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Century Gothic</vt:lpstr>
      <vt:lpstr>open-sans</vt:lpstr>
      <vt:lpstr>Wingdings</vt:lpstr>
      <vt:lpstr>Wingdings 3</vt:lpstr>
      <vt:lpstr>Ion Boardroom</vt:lpstr>
      <vt:lpstr>Acute Respiratory Distress Syndrome (ARDS)</vt:lpstr>
      <vt:lpstr>Origins of ARDS</vt:lpstr>
      <vt:lpstr>Etiologies of ARDS</vt:lpstr>
      <vt:lpstr>Pathophysiology of ARDS</vt:lpstr>
      <vt:lpstr>V/Q MISMATCH AND SHUNTING</vt:lpstr>
      <vt:lpstr>STAGES OF ARDS</vt:lpstr>
      <vt:lpstr>ARDS DIAGNOSIS</vt:lpstr>
      <vt:lpstr>Berlin Criteria for ARDS</vt:lpstr>
      <vt:lpstr>Mimickers of ARDS</vt:lpstr>
      <vt:lpstr>Epidemiology of ARDS</vt:lpstr>
      <vt:lpstr>HFNC or NIV Management of ARDS</vt:lpstr>
      <vt:lpstr>Ventilator Management in ARDS</vt:lpstr>
      <vt:lpstr>Conservative Fluid Management in ARDS</vt:lpstr>
      <vt:lpstr>Prone Ventilation in ARDS</vt:lpstr>
      <vt:lpstr>Neuromuscular Blockade in Severe ARDS</vt:lpstr>
      <vt:lpstr>Steroids in Moderate-Severe ARDS</vt:lpstr>
      <vt:lpstr>Complications of ARDS</vt:lpstr>
      <vt:lpstr>ARDS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Acute Respiratory Distress Syndrome (ARDS)</dc:title>
  <dc:creator>Esherick, Joseph</dc:creator>
  <cp:lastModifiedBy>joseph esherick</cp:lastModifiedBy>
  <cp:revision>77</cp:revision>
  <dcterms:created xsi:type="dcterms:W3CDTF">2021-12-20T03:26:58Z</dcterms:created>
  <dcterms:modified xsi:type="dcterms:W3CDTF">2025-11-18T06:12:39Z</dcterms:modified>
</cp:coreProperties>
</file>