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422" r:id="rId2"/>
    <p:sldId id="368" r:id="rId3"/>
    <p:sldId id="371" r:id="rId4"/>
    <p:sldId id="378" r:id="rId5"/>
    <p:sldId id="373" r:id="rId6"/>
    <p:sldId id="380" r:id="rId7"/>
    <p:sldId id="379" r:id="rId8"/>
    <p:sldId id="426" r:id="rId9"/>
    <p:sldId id="382" r:id="rId10"/>
    <p:sldId id="434" r:id="rId11"/>
    <p:sldId id="381" r:id="rId12"/>
    <p:sldId id="435" r:id="rId13"/>
    <p:sldId id="383" r:id="rId14"/>
    <p:sldId id="436" r:id="rId15"/>
    <p:sldId id="384" r:id="rId16"/>
    <p:sldId id="437" r:id="rId17"/>
    <p:sldId id="386" r:id="rId18"/>
    <p:sldId id="385" r:id="rId19"/>
    <p:sldId id="375" r:id="rId20"/>
    <p:sldId id="427" r:id="rId21"/>
    <p:sldId id="440" r:id="rId22"/>
    <p:sldId id="387" r:id="rId23"/>
    <p:sldId id="388" r:id="rId24"/>
    <p:sldId id="389" r:id="rId25"/>
    <p:sldId id="390" r:id="rId26"/>
    <p:sldId id="391" r:id="rId27"/>
    <p:sldId id="394" r:id="rId28"/>
    <p:sldId id="438" r:id="rId29"/>
    <p:sldId id="264" r:id="rId30"/>
    <p:sldId id="401" r:id="rId31"/>
    <p:sldId id="402" r:id="rId32"/>
    <p:sldId id="408" r:id="rId33"/>
    <p:sldId id="418" r:id="rId34"/>
    <p:sldId id="433" r:id="rId35"/>
    <p:sldId id="419" r:id="rId36"/>
    <p:sldId id="403" r:id="rId37"/>
    <p:sldId id="410" r:id="rId38"/>
    <p:sldId id="439" r:id="rId39"/>
    <p:sldId id="428" r:id="rId40"/>
    <p:sldId id="411" r:id="rId41"/>
    <p:sldId id="412" r:id="rId42"/>
    <p:sldId id="404" r:id="rId43"/>
    <p:sldId id="414" r:id="rId44"/>
    <p:sldId id="423" r:id="rId45"/>
    <p:sldId id="425" r:id="rId46"/>
    <p:sldId id="416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78"/>
    <a:srgbClr val="0069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9"/>
    <p:restoredTop sz="91497"/>
  </p:normalViewPr>
  <p:slideViewPr>
    <p:cSldViewPr>
      <p:cViewPr varScale="1">
        <p:scale>
          <a:sx n="117" d="100"/>
          <a:sy n="117" d="100"/>
        </p:scale>
        <p:origin x="80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114" d="100"/>
          <a:sy n="114" d="100"/>
        </p:scale>
        <p:origin x="4312" y="16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4BF8C0-5893-4879-89FF-204B62AA11E2}" type="datetimeFigureOut">
              <a:rPr lang="en-US" smtClean="0"/>
              <a:t>8/30/26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4D585-B643-4C48-BBA4-57B986E44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41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16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Depressed skull fracture, might see intracranial air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43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97AF0-FBF6-B757-7C58-B53CDF95C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8CF7DC-4D17-9E22-DEDA-013932D59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FE2383-5293-38A5-EF2C-CE2EA1750E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Depressed skull fracture, might see intracranial air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AF96E-D461-A94B-7D45-CD07FA6AE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81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733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DF749-1FB7-0185-2E7A-592BC449C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13EDD6-5305-5570-D73E-B2D04A701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D7B795-42AC-E7E2-814F-31CA31578E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6FCED-3C14-7510-CD35-B2C11A0B3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99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8E1B3-BE77-B826-D253-A982CB1C6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468D70-2606-7A4E-A58C-67408C4D72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3FB885-902C-2AF8-9924-55525A14E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D22E4-B99C-11EC-2AD9-A86FCE68E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0569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C00000"/>
                </a:solidFill>
              </a:rPr>
              <a:t>Diagnosis: Intracerebral Hemorrhage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22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C00000"/>
                </a:solidFill>
              </a:rPr>
              <a:t>Diagnosis: Subarachnoid Hemorrhage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88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96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C00000"/>
                </a:solidFill>
              </a:rPr>
              <a:t>Diagnosis: Acute Ischemic Stroke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484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c6f91993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c6f91993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84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C00000"/>
                </a:solidFill>
              </a:rPr>
              <a:t>Diagnosis: Acute bacterial or viral meningitis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057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8F2E5-BAC2-5A82-C109-CB8D3EA40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FAD260-219E-810D-1AFF-A2C10107BD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AF7107-D97D-0416-E3B3-C4A75DA9D0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C00000"/>
                </a:solidFill>
              </a:rPr>
              <a:t>Diagnosis: Acute bacterial or viral meningitis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F121E9-E071-1531-850F-5248117254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08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0135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93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19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91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Subdural Hematoma</a:t>
            </a:r>
          </a:p>
          <a:p>
            <a:r>
              <a:rPr lang="en-US" dirty="0"/>
              <a:t>Homogenous hyperdense concave or crescent-shaped mass that cross suture lines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50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94A08-7F39-A1DF-13C3-3CF624F95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540FD7-2857-3B49-8D69-45E99B942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F6E653-859F-E0C9-2346-8AA9BD7F3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Subdural Hematoma</a:t>
            </a:r>
          </a:p>
          <a:p>
            <a:r>
              <a:rPr lang="en-US" dirty="0"/>
              <a:t>Homogenous hyperdense concave or crescent-shaped mass that cross suture lines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E92E4-7E39-38FF-1791-93D3B4A2FF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85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“Salt and pepper” appearance with mixed density acute blood. Typically seen in the frontal or anterior temporal lobes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77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BC7CE-8A0C-4363-AA0F-B60C74152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8D960B-1943-EC8C-6928-378715871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14E93F-0659-FC66-DBD8-E1C13787E1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“Salt and pepper” appearance with mixed density acute blood. Typically seen in the frontal or anterior temporal lobes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DE612-F86E-CA51-9724-3DF77D04CB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4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Lentiform and does not cross suture lines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33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DF60A-4F23-A17B-0C5C-60594CAE1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B04091-D0F1-DC46-70D7-D3721996FA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50AA22-1173-3BEE-9087-6F31AAACBD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Lentiform and does not cross suture lines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4BE29-CB3C-CFB4-7F2B-42D4C1B4B6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50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600" y="20574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09600" y="4267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3"/>
          <p:cNvSpPr>
            <a:spLocks noGrp="1"/>
          </p:cNvSpPr>
          <p:nvPr>
            <p:ph type="ctrTitle" idx="4294967295" hasCustomPrompt="1"/>
          </p:nvPr>
        </p:nvSpPr>
        <p:spPr>
          <a:xfrm>
            <a:off x="1295400" y="2130426"/>
            <a:ext cx="10287000" cy="1984375"/>
          </a:xfrm>
        </p:spPr>
        <p:txBody>
          <a:bodyPr anchor="ctr">
            <a:normAutofit/>
          </a:bodyPr>
          <a:lstStyle>
            <a:lvl1pPr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en-US" sz="3800" b="1" dirty="0">
                <a:solidFill>
                  <a:srgbClr val="0069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 (Arial 38pt bold)</a:t>
            </a:r>
          </a:p>
        </p:txBody>
      </p:sp>
      <p:sp>
        <p:nvSpPr>
          <p:cNvPr id="11" name="Subtitle 4"/>
          <p:cNvSpPr>
            <a:spLocks noGrp="1"/>
          </p:cNvSpPr>
          <p:nvPr>
            <p:ph type="subTitle" idx="4294967295"/>
          </p:nvPr>
        </p:nvSpPr>
        <p:spPr>
          <a:xfrm>
            <a:off x="1295400" y="4419600"/>
            <a:ext cx="7848600" cy="17526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/>
            </a:lvl1pPr>
          </a:lstStyle>
          <a:p>
            <a:pPr marL="0" indent="0" algn="l"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Speaker’s Name (Arial 20pt)</a:t>
            </a:r>
          </a:p>
          <a:p>
            <a:pPr marL="0" indent="0" algn="l"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Speaker’s Title (Arial 20pt)</a:t>
            </a:r>
          </a:p>
          <a:p>
            <a:pPr marL="0" indent="0" algn="l">
              <a:buNone/>
            </a:pP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date, Year</a:t>
            </a:r>
          </a:p>
          <a:p>
            <a:pPr marL="0" indent="0" algn="l"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 Location</a:t>
            </a:r>
          </a:p>
        </p:txBody>
      </p:sp>
      <p:pic>
        <p:nvPicPr>
          <p:cNvPr id="12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8001000" y="500866"/>
            <a:ext cx="3683000" cy="7945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32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47577"/>
            <a:ext cx="9067800" cy="1143000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5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72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67800" cy="1143000"/>
          </a:xfrm>
        </p:spPr>
        <p:txBody>
          <a:bodyPr>
            <a:normAutofit/>
          </a:bodyPr>
          <a:lstStyle>
            <a:lvl1pPr algn="l">
              <a:defRPr sz="4400" b="1" i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525963"/>
          </a:xfrm>
        </p:spPr>
        <p:txBody>
          <a:bodyPr/>
          <a:lstStyle>
            <a:lvl1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68ED44F7-3DD0-44D3-90D4-8480E2AD89C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600" y="1219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10151832" y="6384534"/>
            <a:ext cx="2040168" cy="3972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98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962401"/>
            <a:ext cx="10030884" cy="1806575"/>
          </a:xfrm>
        </p:spPr>
        <p:txBody>
          <a:bodyPr anchor="t">
            <a:normAutofit/>
          </a:bodyPr>
          <a:lstStyle>
            <a:lvl1pPr algn="l">
              <a:defRPr sz="3200" b="1" cap="none" baseline="0">
                <a:solidFill>
                  <a:srgbClr val="0069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906714"/>
            <a:ext cx="10030884" cy="10556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C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9600" y="28956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609600" y="5791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18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770" y="76200"/>
            <a:ext cx="9067800" cy="1143000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4840" y="1305560"/>
            <a:ext cx="4800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2600" y="1305560"/>
            <a:ext cx="54864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600" y="1219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830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67800" cy="1143000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4999" y="1295400"/>
            <a:ext cx="4800600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9A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999" y="1935162"/>
            <a:ext cx="4800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62600" y="1295400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9A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8688" y="193516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9600" y="1219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21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67800" cy="1143000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09600" y="1219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11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12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4080" y="273051"/>
            <a:ext cx="3657600" cy="1162050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273051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1435101"/>
            <a:ext cx="480060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909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7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10640" y="76199"/>
            <a:ext cx="9067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295400"/>
            <a:ext cx="102870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73600" y="63246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D44F7-3DD0-44D3-90D4-8480E2AD89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ED2FE2A5-0929-1644-B73F-231DC4F136B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18" y="6361114"/>
            <a:ext cx="1839383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Erica Sommermann\Downloads\vcmc logo copy.jpg">
            <a:extLst>
              <a:ext uri="{FF2B5EF4-FFF2-40B4-BE49-F238E27FC236}">
                <a16:creationId xmlns:a16="http://schemas.microsoft.com/office/drawing/2014/main" id="{04D05595-2349-BB45-BDE0-9578CFF1303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10151832" y="6384534"/>
            <a:ext cx="2040168" cy="3972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69709C-B1EC-E445-ACA9-C4A8E25AD28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619" y="6349854"/>
            <a:ext cx="1219200" cy="4829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E57D00-7461-9A94-6661-18637A04760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455" y="6324601"/>
            <a:ext cx="983668" cy="49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69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0069A0"/>
                </a:solidFill>
              </a:rPr>
              <a:t>Neurologic Support</a:t>
            </a:r>
            <a:endParaRPr lang="en-US" sz="4800" dirty="0">
              <a:solidFill>
                <a:srgbClr val="0069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FF5C1BB2-516D-E7A1-4CC2-F014449987B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34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AF2A4-DB23-9880-98C5-11C86B29A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B9EDA-63EA-AF59-1CC8-DE2E0B05F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81000"/>
            <a:ext cx="11226223" cy="838200"/>
          </a:xfrm>
        </p:spPr>
        <p:txBody>
          <a:bodyPr/>
          <a:lstStyle/>
          <a:p>
            <a:pPr algn="ctr"/>
            <a:r>
              <a:rPr lang="en-US" dirty="0"/>
              <a:t>Subdural Hematoma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D4AFB3-27CE-4781-04A3-7DDF29473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244F25-5EB0-9B1D-030A-AF43D7DE6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77" y="1447800"/>
            <a:ext cx="11479646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87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6BAD7-99CD-C54A-A03A-16D0176D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58FC4E-D495-1547-8664-5826F6749C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95400"/>
            <a:ext cx="7620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91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64D8-9A7B-3A3D-069F-EC21839C9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A7459-5DB7-93C6-255D-C36994D29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Hemorrhagic cerebral contusion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9C8C7-1866-0C6D-6348-7985FFDE5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6611F6-8E9D-A08D-081E-B02E472A3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95400"/>
            <a:ext cx="7620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48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8726BF-66A4-E14B-B516-E55D8E947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1F3FD2-DB2F-CF40-95D5-02710BDE4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25" y="1306134"/>
            <a:ext cx="6991350" cy="493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9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AED06-D9C8-B88F-AF00-15EED8692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991A5-8396-01C2-D658-9DD110150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/>
          <a:lstStyle/>
          <a:p>
            <a:pPr algn="ctr"/>
            <a:r>
              <a:rPr lang="en-US" dirty="0"/>
              <a:t>Epidural Hematoma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F890B-82B8-0052-E23E-38378FB3A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5882DF-2F94-F2DD-8C77-068AF643B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25" y="1306134"/>
            <a:ext cx="6991350" cy="493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05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559A4-58EE-0A43-BC27-F2AE7D6D4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446D8C-CAEF-2C4E-912B-9F3A6A32A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07540"/>
            <a:ext cx="10859208" cy="501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52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7704C-8640-C1D3-F4E6-7D1794BB5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A2B83-3830-F0FE-69DF-8820CE7F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/>
          <a:lstStyle/>
          <a:p>
            <a:pPr algn="ctr"/>
            <a:r>
              <a:rPr lang="en-US" dirty="0"/>
              <a:t>Depressed Skull Fracture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89CF47-90D6-A171-299D-ED58F21E7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0FB05B-B3F3-2FE7-0A0B-ED11B0097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07540"/>
            <a:ext cx="10859208" cy="501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03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ECDA-5C68-1241-8BA6-E06A9B79A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Interventions for TBI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33884-3D05-8B4A-B3DE-BFC28ED6D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1049000" cy="4953000"/>
          </a:xfrm>
        </p:spPr>
        <p:txBody>
          <a:bodyPr numCol="1">
            <a:norm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Keep head of bed ≥ 30 degrees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Avoid jugular vein compression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Use Normal Saline as primary fluid; avoid hypotonic fluids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Sedation if needed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Prophylactic anticonvulsants, usually levetiracetam (Keppra)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Mannitol, hypertonic saline for signs of herniation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Consider ICP monitoring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Maintain CPP 60-70 mmHg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Steroids are contraindicated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6629B-C4E9-5C4C-85CA-3BAC9C9EC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E00E1D-EEF9-FF40-A71D-DB9D01640D1D}"/>
              </a:ext>
            </a:extLst>
          </p:cNvPr>
          <p:cNvSpPr/>
          <p:nvPr/>
        </p:nvSpPr>
        <p:spPr>
          <a:xfrm>
            <a:off x="533400" y="1261872"/>
            <a:ext cx="9067800" cy="1584960"/>
          </a:xfrm>
          <a:prstGeom prst="rect">
            <a:avLst/>
          </a:prstGeom>
          <a:noFill/>
          <a:ln w="889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0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548E0DF-1C8F-BB45-B417-AC0183351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TBI – Initial Interventions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13A966-3334-B64F-9CBA-CAC2DB11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18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53B492-5D9D-1440-827B-FFD68D06A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19200"/>
            <a:ext cx="10744200" cy="509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755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B1C40-A689-3C42-A117-D8869B3D0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Monro-Kellie Doctrine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7C950-EB35-5342-9857-907C5B6FD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D79F49-86DC-8342-D7CF-C8ECA3528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741" y="1295400"/>
            <a:ext cx="8132934" cy="493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95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7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800" dirty="0">
                <a:solidFill>
                  <a:schemeClr val="tx2"/>
                </a:solidFill>
              </a:rPr>
              <a:t>Goals</a:t>
            </a:r>
          </a:p>
        </p:txBody>
      </p:sp>
      <p:sp>
        <p:nvSpPr>
          <p:cNvPr id="6149" name="Rectangle 76"/>
          <p:cNvSpPr>
            <a:spLocks noGrp="1" noChangeArrowheads="1"/>
          </p:cNvSpPr>
          <p:nvPr>
            <p:ph idx="1"/>
          </p:nvPr>
        </p:nvSpPr>
        <p:spPr>
          <a:xfrm>
            <a:off x="609600" y="1295400"/>
            <a:ext cx="10972800" cy="4525963"/>
          </a:xfr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sz="2600" dirty="0"/>
              <a:t>Review principles of brain insult and mechanisms of neuronal injury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sz="2600" dirty="0"/>
              <a:t>Review the assessment of a brain-injured patient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sz="2600" dirty="0"/>
              <a:t>Review treatment principles common in different types of brain injury</a:t>
            </a: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88A3FD-8377-4E22-B399-261BC806A3C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0394950" y="6507163"/>
            <a:ext cx="1651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600" dirty="0">
                <a:solidFill>
                  <a:schemeClr val="folHlink"/>
                </a:solidFill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4230443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C3F52-1628-6772-A07D-6BED8EE64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A75DE6-AC62-18D2-72E1-0E9878076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1224280"/>
            <a:ext cx="4419600" cy="4664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961098-2543-89F6-12EB-A8F735F8D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Monro-Kellie Doctrine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BA65E-3A63-9CE3-B1EB-13E7127E6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6908800" cy="3886199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>
                <a:latin typeface="+mn-lt"/>
              </a:rPr>
              <a:t>Monro-Kellie hypothesis: ICP is the sum of pressures from the intracranial vault contents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sz="2400" dirty="0">
                <a:latin typeface="+mn-lt"/>
              </a:rPr>
              <a:t>Blood, CSF, and tissue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sz="2400" dirty="0">
                <a:latin typeface="+mn-lt"/>
              </a:rPr>
              <a:t>ICP rises after 150 mL of additional volume is added</a:t>
            </a:r>
          </a:p>
          <a:p>
            <a:pPr lvl="2">
              <a:buClr>
                <a:schemeClr val="accent6">
                  <a:lumMod val="75000"/>
                </a:schemeClr>
              </a:buClr>
            </a:pPr>
            <a:r>
              <a:rPr lang="en-US" sz="2400" dirty="0">
                <a:latin typeface="+mn-lt"/>
              </a:rPr>
              <a:t>An increase in venous and CSF outflow allows for initial compensation but can become overwhelmed, producing an abrupt increase in ICP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EFE16-88C9-623E-8A5B-379837A6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D01B5B-174F-68F9-7F3B-0899FB2378F6}"/>
              </a:ext>
            </a:extLst>
          </p:cNvPr>
          <p:cNvSpPr txBox="1"/>
          <p:nvPr/>
        </p:nvSpPr>
        <p:spPr>
          <a:xfrm>
            <a:off x="609600" y="5299149"/>
            <a:ext cx="10896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Elevated ICP: ICP &gt; 22 mmHg sustained for &gt; 5 min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Cerebral PERFUSION pressure CPP = MAP - ICP</a:t>
            </a:r>
          </a:p>
        </p:txBody>
      </p:sp>
    </p:spTree>
    <p:extLst>
      <p:ext uri="{BB962C8B-B14F-4D97-AF65-F5344CB8AC3E}">
        <p14:creationId xmlns:p14="http://schemas.microsoft.com/office/powerpoint/2010/main" val="55756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BAF21-0229-72C6-A5AE-0F0D817E7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BFACE-E6CE-895A-091D-B597F041C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Elevated ICP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90C25-1378-A8F1-0883-660B0229D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D316F7-68E2-73A8-A4AB-24E24BFF7D36}"/>
              </a:ext>
            </a:extLst>
          </p:cNvPr>
          <p:cNvSpPr txBox="1"/>
          <p:nvPr/>
        </p:nvSpPr>
        <p:spPr>
          <a:xfrm>
            <a:off x="647700" y="17526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Elevated ICP: ICP &gt; 22 mmHg sustained for &gt; 5 min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665753-1DD7-02A2-72CB-58BEB44D41FE}"/>
              </a:ext>
            </a:extLst>
          </p:cNvPr>
          <p:cNvSpPr txBox="1"/>
          <p:nvPr/>
        </p:nvSpPr>
        <p:spPr>
          <a:xfrm>
            <a:off x="647700" y="2950966"/>
            <a:ext cx="10896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 to CPG.113 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ICU Management of Patients with 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Severe Traumatic Brain Injury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3-Tiered Approach</a:t>
            </a:r>
          </a:p>
        </p:txBody>
      </p:sp>
    </p:spTree>
    <p:extLst>
      <p:ext uri="{BB962C8B-B14F-4D97-AF65-F5344CB8AC3E}">
        <p14:creationId xmlns:p14="http://schemas.microsoft.com/office/powerpoint/2010/main" val="129372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D920A-D024-654D-9D5B-BA4E3CFF4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C60FD-5E2B-F940-AAA8-77EB118A7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5486400" cy="4525963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70 year old hypertensive man with sudden onset of left hemiparesis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2800" dirty="0">
              <a:latin typeface="+mn-lt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+mn-lt"/>
              </a:rPr>
              <a:t>BP 170/102 mmHg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B9394-3EE3-9248-9D09-9675D7589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0C2B4EE6-7ACC-9248-987E-D96F96680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3" r="15825" b="1334"/>
          <a:stretch>
            <a:fillRect/>
          </a:stretch>
        </p:blipFill>
        <p:spPr bwMode="auto">
          <a:xfrm>
            <a:off x="7048499" y="1276799"/>
            <a:ext cx="4464677" cy="504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824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D3576-12EE-614E-8BC7-565586A75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Intracerebral Hemorrhage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E86634-2DB3-EF4C-8DF5-873D9E393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0287000" cy="4953001"/>
          </a:xfrm>
        </p:spPr>
        <p:txBody>
          <a:bodyPr/>
          <a:lstStyle/>
          <a:p>
            <a:r>
              <a:rPr lang="en-US" dirty="0">
                <a:latin typeface="+mn-lt"/>
              </a:rPr>
              <a:t>Start with ABCs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353B0-2A68-8B4B-81B0-D5DEED74C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B36513-38D1-9D4E-81D5-064E74978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77" y="1722438"/>
            <a:ext cx="822344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11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B91DD-1397-6A41-818A-16FF6D4EC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7B1E2-DA6A-9543-9830-65F1AE06B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4800600" cy="3289358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>
                <a:latin typeface="+mn-lt"/>
              </a:rPr>
              <a:t>39 year old woman presents with severe headache, uncertain time of onset, +nausea. Takes warfarin. 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>
                <a:latin typeface="+mn-lt"/>
              </a:rPr>
              <a:t>BP 170/95, RR 24, HR 98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>
                <a:latin typeface="+mn-lt"/>
              </a:rPr>
              <a:t>Exam: Sleepy, yet follows commands, left eye droop and dilated pupil, moving all extremities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8E342-746F-074C-BFC2-9B00C6ECE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11" descr="subarachnoidhemCT">
            <a:extLst>
              <a:ext uri="{FF2B5EF4-FFF2-40B4-BE49-F238E27FC236}">
                <a16:creationId xmlns:a16="http://schemas.microsoft.com/office/drawing/2014/main" id="{454BA007-9D9B-6C4D-BEFA-F00D008BD2A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" t="3000" r="9000" b="3000"/>
          <a:stretch>
            <a:fillRect/>
          </a:stretch>
        </p:blipFill>
        <p:spPr bwMode="auto">
          <a:xfrm>
            <a:off x="7048500" y="1295400"/>
            <a:ext cx="4152900" cy="507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72875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AE7B6-501C-6044-94FE-E06FB47C2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Subarachnoid Hemorrhage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A622C2-AC8E-0043-906F-F8FC51027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5105400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dirty="0">
                <a:latin typeface="+mn-lt"/>
              </a:rPr>
              <a:t>Abrupt severe onset of headache (thunderclap headache)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dirty="0">
                <a:latin typeface="+mn-lt"/>
              </a:rPr>
              <a:t>Perform LP if HCT is negative and history is suggestive for SAH. </a:t>
            </a:r>
          </a:p>
          <a:p>
            <a:pPr lvl="1"/>
            <a:r>
              <a:rPr lang="en-US" sz="3000" dirty="0">
                <a:latin typeface="+mn-lt"/>
              </a:rPr>
              <a:t>Xanthrochromia and elevated RBC count is pathognomonic.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dirty="0">
                <a:latin typeface="+mn-lt"/>
              </a:rPr>
              <a:t>Correct coagulopathy if present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dirty="0">
                <a:latin typeface="+mn-lt"/>
              </a:rPr>
              <a:t>Treat hydrocephalus if present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dirty="0">
                <a:latin typeface="+mn-lt"/>
              </a:rPr>
              <a:t>Monitor for rebleeding</a:t>
            </a:r>
          </a:p>
          <a:p>
            <a:r>
              <a:rPr lang="en-US" sz="3200" dirty="0">
                <a:latin typeface="+mn-lt"/>
              </a:rPr>
              <a:t>Target SBP &lt; 160 mmHg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dirty="0">
                <a:latin typeface="+mn-lt"/>
              </a:rPr>
              <a:t>Aneurysm treatment within first 24 hours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dirty="0">
                <a:latin typeface="+mn-lt"/>
              </a:rPr>
              <a:t>Initiate enteral nimodipine within 24 hours of admission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3200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EDF25-3E21-2240-A2F6-94ABF2A3C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t>25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818FD4-7A6A-58F7-B4D8-18E48DB0B106}"/>
              </a:ext>
            </a:extLst>
          </p:cNvPr>
          <p:cNvSpPr/>
          <p:nvPr/>
        </p:nvSpPr>
        <p:spPr>
          <a:xfrm>
            <a:off x="533400" y="4419601"/>
            <a:ext cx="9448800" cy="1752600"/>
          </a:xfrm>
          <a:prstGeom prst="rect">
            <a:avLst/>
          </a:prstGeom>
          <a:noFill/>
          <a:ln w="889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0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4929A-E50C-714D-BB23-B8D27716A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AA980-3263-8542-B4D9-C3B959120F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5791200" cy="4525963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>
                <a:latin typeface="+mn-lt"/>
              </a:rPr>
              <a:t>65 year old right handed man with a history of HTN and HLD presents to the ED in a delayed fashion after the sudden onset of right sided weakness.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>
              <a:latin typeface="+mn-lt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>
                <a:latin typeface="+mn-lt"/>
              </a:rPr>
              <a:t>He was last seen normal at 1pm and it is now 6pm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>
              <a:latin typeface="+mn-lt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>
                <a:latin typeface="+mn-lt"/>
              </a:rPr>
              <a:t>BP 160/90, HR 95, RR 18, SpO2 98%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>
              <a:latin typeface="+mn-lt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>
                <a:latin typeface="+mn-lt"/>
              </a:rPr>
              <a:t>Exam shows an expressive aphasia, R face and arm weakness, R visual field cut and L gaze deficit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1564304-9692-2B49-8816-66B05C06D4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730" y="1276027"/>
            <a:ext cx="5103670" cy="499174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DB343F-C109-564D-8356-3DD4879CD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4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91CA8-6818-3344-846F-90752A142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Acute Ischemic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735F-605A-0E49-A46F-B221066B5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362201"/>
            <a:ext cx="10972800" cy="2819399"/>
          </a:xfrm>
        </p:spPr>
        <p:txBody>
          <a:bodyPr>
            <a:no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en-US" sz="3200" dirty="0">
                <a:latin typeface="+mn-lt"/>
              </a:rPr>
              <a:t>IV t-PA alone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en-US" sz="3200" dirty="0">
                <a:latin typeface="+mn-lt"/>
              </a:rPr>
              <a:t>IV t-PA followed by embolectomy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en-US" sz="3200" dirty="0">
                <a:latin typeface="+mn-lt"/>
              </a:rPr>
              <a:t>Embolectomy alone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en-US" sz="3200" dirty="0">
                <a:latin typeface="+mn-lt"/>
              </a:rPr>
              <a:t>IV heparin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en-US" sz="3200" dirty="0">
                <a:latin typeface="+mn-lt"/>
              </a:rPr>
              <a:t>Antiplatelets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66CD5-34AE-6A4C-8ACA-A98BA389B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3F32B3-870B-4C43-ACFF-559E47D0CA69}"/>
              </a:ext>
            </a:extLst>
          </p:cNvPr>
          <p:cNvSpPr txBox="1"/>
          <p:nvPr/>
        </p:nvSpPr>
        <p:spPr>
          <a:xfrm>
            <a:off x="685801" y="1425714"/>
            <a:ext cx="9197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69A0"/>
                </a:solidFill>
              </a:rPr>
              <a:t>What is your treatment plan?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F65937-F31A-2B8A-C3F5-A2EF8D1B6A44}"/>
              </a:ext>
            </a:extLst>
          </p:cNvPr>
          <p:cNvSpPr txBox="1"/>
          <p:nvPr/>
        </p:nvSpPr>
        <p:spPr>
          <a:xfrm>
            <a:off x="7162800" y="1412835"/>
            <a:ext cx="48417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69A0"/>
                </a:solidFill>
              </a:rPr>
              <a:t>You are 5 hours out from initial symptoms</a:t>
            </a:r>
          </a:p>
          <a:p>
            <a:r>
              <a:rPr lang="en-US" sz="4000" dirty="0">
                <a:solidFill>
                  <a:srgbClr val="0069A0"/>
                </a:solidFill>
              </a:rPr>
              <a:t>CTA reveals LVO</a:t>
            </a:r>
          </a:p>
        </p:txBody>
      </p:sp>
    </p:spTree>
    <p:extLst>
      <p:ext uri="{BB962C8B-B14F-4D97-AF65-F5344CB8AC3E}">
        <p14:creationId xmlns:p14="http://schemas.microsoft.com/office/powerpoint/2010/main" val="34680021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38C55-ACAC-5D39-2F9A-A5C43E183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B1175-2635-D635-FFD6-AC250E9CB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Acute Ischemic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643E4-142A-D668-9500-072931219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362201"/>
            <a:ext cx="10972800" cy="2819399"/>
          </a:xfrm>
        </p:spPr>
        <p:txBody>
          <a:bodyPr>
            <a:no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en-US" sz="3200" dirty="0">
                <a:latin typeface="+mn-lt"/>
              </a:rPr>
              <a:t>IV t-PA alone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en-US" sz="3200" dirty="0">
                <a:latin typeface="+mn-lt"/>
              </a:rPr>
              <a:t>IV t-PA followed by embolectomy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en-US" sz="3200" dirty="0">
                <a:latin typeface="+mn-lt"/>
              </a:rPr>
              <a:t>Embolectomy alone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en-US" sz="3200" dirty="0">
                <a:latin typeface="+mn-lt"/>
              </a:rPr>
              <a:t>IV heparin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en-US" sz="3200" dirty="0">
                <a:latin typeface="+mn-lt"/>
              </a:rPr>
              <a:t>Antiplatelets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1C68D-E36A-1218-A042-F7187F5F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8B1DA3-EE89-5901-86A7-5B47FC64DF84}"/>
              </a:ext>
            </a:extLst>
          </p:cNvPr>
          <p:cNvSpPr txBox="1"/>
          <p:nvPr/>
        </p:nvSpPr>
        <p:spPr>
          <a:xfrm>
            <a:off x="685801" y="1425714"/>
            <a:ext cx="9197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69A0"/>
                </a:solidFill>
              </a:rPr>
              <a:t>What is your treatment plan?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3BEFC62-81FE-8A10-A86B-0A5B8F596D1E}"/>
              </a:ext>
            </a:extLst>
          </p:cNvPr>
          <p:cNvGrpSpPr/>
          <p:nvPr/>
        </p:nvGrpSpPr>
        <p:grpSpPr>
          <a:xfrm>
            <a:off x="1066800" y="3581400"/>
            <a:ext cx="4343400" cy="1752600"/>
            <a:chOff x="1066800" y="3581400"/>
            <a:chExt cx="4343400" cy="1752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F5C7FA-0A03-4793-6C3D-C0235FE31E7B}"/>
                </a:ext>
              </a:extLst>
            </p:cNvPr>
            <p:cNvSpPr/>
            <p:nvPr/>
          </p:nvSpPr>
          <p:spPr>
            <a:xfrm>
              <a:off x="1066800" y="3581400"/>
              <a:ext cx="4343400" cy="533400"/>
            </a:xfrm>
            <a:prstGeom prst="rect">
              <a:avLst/>
            </a:prstGeom>
            <a:noFill/>
            <a:ln w="889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07D618-9DAB-EFA8-4279-91CE6A09BFEE}"/>
                </a:ext>
              </a:extLst>
            </p:cNvPr>
            <p:cNvSpPr/>
            <p:nvPr/>
          </p:nvSpPr>
          <p:spPr>
            <a:xfrm>
              <a:off x="1066800" y="4800600"/>
              <a:ext cx="4343400" cy="533400"/>
            </a:xfrm>
            <a:prstGeom prst="rect">
              <a:avLst/>
            </a:prstGeom>
            <a:noFill/>
            <a:ln w="889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251F482-D64D-75D6-08B4-655306F967FC}"/>
              </a:ext>
            </a:extLst>
          </p:cNvPr>
          <p:cNvSpPr txBox="1"/>
          <p:nvPr/>
        </p:nvSpPr>
        <p:spPr>
          <a:xfrm>
            <a:off x="7162800" y="1412835"/>
            <a:ext cx="4841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69A0"/>
                </a:solidFill>
              </a:rPr>
              <a:t>You are 5 hours out from initial symptoms</a:t>
            </a:r>
          </a:p>
        </p:txBody>
      </p:sp>
    </p:spTree>
    <p:extLst>
      <p:ext uri="{BB962C8B-B14F-4D97-AF65-F5344CB8AC3E}">
        <p14:creationId xmlns:p14="http://schemas.microsoft.com/office/powerpoint/2010/main" val="340953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/>
          <p:nvPr/>
        </p:nvSpPr>
        <p:spPr>
          <a:xfrm>
            <a:off x="1228983" y="3920672"/>
            <a:ext cx="2844519" cy="9444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2625FF-646B-FA7E-33E4-82E824CFF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Stroke Timeline</a:t>
            </a:r>
          </a:p>
        </p:txBody>
      </p:sp>
      <p:sp>
        <p:nvSpPr>
          <p:cNvPr id="167" name="Google Shape;167;p21"/>
          <p:cNvSpPr txBox="1">
            <a:spLocks noGrp="1"/>
          </p:cNvSpPr>
          <p:nvPr>
            <p:ph type="body" idx="4294967295"/>
          </p:nvPr>
        </p:nvSpPr>
        <p:spPr>
          <a:xfrm>
            <a:off x="1822165" y="2912095"/>
            <a:ext cx="1163638" cy="5953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133"/>
              </a:spcAft>
              <a:buNone/>
            </a:pPr>
            <a:r>
              <a:rPr lang="en" sz="2133" dirty="0"/>
              <a:t>IV-tPA</a:t>
            </a:r>
            <a:endParaRPr sz="2133" dirty="0"/>
          </a:p>
        </p:txBody>
      </p:sp>
      <p:sp>
        <p:nvSpPr>
          <p:cNvPr id="169" name="Google Shape;169;p21"/>
          <p:cNvSpPr txBox="1">
            <a:spLocks noGrp="1"/>
          </p:cNvSpPr>
          <p:nvPr>
            <p:ph type="body" idx="4294967295"/>
          </p:nvPr>
        </p:nvSpPr>
        <p:spPr>
          <a:xfrm>
            <a:off x="1649108" y="4121332"/>
            <a:ext cx="1654175" cy="5953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" dirty="0">
                <a:solidFill>
                  <a:schemeClr val="lt1"/>
                </a:solidFill>
              </a:rPr>
              <a:t>0 – 4.5hrs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73" name="Google Shape;173;p21"/>
          <p:cNvSpPr txBox="1">
            <a:spLocks noGrp="1"/>
          </p:cNvSpPr>
          <p:nvPr>
            <p:ph type="body" idx="4294967295"/>
          </p:nvPr>
        </p:nvSpPr>
        <p:spPr>
          <a:xfrm>
            <a:off x="4813467" y="5214678"/>
            <a:ext cx="2994025" cy="8953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133"/>
              </a:spcAft>
              <a:buNone/>
            </a:pPr>
            <a:r>
              <a:rPr lang="en" sz="2133" dirty="0"/>
              <a:t>Mechanical embolectomy for all</a:t>
            </a:r>
            <a:endParaRPr sz="2133" dirty="0"/>
          </a:p>
        </p:txBody>
      </p:sp>
      <p:sp>
        <p:nvSpPr>
          <p:cNvPr id="175" name="Google Shape;175;p21"/>
          <p:cNvSpPr txBox="1">
            <a:spLocks noGrp="1"/>
          </p:cNvSpPr>
          <p:nvPr>
            <p:ph type="body" idx="4294967295"/>
          </p:nvPr>
        </p:nvSpPr>
        <p:spPr>
          <a:xfrm>
            <a:off x="10482263" y="3321050"/>
            <a:ext cx="1709737" cy="5969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" dirty="0">
                <a:solidFill>
                  <a:schemeClr val="lt1"/>
                </a:solidFill>
              </a:rPr>
              <a:t>6 – 24 hrs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88" name="Google Shape;188;p21"/>
          <p:cNvSpPr txBox="1">
            <a:spLocks noGrp="1"/>
          </p:cNvSpPr>
          <p:nvPr>
            <p:ph type="body" idx="4294967295"/>
          </p:nvPr>
        </p:nvSpPr>
        <p:spPr>
          <a:xfrm>
            <a:off x="7290062" y="2531729"/>
            <a:ext cx="3482975" cy="8953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133"/>
              </a:spcAft>
              <a:buNone/>
            </a:pPr>
            <a:r>
              <a:rPr lang="en" sz="2133" dirty="0"/>
              <a:t>Mechanical embolectomy for some</a:t>
            </a:r>
            <a:endParaRPr sz="2133" dirty="0"/>
          </a:p>
        </p:txBody>
      </p:sp>
      <p:sp>
        <p:nvSpPr>
          <p:cNvPr id="168" name="Google Shape;168;p21"/>
          <p:cNvSpPr/>
          <p:nvPr/>
        </p:nvSpPr>
        <p:spPr>
          <a:xfrm>
            <a:off x="3603283" y="3920672"/>
            <a:ext cx="2580000" cy="9444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/>
          </a:p>
        </p:txBody>
      </p:sp>
      <p:grpSp>
        <p:nvGrpSpPr>
          <p:cNvPr id="170" name="Google Shape;170;p21"/>
          <p:cNvGrpSpPr/>
          <p:nvPr/>
        </p:nvGrpSpPr>
        <p:grpSpPr>
          <a:xfrm>
            <a:off x="4502906" y="4863331"/>
            <a:ext cx="250216" cy="752043"/>
            <a:chOff x="2014332" y="2873308"/>
            <a:chExt cx="198900" cy="593656"/>
          </a:xfrm>
        </p:grpSpPr>
        <p:cxnSp>
          <p:nvCxnSpPr>
            <p:cNvPr id="171" name="Google Shape;171;p21"/>
            <p:cNvCxnSpPr/>
            <p:nvPr/>
          </p:nvCxnSpPr>
          <p:spPr>
            <a:xfrm rot="10800000">
              <a:off x="2113795" y="2873308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2" name="Google Shape;172;p21"/>
            <p:cNvSpPr/>
            <p:nvPr/>
          </p:nvSpPr>
          <p:spPr>
            <a:xfrm rot="10800000" flipH="1">
              <a:off x="2014332" y="3268064"/>
              <a:ext cx="198900" cy="19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4" name="Google Shape;174;p21"/>
          <p:cNvSpPr/>
          <p:nvPr/>
        </p:nvSpPr>
        <p:spPr>
          <a:xfrm>
            <a:off x="5682959" y="3920765"/>
            <a:ext cx="5061240" cy="9444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/>
          </a:p>
        </p:txBody>
      </p:sp>
      <p:grpSp>
        <p:nvGrpSpPr>
          <p:cNvPr id="176" name="Google Shape;176;p21"/>
          <p:cNvGrpSpPr/>
          <p:nvPr/>
        </p:nvGrpSpPr>
        <p:grpSpPr>
          <a:xfrm>
            <a:off x="7519869" y="3387910"/>
            <a:ext cx="207767" cy="596900"/>
            <a:chOff x="3706570" y="1610215"/>
            <a:chExt cx="198900" cy="593656"/>
          </a:xfrm>
        </p:grpSpPr>
        <p:cxnSp>
          <p:nvCxnSpPr>
            <p:cNvPr id="177" name="Google Shape;177;p21"/>
            <p:cNvCxnSpPr/>
            <p:nvPr/>
          </p:nvCxnSpPr>
          <p:spPr>
            <a:xfrm>
              <a:off x="3806032" y="1649171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8" name="Google Shape;178;p21"/>
            <p:cNvSpPr/>
            <p:nvPr/>
          </p:nvSpPr>
          <p:spPr>
            <a:xfrm>
              <a:off x="3706570" y="1610215"/>
              <a:ext cx="198900" cy="19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" name="Google Shape;169;p21">
            <a:extLst>
              <a:ext uri="{FF2B5EF4-FFF2-40B4-BE49-F238E27FC236}">
                <a16:creationId xmlns:a16="http://schemas.microsoft.com/office/drawing/2014/main" id="{E8B23741-3C58-561C-B7D8-64E63AFE9B81}"/>
              </a:ext>
            </a:extLst>
          </p:cNvPr>
          <p:cNvSpPr txBox="1">
            <a:spLocks/>
          </p:cNvSpPr>
          <p:nvPr/>
        </p:nvSpPr>
        <p:spPr>
          <a:xfrm>
            <a:off x="4138606" y="4095667"/>
            <a:ext cx="1654175" cy="5953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lt1"/>
                </a:solidFill>
              </a:rPr>
              <a:t>0 - 6hrs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917658-091B-B890-4BAA-6435207B5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617" y="1277587"/>
            <a:ext cx="10972800" cy="1447800"/>
          </a:xfrm>
        </p:spPr>
        <p:txBody>
          <a:bodyPr>
            <a:no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400" dirty="0">
                <a:latin typeface="+mn-lt"/>
              </a:rPr>
              <a:t>Time of onset = Last Known Well (LKW) time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400" dirty="0">
                <a:latin typeface="+mn-lt"/>
              </a:rPr>
              <a:t>Head imaging = CT, CTA, and CTP</a:t>
            </a:r>
          </a:p>
        </p:txBody>
      </p:sp>
      <p:grpSp>
        <p:nvGrpSpPr>
          <p:cNvPr id="8" name="Google Shape;176;p21">
            <a:extLst>
              <a:ext uri="{FF2B5EF4-FFF2-40B4-BE49-F238E27FC236}">
                <a16:creationId xmlns:a16="http://schemas.microsoft.com/office/drawing/2014/main" id="{29DB1C1A-87F3-8724-1612-7AE7A8D1779C}"/>
              </a:ext>
            </a:extLst>
          </p:cNvPr>
          <p:cNvGrpSpPr/>
          <p:nvPr/>
        </p:nvGrpSpPr>
        <p:grpSpPr>
          <a:xfrm>
            <a:off x="2196217" y="3459399"/>
            <a:ext cx="207767" cy="596900"/>
            <a:chOff x="3706570" y="1610215"/>
            <a:chExt cx="198900" cy="593656"/>
          </a:xfrm>
        </p:grpSpPr>
        <p:cxnSp>
          <p:nvCxnSpPr>
            <p:cNvPr id="9" name="Google Shape;177;p21">
              <a:extLst>
                <a:ext uri="{FF2B5EF4-FFF2-40B4-BE49-F238E27FC236}">
                  <a16:creationId xmlns:a16="http://schemas.microsoft.com/office/drawing/2014/main" id="{F04FC492-1B3C-8187-3062-9899369B6D50}"/>
                </a:ext>
              </a:extLst>
            </p:cNvPr>
            <p:cNvCxnSpPr/>
            <p:nvPr/>
          </p:nvCxnSpPr>
          <p:spPr>
            <a:xfrm>
              <a:off x="3806032" y="1649171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0" name="Google Shape;178;p21">
              <a:extLst>
                <a:ext uri="{FF2B5EF4-FFF2-40B4-BE49-F238E27FC236}">
                  <a16:creationId xmlns:a16="http://schemas.microsoft.com/office/drawing/2014/main" id="{345462E4-3A7C-D0E6-4D98-92E1147D99E5}"/>
                </a:ext>
              </a:extLst>
            </p:cNvPr>
            <p:cNvSpPr/>
            <p:nvPr/>
          </p:nvSpPr>
          <p:spPr>
            <a:xfrm>
              <a:off x="3706570" y="1610215"/>
              <a:ext cx="198900" cy="19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1" name="Google Shape;169;p21">
            <a:extLst>
              <a:ext uri="{FF2B5EF4-FFF2-40B4-BE49-F238E27FC236}">
                <a16:creationId xmlns:a16="http://schemas.microsoft.com/office/drawing/2014/main" id="{43CB630E-9740-C3BB-A6A0-85629F09C7CB}"/>
              </a:ext>
            </a:extLst>
          </p:cNvPr>
          <p:cNvSpPr txBox="1">
            <a:spLocks/>
          </p:cNvSpPr>
          <p:nvPr/>
        </p:nvSpPr>
        <p:spPr>
          <a:xfrm>
            <a:off x="7261162" y="4121517"/>
            <a:ext cx="1654175" cy="5953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lt1"/>
                </a:solidFill>
              </a:rPr>
              <a:t>6 - 24hrs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6561E-A13C-9349-9143-30D5D01F1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primary brain injury?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BC9C1-B0F0-0E4C-A011-479D8D111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60E0E4-D740-4540-94FC-FDA5AA6370EB}"/>
              </a:ext>
            </a:extLst>
          </p:cNvPr>
          <p:cNvSpPr txBox="1"/>
          <p:nvPr/>
        </p:nvSpPr>
        <p:spPr>
          <a:xfrm>
            <a:off x="609600" y="1439238"/>
            <a:ext cx="1059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69A0"/>
                </a:solidFill>
              </a:rPr>
              <a:t>Neuronal injury directly related to the initial insult and occurs at the time of event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3780244-3421-0945-8483-930C49F880B2}"/>
              </a:ext>
            </a:extLst>
          </p:cNvPr>
          <p:cNvSpPr txBox="1">
            <a:spLocks/>
          </p:cNvSpPr>
          <p:nvPr/>
        </p:nvSpPr>
        <p:spPr>
          <a:xfrm>
            <a:off x="685800" y="2971800"/>
            <a:ext cx="10782300" cy="2133843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None/>
            </a:pPr>
            <a:r>
              <a:rPr lang="en-US" sz="2800" dirty="0"/>
              <a:t>Mechanisms:</a:t>
            </a:r>
          </a:p>
          <a:p>
            <a:pPr lvl="2">
              <a:buClr>
                <a:schemeClr val="accent6">
                  <a:lumMod val="75000"/>
                </a:schemeClr>
              </a:buClr>
            </a:pPr>
            <a:r>
              <a:rPr lang="en-US" sz="2800" dirty="0"/>
              <a:t>Trauma</a:t>
            </a:r>
          </a:p>
          <a:p>
            <a:pPr lvl="2">
              <a:buClr>
                <a:schemeClr val="accent6">
                  <a:lumMod val="75000"/>
                </a:schemeClr>
              </a:buClr>
            </a:pPr>
            <a:r>
              <a:rPr lang="en-US" sz="2800" dirty="0"/>
              <a:t>Ischemia</a:t>
            </a:r>
          </a:p>
          <a:p>
            <a:pPr lvl="2">
              <a:buClr>
                <a:schemeClr val="accent6">
                  <a:lumMod val="75000"/>
                </a:schemeClr>
              </a:buClr>
            </a:pPr>
            <a:r>
              <a:rPr lang="en-US" sz="2800" dirty="0"/>
              <a:t>Inflammation</a:t>
            </a:r>
          </a:p>
          <a:p>
            <a:pPr marL="914400" lvl="2" indent="0">
              <a:buClr>
                <a:schemeClr val="accent6">
                  <a:lumMod val="75000"/>
                </a:schemeClr>
              </a:buClr>
              <a:buNone/>
            </a:pPr>
            <a:endParaRPr lang="en-US" sz="2800" dirty="0"/>
          </a:p>
          <a:p>
            <a:pPr lvl="2">
              <a:buClr>
                <a:schemeClr val="accent6">
                  <a:lumMod val="75000"/>
                </a:schemeClr>
              </a:buClr>
            </a:pPr>
            <a:r>
              <a:rPr lang="en-US" sz="2800" dirty="0"/>
              <a:t>Compression</a:t>
            </a:r>
          </a:p>
          <a:p>
            <a:pPr lvl="2">
              <a:buClr>
                <a:schemeClr val="accent6">
                  <a:lumMod val="75000"/>
                </a:schemeClr>
              </a:buClr>
            </a:pPr>
            <a:r>
              <a:rPr lang="en-US" sz="2800" dirty="0"/>
              <a:t>Metabolic</a:t>
            </a:r>
          </a:p>
          <a:p>
            <a:pPr lvl="2">
              <a:buClr>
                <a:schemeClr val="accent6">
                  <a:lumMod val="75000"/>
                </a:schemeClr>
              </a:buClr>
            </a:pPr>
            <a:r>
              <a:rPr lang="en-US" sz="2800" dirty="0"/>
              <a:t>Drugs/Toxins</a:t>
            </a:r>
          </a:p>
        </p:txBody>
      </p:sp>
    </p:spTree>
    <p:extLst>
      <p:ext uri="{BB962C8B-B14F-4D97-AF65-F5344CB8AC3E}">
        <p14:creationId xmlns:p14="http://schemas.microsoft.com/office/powerpoint/2010/main" val="40023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0C03B-1D24-6E4B-B9EE-B5A1A9741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Management of acute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508BE-D197-184A-88AE-AEE6191E3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1201400" cy="4733604"/>
          </a:xfrm>
        </p:spPr>
        <p:txBody>
          <a:bodyPr wrap="square" lIns="90000">
            <a:sp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600" dirty="0">
                <a:latin typeface="+mn-lt"/>
              </a:rPr>
              <a:t>BP management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sz="2600" dirty="0">
                <a:latin typeface="+mn-lt"/>
              </a:rPr>
              <a:t>If no stroke intervention: permissive HTN for 24-48hrs, BP &lt; 220/110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sz="2600" dirty="0">
                <a:latin typeface="+mn-lt"/>
              </a:rPr>
              <a:t>If thrombolysis performed: BP &lt; 180/105 for first 24hrs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sz="2600" dirty="0">
                <a:latin typeface="+mn-lt"/>
              </a:rPr>
              <a:t>After thrombectomy: Lower BP goal (SBP &lt; 160) if recanalized to reduce risk of hemorrhagic transformation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sz="2600" dirty="0">
                <a:latin typeface="+mn-lt"/>
              </a:rPr>
              <a:t>Avoid hypotension: use NS and vasopressors as needed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600" dirty="0">
                <a:latin typeface="+mn-lt"/>
              </a:rPr>
              <a:t>If t-PA is given: 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sz="2600" dirty="0">
                <a:latin typeface="+mn-lt"/>
              </a:rPr>
              <a:t>No anticoagulation or antiplatelets for 24hrs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sz="2600" dirty="0">
                <a:latin typeface="+mn-lt"/>
              </a:rPr>
              <a:t>Avoid placing lines and tubes for 4hrs</a:t>
            </a:r>
          </a:p>
          <a:p>
            <a:pPr lvl="2"/>
            <a:r>
              <a:rPr lang="en-US" sz="2600" dirty="0">
                <a:latin typeface="+mn-lt"/>
              </a:rPr>
              <a:t>I.E., indwelling urinary catheters, NGT/OGT, and intra-arterial catheters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06B262-4A35-4145-91CE-032045A3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834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30E3A4-145C-1449-83A6-4B99E0EBB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385090-0037-9743-89B0-1010ED812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0"/>
            <a:ext cx="12200709" cy="627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86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1F8E0FA-5CD1-2A4A-B8B5-6BAFA52C7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890" y="1586554"/>
            <a:ext cx="4174510" cy="27802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4A04CB-851D-AB4C-A2F6-1D62B23A0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Metabolic and Toxins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578F0-8115-2446-80F4-B6F84C1F5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4895113"/>
            <a:ext cx="3200400" cy="36512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/>
              <a:t>Hypoglycemia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30E3A4-145C-1449-83A6-4B99E0EBB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C1CCAA-C44B-7B40-A5CD-1C39DC83F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24994"/>
            <a:ext cx="3200400" cy="34404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BA33A9-93BE-0D49-820B-2E1EE5E91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65" y="1488115"/>
            <a:ext cx="3892025" cy="389202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2748C28-7FD3-A741-B52E-4423AC7B1AA0}"/>
              </a:ext>
            </a:extLst>
          </p:cNvPr>
          <p:cNvSpPr txBox="1">
            <a:spLocks/>
          </p:cNvSpPr>
          <p:nvPr/>
        </p:nvSpPr>
        <p:spPr>
          <a:xfrm>
            <a:off x="2804331" y="5505818"/>
            <a:ext cx="6056691" cy="7497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/>
              <a:t>Wernicke’s: Give thiamine before dextrose in at-risk patients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C83DBFE-C3E9-DC41-98D0-5442CEC7F9CF}"/>
              </a:ext>
            </a:extLst>
          </p:cNvPr>
          <p:cNvSpPr txBox="1">
            <a:spLocks/>
          </p:cNvSpPr>
          <p:nvPr/>
        </p:nvSpPr>
        <p:spPr>
          <a:xfrm>
            <a:off x="8009245" y="4474362"/>
            <a:ext cx="2971800" cy="782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69A0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b="1" dirty="0"/>
              <a:t>If opiate overdose is a concern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87F4997-E423-7B48-8261-2842D05DA4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1793051"/>
            <a:ext cx="3542591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0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CCC56-CFEE-D74F-BA81-430B50597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Metabolic and Infectious Disorders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AF1F7E-CD3A-AA49-8FF1-BB1A20ACC7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4680" y="1310640"/>
            <a:ext cx="7081054" cy="3642360"/>
          </a:xfrm>
        </p:spPr>
        <p:txBody>
          <a:bodyPr>
            <a:noAutofit/>
          </a:bodyPr>
          <a:lstStyle/>
          <a:p>
            <a:r>
              <a:rPr lang="en-US" dirty="0">
                <a:latin typeface="+mn-lt"/>
              </a:rPr>
              <a:t>A 24-year-old man presents with progressive altered mental status, headache, and difficulty talking.</a:t>
            </a:r>
          </a:p>
          <a:p>
            <a:r>
              <a:rPr lang="en-US" dirty="0">
                <a:latin typeface="+mn-lt"/>
              </a:rPr>
              <a:t>Difficult to arouse and non-verbal</a:t>
            </a:r>
          </a:p>
          <a:p>
            <a:r>
              <a:rPr lang="en-US" dirty="0">
                <a:latin typeface="+mn-lt"/>
              </a:rPr>
              <a:t>T 101˚F, HR 112, BP 124/70, RR 24</a:t>
            </a:r>
          </a:p>
          <a:p>
            <a:r>
              <a:rPr lang="en-US" dirty="0">
                <a:latin typeface="+mn-lt"/>
              </a:rPr>
              <a:t>Not following commands</a:t>
            </a:r>
          </a:p>
          <a:p>
            <a:r>
              <a:rPr lang="en-US" dirty="0">
                <a:latin typeface="+mn-lt"/>
              </a:rPr>
              <a:t>Not withdrawing his left arm, except to painful stimuli</a:t>
            </a:r>
          </a:p>
          <a:p>
            <a:r>
              <a:rPr lang="en-US" dirty="0">
                <a:latin typeface="+mn-lt"/>
              </a:rPr>
              <a:t>Has a focal seizure in the 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18109-1BC3-634E-8824-A1C8AD0E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5669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A9B15-5074-9DC2-146D-707548F61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AC3C5-0040-0112-3F1F-21C70FDED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Metabolic and Infectious Disorders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E65B16-D714-6E86-34F2-61A3707BE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4680" y="1310640"/>
            <a:ext cx="7081054" cy="3642360"/>
          </a:xfrm>
        </p:spPr>
        <p:txBody>
          <a:bodyPr>
            <a:noAutofit/>
          </a:bodyPr>
          <a:lstStyle/>
          <a:p>
            <a:r>
              <a:rPr lang="en-US" dirty="0">
                <a:latin typeface="+mn-lt"/>
              </a:rPr>
              <a:t>A 24-year-old man presents with progressive altered mental status, headache, and difficulty talking.</a:t>
            </a:r>
          </a:p>
          <a:p>
            <a:r>
              <a:rPr lang="en-US" dirty="0">
                <a:latin typeface="+mn-lt"/>
              </a:rPr>
              <a:t>Difficult to arouse and non-verbal</a:t>
            </a:r>
          </a:p>
          <a:p>
            <a:r>
              <a:rPr lang="en-US" dirty="0">
                <a:latin typeface="+mn-lt"/>
              </a:rPr>
              <a:t>T 101˚F, HR 112, BP 124/70, RR 24</a:t>
            </a:r>
          </a:p>
          <a:p>
            <a:r>
              <a:rPr lang="en-US" dirty="0">
                <a:latin typeface="+mn-lt"/>
              </a:rPr>
              <a:t>Not following commands</a:t>
            </a:r>
          </a:p>
          <a:p>
            <a:r>
              <a:rPr lang="en-US" dirty="0">
                <a:latin typeface="+mn-lt"/>
              </a:rPr>
              <a:t>Not withdrawing his left arm, except to painful stimuli</a:t>
            </a:r>
          </a:p>
          <a:p>
            <a:r>
              <a:rPr lang="en-US" dirty="0">
                <a:latin typeface="+mn-lt"/>
              </a:rPr>
              <a:t>Has a focal seizure in the ED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AEC50B3-B813-9B65-80FB-A2533942D2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597" y="1310640"/>
            <a:ext cx="3072803" cy="497972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63068-93AE-FDFA-E763-1B02C3EDB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207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CCC56-CFEE-D74F-BA81-430B50597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Metabolic and Infectious Disorders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18109-1BC3-634E-8824-A1C8AD0E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7FD46F2-A47B-B642-B251-9E136466A1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866830"/>
            <a:ext cx="8382000" cy="4376516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944642-C785-766D-1848-9A4A0BA079AA}"/>
              </a:ext>
            </a:extLst>
          </p:cNvPr>
          <p:cNvSpPr txBox="1"/>
          <p:nvPr/>
        </p:nvSpPr>
        <p:spPr>
          <a:xfrm>
            <a:off x="577770" y="1250627"/>
            <a:ext cx="739093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Diagnosis: Acute bacterial or viral meningitis</a:t>
            </a:r>
          </a:p>
        </p:txBody>
      </p:sp>
    </p:spTree>
    <p:extLst>
      <p:ext uri="{BB962C8B-B14F-4D97-AF65-F5344CB8AC3E}">
        <p14:creationId xmlns:p14="http://schemas.microsoft.com/office/powerpoint/2010/main" val="23991179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422F8-C3D2-A346-A81A-A5BA3C399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56AE1-6C84-4B4B-AF67-51642C60B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5028165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2800" dirty="0"/>
              <a:t>A 21-year-old with a subdural hematoma develops generalized seizures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01C06-2AB2-6D4C-8C15-2F8999110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6A3889-79D2-684F-B325-9CE9FE274B58}"/>
              </a:ext>
            </a:extLst>
          </p:cNvPr>
          <p:cNvSpPr txBox="1"/>
          <p:nvPr/>
        </p:nvSpPr>
        <p:spPr>
          <a:xfrm>
            <a:off x="1847848" y="2280262"/>
            <a:ext cx="849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69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do you do?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9584D3-85E8-2341-B14F-38345B0F6EF4}"/>
              </a:ext>
            </a:extLst>
          </p:cNvPr>
          <p:cNvSpPr txBox="1"/>
          <p:nvPr/>
        </p:nvSpPr>
        <p:spPr>
          <a:xfrm>
            <a:off x="1485897" y="4507683"/>
            <a:ext cx="7429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you define status epilepticus?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6A474B-0693-0D5E-D6C8-EF5BFE0DE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098" y="2861846"/>
            <a:ext cx="1701803" cy="16728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9CD3BC-41A2-DCFA-9E0B-7046BD00522C}"/>
              </a:ext>
            </a:extLst>
          </p:cNvPr>
          <p:cNvSpPr txBox="1"/>
          <p:nvPr/>
        </p:nvSpPr>
        <p:spPr>
          <a:xfrm>
            <a:off x="1644146" y="5030903"/>
            <a:ext cx="81475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 minutes or more of: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Continuous seizure activity, 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Recurrent seizure activity without return to baseline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167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834EA-D1F5-1E4C-B487-AD1AA2436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/>
          <a:lstStyle/>
          <a:p>
            <a:pPr algn="ctr"/>
            <a:r>
              <a:rPr lang="en-US" dirty="0"/>
              <a:t>Acute management of seizures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AE851-9E2A-C74C-9C16-E62C08FFD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409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4C8B4-C8A5-B1C7-2DA6-EA3A11D3B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3817F-2B12-67D8-F924-85C3BAB67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/>
          <a:lstStyle/>
          <a:p>
            <a:pPr algn="ctr"/>
            <a:r>
              <a:rPr lang="en-US" dirty="0"/>
              <a:t>Acute management of seizures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6871C-B447-478B-6FB7-F6450085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48CB10-52E8-BFFA-8047-DB66AB4C5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25" y="1219200"/>
            <a:ext cx="5721350" cy="500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134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E54D2-2349-C9AD-A026-0FF6B51C6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0725D-06CC-67DA-A5D7-DF0A8265A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management of seizures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E7D10-8358-DAF4-4AF2-1DBF05958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AA0530-D42C-4FD7-44A9-DA889A676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06056"/>
            <a:ext cx="11201400" cy="483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88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AB401-A8ED-5A43-A9B4-ED0A67A5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secondary brain injury?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C7E7E1-FCC2-4F4E-A2F5-E6D5EE976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F6EB0B-ACC7-8B4E-9819-616F0678686C}"/>
              </a:ext>
            </a:extLst>
          </p:cNvPr>
          <p:cNvSpPr txBox="1"/>
          <p:nvPr/>
        </p:nvSpPr>
        <p:spPr>
          <a:xfrm>
            <a:off x="609600" y="1422812"/>
            <a:ext cx="1036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69A0"/>
                </a:solidFill>
              </a:rPr>
              <a:t>Neuronal injury due to the </a:t>
            </a:r>
            <a:r>
              <a:rPr lang="en-US" sz="4000" b="1" i="1" dirty="0">
                <a:solidFill>
                  <a:srgbClr val="0069A0"/>
                </a:solidFill>
              </a:rPr>
              <a:t>sequelae</a:t>
            </a:r>
            <a:r>
              <a:rPr lang="en-US" sz="4000" b="1" dirty="0">
                <a:solidFill>
                  <a:srgbClr val="0069A0"/>
                </a:solidFill>
              </a:rPr>
              <a:t> of the primary insult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EA858A8-4DF7-1241-B06D-4EE60DB03906}"/>
              </a:ext>
            </a:extLst>
          </p:cNvPr>
          <p:cNvGrpSpPr/>
          <p:nvPr/>
        </p:nvGrpSpPr>
        <p:grpSpPr>
          <a:xfrm>
            <a:off x="609600" y="2828547"/>
            <a:ext cx="10134600" cy="3046988"/>
            <a:chOff x="990600" y="2828547"/>
            <a:chExt cx="9753600" cy="30469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FA2C61D-D335-DF4B-9048-8957DFE7E2FE}"/>
                </a:ext>
              </a:extLst>
            </p:cNvPr>
            <p:cNvSpPr txBox="1"/>
            <p:nvPr/>
          </p:nvSpPr>
          <p:spPr>
            <a:xfrm>
              <a:off x="6096000" y="3195317"/>
              <a:ext cx="4648200" cy="2585323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Fever</a:t>
              </a:r>
            </a:p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Seizure</a:t>
              </a:r>
            </a:p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Electrolyte/acid-base changes</a:t>
              </a:r>
            </a:p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Hypoglycemia</a:t>
              </a:r>
            </a:p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Reperfusion injury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86E29BE-738C-3044-8321-8A940A919BF3}"/>
                </a:ext>
              </a:extLst>
            </p:cNvPr>
            <p:cNvSpPr txBox="1"/>
            <p:nvPr/>
          </p:nvSpPr>
          <p:spPr>
            <a:xfrm>
              <a:off x="990600" y="2828547"/>
              <a:ext cx="52578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>
                <a:buClr>
                  <a:schemeClr val="accent6">
                    <a:lumMod val="75000"/>
                  </a:schemeClr>
                </a:buClr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Mechanisms:</a:t>
              </a:r>
            </a:p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Hypoperfusion: global and regional</a:t>
              </a:r>
            </a:p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Intracranial hypertension</a:t>
              </a:r>
            </a:p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Cerebral edema</a:t>
              </a:r>
            </a:p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Hematoma expansion</a:t>
              </a:r>
            </a:p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Hypoxia</a:t>
              </a:r>
            </a:p>
            <a:p>
              <a:pPr marL="1257300" lvl="2" indent="-342900">
                <a:buClr>
                  <a:schemeClr val="accent6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Hypercapnia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7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0ECC-7A66-0245-8F7E-8F0ED2D4F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of Refractory 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CC9D57-3B68-FC46-982F-F7DE5F8BE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54D720-1207-3F4B-AC47-B59826E9E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8" y="1447800"/>
            <a:ext cx="11973383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031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CD2E4-277A-A74E-ADDF-15EB9BDD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Spinal Cord Injury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1F724-3C5E-F64D-B171-AB3353D64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3589E5-0170-3342-A11D-CD6B81C59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6485"/>
            <a:ext cx="6261100" cy="43850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AD9937-4D0E-EE44-A253-C2F0FD8A6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2" y="1236485"/>
            <a:ext cx="5858417" cy="41019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13D2B2-6942-224B-AE9C-9424CCF416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1236485"/>
            <a:ext cx="4495801" cy="50131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B7C538-BF7E-A2AD-0B56-0E67D6690B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19" y="23611"/>
            <a:ext cx="2013396" cy="197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4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CD2E4-277A-A74E-ADDF-15EB9BDD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Spinal Cord Injury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1F724-3C5E-F64D-B171-AB3353D64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9C22A7-6802-B541-B5A6-05A4497BA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371" y="1753673"/>
            <a:ext cx="9064057" cy="3886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2726A5-0EDB-FE71-51A1-09D205BF60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72" y="2134136"/>
            <a:ext cx="2634514" cy="258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554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3654F-389B-1445-AC56-7228A94D9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Targeted Temperature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06E74-1C51-4341-8007-6119D8929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A81B7F-825D-7340-AA20-DD4420199C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15603"/>
            <a:ext cx="10896600" cy="43993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FC323E-9FDA-8548-B21A-3A431B5D301E}"/>
              </a:ext>
            </a:extLst>
          </p:cNvPr>
          <p:cNvSpPr/>
          <p:nvPr/>
        </p:nvSpPr>
        <p:spPr>
          <a:xfrm>
            <a:off x="1511300" y="5105400"/>
            <a:ext cx="6324600" cy="609600"/>
          </a:xfrm>
          <a:prstGeom prst="rect">
            <a:avLst/>
          </a:prstGeom>
          <a:noFill/>
          <a:ln w="889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45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8D7A9-B2A6-C041-A80B-471322B64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then came TTM2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76CA57-72A2-E64E-A8D7-2EF7E7C57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CEA5CF-93F3-9F45-B765-339C77FFF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7358744" cy="297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237CFA-9BEA-5540-A572-60B2781A9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429000"/>
            <a:ext cx="837437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62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8D7A9-B2A6-C041-A80B-471322B64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TTM2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76CA57-72A2-E64E-A8D7-2EF7E7C57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9D39C5-A215-944E-B36C-8AD7C956E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371600"/>
            <a:ext cx="7239000" cy="4826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A011E56-9F44-5D4B-87FB-F4FA379B77DE}"/>
              </a:ext>
            </a:extLst>
          </p:cNvPr>
          <p:cNvSpPr txBox="1"/>
          <p:nvPr/>
        </p:nvSpPr>
        <p:spPr>
          <a:xfrm>
            <a:off x="933450" y="2358997"/>
            <a:ext cx="10629900" cy="230832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Now recommend targeting normothermia and employing TTM for temperature &gt; 37.8°C</a:t>
            </a:r>
          </a:p>
        </p:txBody>
      </p:sp>
    </p:spTree>
    <p:extLst>
      <p:ext uri="{BB962C8B-B14F-4D97-AF65-F5344CB8AC3E}">
        <p14:creationId xmlns:p14="http://schemas.microsoft.com/office/powerpoint/2010/main" val="107665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05B0F-CFA3-7342-A965-BB80FFC5D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away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70F7C-267D-B549-A1FF-FBF814AFB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876800"/>
          </a:xfrm>
        </p:spPr>
        <p:txBody>
          <a:bodyPr>
            <a:no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sz="2800" dirty="0">
                <a:latin typeface="+mn-lt"/>
              </a:rPr>
              <a:t>Brain injury occurs from a primary insult and secondary injury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sz="2800" dirty="0">
                <a:latin typeface="+mn-lt"/>
              </a:rPr>
              <a:t>Minimizing and preventing secondary brain injury is key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sz="2800" dirty="0">
                <a:latin typeface="+mn-lt"/>
              </a:rPr>
              <a:t>BP management is dependent on the initial brain injury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sz="2800" dirty="0">
                <a:latin typeface="+mn-lt"/>
              </a:rPr>
              <a:t>Use goal-directed TBI care. Utilize checklists.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sz="2800" dirty="0">
                <a:latin typeface="+mn-lt"/>
              </a:rPr>
              <a:t>Benzos for acute seizure and load with antiepileptic such as levetiracetam (Keppra)</a:t>
            </a:r>
            <a:endParaRPr lang="en-US" sz="2800" dirty="0">
              <a:latin typeface="+mn-lt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sz="2800" dirty="0">
                <a:latin typeface="+mn-lt"/>
              </a:rPr>
              <a:t>TTM after shockable cardiac arrest targeting a temperature of 32°C – 36°C for the FCCS and the test </a:t>
            </a:r>
          </a:p>
          <a:p>
            <a:pPr lvl="1"/>
            <a:r>
              <a:rPr lang="en-US" altLang="en-US" sz="2600" dirty="0">
                <a:latin typeface="+mn-lt"/>
              </a:rPr>
              <a:t>BUT TTM2 argues for normothermia and TTM for T &gt; 37.8°C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altLang="en-US" sz="2800" dirty="0">
              <a:latin typeface="+mn-lt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2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5B5F4-9D32-3C44-8D37-4AFF3D787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388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BEBC4-C13E-DD4C-A7BB-637CBC153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brain injury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28491-21FD-AF45-B595-6FE99800A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476500"/>
            <a:ext cx="10972800" cy="25527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C00000"/>
                </a:solidFill>
              </a:rPr>
              <a:t>Minimizing and preventing secondary injury is key to optimal care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CCD70-BBBF-6148-8100-62778872E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52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54C32-CE6A-7C4E-9D3D-161B03900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3F1D-90DC-C847-9DEC-BCEE07C14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876800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b="1" dirty="0">
                <a:latin typeface="+mn-lt"/>
              </a:rPr>
              <a:t>A</a:t>
            </a:r>
            <a:r>
              <a:rPr lang="en-US" sz="3200" dirty="0">
                <a:latin typeface="+mn-lt"/>
              </a:rPr>
              <a:t>irway/</a:t>
            </a:r>
            <a:r>
              <a:rPr lang="en-US" sz="3200" b="1" dirty="0">
                <a:latin typeface="+mn-lt"/>
              </a:rPr>
              <a:t>A</a:t>
            </a:r>
            <a:r>
              <a:rPr lang="en-US" sz="3200" dirty="0">
                <a:latin typeface="+mn-lt"/>
              </a:rPr>
              <a:t>ccess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b="1" dirty="0">
                <a:latin typeface="+mn-lt"/>
              </a:rPr>
              <a:t>B</a:t>
            </a:r>
            <a:r>
              <a:rPr lang="en-US" sz="3200" dirty="0">
                <a:latin typeface="+mn-lt"/>
              </a:rPr>
              <a:t>reathing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b="1" dirty="0">
                <a:latin typeface="+mn-lt"/>
              </a:rPr>
              <a:t>C</a:t>
            </a:r>
            <a:r>
              <a:rPr lang="en-US" sz="3200" dirty="0">
                <a:latin typeface="+mn-lt"/>
              </a:rPr>
              <a:t>irculation/</a:t>
            </a:r>
            <a:r>
              <a:rPr lang="en-US" sz="3200" b="1" dirty="0">
                <a:latin typeface="+mn-lt"/>
              </a:rPr>
              <a:t>C</a:t>
            </a:r>
            <a:r>
              <a:rPr lang="en-US" sz="3200" dirty="0">
                <a:latin typeface="+mn-lt"/>
              </a:rPr>
              <a:t>-spine immobilization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b="1" dirty="0">
                <a:latin typeface="+mn-lt"/>
              </a:rPr>
              <a:t>D</a:t>
            </a:r>
            <a:r>
              <a:rPr lang="en-US" sz="3200" dirty="0">
                <a:latin typeface="+mn-lt"/>
              </a:rPr>
              <a:t>isability (GCS &amp; neuro exam)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b="1" dirty="0">
                <a:latin typeface="+mn-lt"/>
              </a:rPr>
              <a:t>E</a:t>
            </a:r>
            <a:r>
              <a:rPr lang="en-US" sz="3200" dirty="0">
                <a:latin typeface="+mn-lt"/>
              </a:rPr>
              <a:t>xposure/environment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b="1" dirty="0">
                <a:latin typeface="+mn-lt"/>
              </a:rPr>
              <a:t>F</a:t>
            </a:r>
            <a:r>
              <a:rPr lang="en-US" sz="3200" dirty="0">
                <a:latin typeface="+mn-lt"/>
              </a:rPr>
              <a:t>requency (POCUS)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3200" b="1" dirty="0">
                <a:latin typeface="+mn-lt"/>
              </a:rPr>
              <a:t>G</a:t>
            </a:r>
            <a:r>
              <a:rPr lang="en-US" sz="3200" dirty="0">
                <a:latin typeface="+mn-lt"/>
              </a:rPr>
              <a:t>lucose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AC8E5-1359-C846-9051-B60045C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9B926A-81E4-1442-AF8D-A5F62AC6DE17}"/>
              </a:ext>
            </a:extLst>
          </p:cNvPr>
          <p:cNvSpPr/>
          <p:nvPr/>
        </p:nvSpPr>
        <p:spPr>
          <a:xfrm>
            <a:off x="609600" y="2975048"/>
            <a:ext cx="6019800" cy="682551"/>
          </a:xfrm>
          <a:prstGeom prst="rect">
            <a:avLst/>
          </a:prstGeom>
          <a:noFill/>
          <a:ln w="889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E3299E-6966-DB2F-85A5-2A78EC855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328670"/>
            <a:ext cx="480610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4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3BDB-0E03-8345-B7FA-EE107A980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Glasgow Coma Scale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9481F4-9564-B24A-BC8E-83D4469CE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160607-3D04-D84C-9071-F22730B79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428750"/>
            <a:ext cx="11582400" cy="4667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2E40D2-3B93-2744-B66E-84BA5B617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184" y="2117239"/>
            <a:ext cx="7689632" cy="2623521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6841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ED9E6-7844-85B6-C87C-7CAADBFFD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5E343-9B6B-2BFA-C1B0-39554F95A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Traumatic Brain Injury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17A4B-D9B1-6082-F199-137096CA3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797629"/>
            <a:ext cx="10972800" cy="19050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C00000"/>
                </a:solidFill>
              </a:rPr>
              <a:t>Is a heterogeneous disease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7E050-9D5A-8566-74DD-BBFC1BE52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89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26FF2-EC83-454C-BA28-F94F830D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D44F7-3DD0-44D3-90D4-8480E2AD89C6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108963-329B-3548-A431-C02FD01BC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77" y="1447800"/>
            <a:ext cx="11479646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37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45305</TotalTime>
  <Words>1239</Words>
  <Application>Microsoft Macintosh PowerPoint</Application>
  <PresentationFormat>Widescreen</PresentationFormat>
  <Paragraphs>264</Paragraphs>
  <Slides>46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Open Sans</vt:lpstr>
      <vt:lpstr>Tw Cen MT</vt:lpstr>
      <vt:lpstr>Office Theme</vt:lpstr>
      <vt:lpstr>Neurologic Support</vt:lpstr>
      <vt:lpstr>Goals</vt:lpstr>
      <vt:lpstr>What is primary brain injury?</vt:lpstr>
      <vt:lpstr>What is secondary brain injury?</vt:lpstr>
      <vt:lpstr>Secondary brain injury</vt:lpstr>
      <vt:lpstr>Assessment</vt:lpstr>
      <vt:lpstr>Glasgow Coma Scale</vt:lpstr>
      <vt:lpstr>Traumatic Brain Injury</vt:lpstr>
      <vt:lpstr>PowerPoint Presentation</vt:lpstr>
      <vt:lpstr>Subdural Hematoma</vt:lpstr>
      <vt:lpstr>PowerPoint Presentation</vt:lpstr>
      <vt:lpstr>Hemorrhagic cerebral contusion</vt:lpstr>
      <vt:lpstr>PowerPoint Presentation</vt:lpstr>
      <vt:lpstr>Epidural Hematoma</vt:lpstr>
      <vt:lpstr>PowerPoint Presentation</vt:lpstr>
      <vt:lpstr>Depressed Skull Fracture</vt:lpstr>
      <vt:lpstr>Initial Interventions for TBI</vt:lpstr>
      <vt:lpstr>TBI – Initial Interventions</vt:lpstr>
      <vt:lpstr>Monro-Kellie Doctrine</vt:lpstr>
      <vt:lpstr>Monro-Kellie Doctrine</vt:lpstr>
      <vt:lpstr>Management of Elevated ICP</vt:lpstr>
      <vt:lpstr>Rapid fire cases</vt:lpstr>
      <vt:lpstr>Intracerebral Hemorrhage</vt:lpstr>
      <vt:lpstr>Rapid fire cases</vt:lpstr>
      <vt:lpstr>Subarachnoid Hemorrhage</vt:lpstr>
      <vt:lpstr>Rapid fire cases</vt:lpstr>
      <vt:lpstr>Acute Ischemic Stroke</vt:lpstr>
      <vt:lpstr>Acute Ischemic Stroke</vt:lpstr>
      <vt:lpstr>Acute Stroke Timeline</vt:lpstr>
      <vt:lpstr>Management of acute stroke</vt:lpstr>
      <vt:lpstr>PowerPoint Presentation</vt:lpstr>
      <vt:lpstr>Metabolic and Toxins</vt:lpstr>
      <vt:lpstr>Metabolic and Infectious Disorders</vt:lpstr>
      <vt:lpstr>Metabolic and Infectious Disorders</vt:lpstr>
      <vt:lpstr>Metabolic and Infectious Disorders</vt:lpstr>
      <vt:lpstr>Seizures</vt:lpstr>
      <vt:lpstr>Acute management of seizures</vt:lpstr>
      <vt:lpstr>Acute management of seizures</vt:lpstr>
      <vt:lpstr>Acute management of seizures</vt:lpstr>
      <vt:lpstr>Treatment of Refractory SE</vt:lpstr>
      <vt:lpstr>Spinal Cord Injury</vt:lpstr>
      <vt:lpstr>Spinal Cord Injury</vt:lpstr>
      <vt:lpstr>Targeted Temperature Management</vt:lpstr>
      <vt:lpstr>But then came TTM2</vt:lpstr>
      <vt:lpstr>TTM2</vt:lpstr>
      <vt:lpstr>Take away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Erica Sommermann</dc:creator>
  <cp:lastModifiedBy>Gorit, Gideon</cp:lastModifiedBy>
  <cp:revision>463</cp:revision>
  <cp:lastPrinted>2021-04-22T15:41:45Z</cp:lastPrinted>
  <dcterms:created xsi:type="dcterms:W3CDTF">2017-05-15T23:08:48Z</dcterms:created>
  <dcterms:modified xsi:type="dcterms:W3CDTF">2026-08-30T18:34:24Z</dcterms:modified>
</cp:coreProperties>
</file>