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93" r:id="rId2"/>
    <p:sldId id="265" r:id="rId3"/>
    <p:sldId id="294" r:id="rId4"/>
    <p:sldId id="301" r:id="rId5"/>
    <p:sldId id="296" r:id="rId6"/>
    <p:sldId id="268" r:id="rId7"/>
    <p:sldId id="303" r:id="rId8"/>
    <p:sldId id="306" r:id="rId9"/>
    <p:sldId id="295" r:id="rId10"/>
    <p:sldId id="305" r:id="rId11"/>
    <p:sldId id="304" r:id="rId12"/>
    <p:sldId id="291" r:id="rId13"/>
    <p:sldId id="275" r:id="rId14"/>
    <p:sldId id="273" r:id="rId15"/>
    <p:sldId id="309" r:id="rId16"/>
    <p:sldId id="272" r:id="rId17"/>
    <p:sldId id="276" r:id="rId18"/>
    <p:sldId id="307" r:id="rId19"/>
    <p:sldId id="274" r:id="rId20"/>
    <p:sldId id="308" r:id="rId21"/>
    <p:sldId id="320" r:id="rId22"/>
    <p:sldId id="297" r:id="rId23"/>
    <p:sldId id="298" r:id="rId24"/>
    <p:sldId id="302" r:id="rId25"/>
    <p:sldId id="300" r:id="rId26"/>
    <p:sldId id="311" r:id="rId27"/>
    <p:sldId id="310" r:id="rId28"/>
    <p:sldId id="312" r:id="rId29"/>
    <p:sldId id="325" r:id="rId30"/>
    <p:sldId id="316" r:id="rId31"/>
    <p:sldId id="317" r:id="rId32"/>
    <p:sldId id="318" r:id="rId33"/>
    <p:sldId id="313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22" r:id="rId45"/>
    <p:sldId id="321" r:id="rId46"/>
    <p:sldId id="323" r:id="rId47"/>
    <p:sldId id="32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9A0"/>
    <a:srgbClr val="005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/>
    <p:restoredTop sz="91293" autoAdjust="0"/>
  </p:normalViewPr>
  <p:slideViewPr>
    <p:cSldViewPr>
      <p:cViewPr varScale="1">
        <p:scale>
          <a:sx n="116" d="100"/>
          <a:sy n="116" d="100"/>
        </p:scale>
        <p:origin x="4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BF8C0-5893-4879-89FF-204B62AA11E2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4D585-B643-4C48-BBA4-57B986E44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41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4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7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433FC-DE0A-9AD9-CE50-9FC438D8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5E8AD-8689-5612-1782-093B565C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8592FC-4D62-F54D-CEC7-27365D35C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B2337-F615-FA3D-145C-9DF40F974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88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F025C-564C-7B80-F089-7F16A91F1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F6DE49-F4CA-F69A-9308-148561BCFA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896B4D-18B9-2930-7508-9E86C180A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31D41-B22A-8A76-ACE7-FC04C58FE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4D585-B643-4C48-BBA4-57B986E448F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1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609600" y="20574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09600" y="4267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/>
          <p:cNvSpPr>
            <a:spLocks noGrp="1"/>
          </p:cNvSpPr>
          <p:nvPr>
            <p:ph type="ctrTitle" idx="4294967295"/>
          </p:nvPr>
        </p:nvSpPr>
        <p:spPr>
          <a:xfrm>
            <a:off x="609600" y="2130426"/>
            <a:ext cx="10972800" cy="1984375"/>
          </a:xfrm>
        </p:spPr>
        <p:txBody>
          <a:bodyPr anchor="ctr">
            <a:normAutofit/>
          </a:bodyPr>
          <a:lstStyle/>
          <a:p>
            <a:pPr algn="l"/>
            <a:r>
              <a:rPr lang="en-US" sz="3800" b="1" dirty="0">
                <a:solidFill>
                  <a:srgbClr val="0069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 (Arial 38pt bold)</a:t>
            </a:r>
          </a:p>
        </p:txBody>
      </p:sp>
      <p:sp>
        <p:nvSpPr>
          <p:cNvPr id="11" name="Subtitle 4"/>
          <p:cNvSpPr>
            <a:spLocks noGrp="1"/>
          </p:cNvSpPr>
          <p:nvPr>
            <p:ph type="subTitle" idx="4294967295"/>
          </p:nvPr>
        </p:nvSpPr>
        <p:spPr>
          <a:xfrm>
            <a:off x="711200" y="4419600"/>
            <a:ext cx="8432800" cy="17526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/>
            </a:lvl1pPr>
          </a:lstStyle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Speaker’s Name (Arial 20pt)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Speaker’s Title (Arial 20pt)</a:t>
            </a:r>
          </a:p>
          <a:p>
            <a:pPr marL="0" indent="0" algn="l">
              <a:buNone/>
            </a:pP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date, Year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 Location</a:t>
            </a:r>
          </a:p>
        </p:txBody>
      </p:sp>
    </p:spTree>
    <p:extLst>
      <p:ext uri="{BB962C8B-B14F-4D97-AF65-F5344CB8AC3E}">
        <p14:creationId xmlns:p14="http://schemas.microsoft.com/office/powerpoint/2010/main" val="191732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5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72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69A0"/>
              </a:buCl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69A0"/>
              </a:buCl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69A0"/>
              </a:buCl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69A0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69A0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98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962400"/>
            <a:ext cx="10363200" cy="1806575"/>
          </a:xfrm>
        </p:spPr>
        <p:txBody>
          <a:bodyPr anchor="t">
            <a:normAutofit/>
          </a:bodyPr>
          <a:lstStyle>
            <a:lvl1pPr algn="l">
              <a:defRPr sz="3200" b="1" cap="none" baseline="0">
                <a:solidFill>
                  <a:srgbClr val="0069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0556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C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9600" y="28956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609600" y="5791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18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830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95400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9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3516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95400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9A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93516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21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090006D-653A-4726-9E46-FC5F387EAB76}" type="datetime1">
              <a:rPr lang="en-US" smtClean="0"/>
              <a:t>11/18/25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09600" y="1219200"/>
            <a:ext cx="10972800" cy="0"/>
          </a:xfrm>
          <a:prstGeom prst="line">
            <a:avLst/>
          </a:prstGeom>
          <a:ln w="12700">
            <a:solidFill>
              <a:srgbClr val="006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11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1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0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 descr="C:\Users\Erica Sommermann\Downloads\vcmc logo copy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37170" r="5583" b="36972"/>
          <a:stretch/>
        </p:blipFill>
        <p:spPr bwMode="auto">
          <a:xfrm>
            <a:off x="9507769" y="6324600"/>
            <a:ext cx="2438400" cy="3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17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954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69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69A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69A0"/>
        </a:buClr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69A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69A0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69A0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FC56D-FF60-FFDA-F3A9-7C4CC0B4F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2201985-4874-C348-E259-ACB82BA0AF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2E9E19-9A65-2A8E-78BA-3AC7D6B04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93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EC423-6065-E5DB-C795-F1F355D91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8029D7BA-7375-4E2E-30EF-800C8CCA6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129" y="4788785"/>
            <a:ext cx="1371600" cy="177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DC7EED-4EAD-A997-8C46-4A6C4E31C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9129"/>
            <a:ext cx="3294833" cy="219655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77CD8B9-E949-4103-44A3-466328E18298}"/>
              </a:ext>
            </a:extLst>
          </p:cNvPr>
          <p:cNvGrpSpPr/>
          <p:nvPr/>
        </p:nvGrpSpPr>
        <p:grpSpPr>
          <a:xfrm>
            <a:off x="3231210" y="1705484"/>
            <a:ext cx="1752600" cy="533400"/>
            <a:chOff x="4038600" y="2209800"/>
            <a:chExt cx="1752600" cy="5334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A4A2AB-6B89-D039-8B7A-F079E890F329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Osmoreceptors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A6019DF-0DC3-B796-3845-1C0CDBA36FFA}"/>
                </a:ext>
              </a:extLst>
            </p:cNvPr>
            <p:cNvSpPr/>
            <p:nvPr/>
          </p:nvSpPr>
          <p:spPr>
            <a:xfrm>
              <a:off x="4038600" y="2209800"/>
              <a:ext cx="175260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EAF1442-BBD5-0669-1D82-7AEAD9890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520" y="1030530"/>
            <a:ext cx="2084536" cy="25578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228E735-D5DE-A0DE-3BD7-6280BABBC064}"/>
              </a:ext>
            </a:extLst>
          </p:cNvPr>
          <p:cNvGrpSpPr/>
          <p:nvPr/>
        </p:nvGrpSpPr>
        <p:grpSpPr>
          <a:xfrm>
            <a:off x="6857449" y="1685791"/>
            <a:ext cx="2282280" cy="572787"/>
            <a:chOff x="4043531" y="2249212"/>
            <a:chExt cx="1972429" cy="32802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947B15-ED03-6F77-DEDE-33E35F1C6D7B}"/>
                </a:ext>
              </a:extLst>
            </p:cNvPr>
            <p:cNvSpPr/>
            <p:nvPr/>
          </p:nvSpPr>
          <p:spPr>
            <a:xfrm>
              <a:off x="4043531" y="2249212"/>
              <a:ext cx="1939997" cy="328027"/>
            </a:xfrm>
            <a:prstGeom prst="rect">
              <a:avLst/>
            </a:prstGeom>
            <a:solidFill>
              <a:schemeClr val="accent2">
                <a:lumMod val="75000"/>
                <a:alpha val="48628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8F3F42-6FA3-927B-5819-4F3F922B4EBF}"/>
                </a:ext>
              </a:extLst>
            </p:cNvPr>
            <p:cNvSpPr txBox="1"/>
            <p:nvPr/>
          </p:nvSpPr>
          <p:spPr>
            <a:xfrm>
              <a:off x="4114800" y="2286000"/>
              <a:ext cx="1901160" cy="264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Baroreceptors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694E25-4E14-4440-871F-60D17A81FD47}"/>
              </a:ext>
            </a:extLst>
          </p:cNvPr>
          <p:cNvGrpSpPr/>
          <p:nvPr/>
        </p:nvGrpSpPr>
        <p:grpSpPr>
          <a:xfrm>
            <a:off x="5266505" y="3424669"/>
            <a:ext cx="1676400" cy="533400"/>
            <a:chOff x="4114800" y="2209800"/>
            <a:chExt cx="1676400" cy="5334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8EEDD6-0651-5D83-C7EE-5F2B36DAC97D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ADH Nuclei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972499-6000-D4ED-84FF-457655B144A2}"/>
                </a:ext>
              </a:extLst>
            </p:cNvPr>
            <p:cNvSpPr/>
            <p:nvPr/>
          </p:nvSpPr>
          <p:spPr>
            <a:xfrm>
              <a:off x="4343400" y="2209800"/>
              <a:ext cx="1207294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0D4DF4-3769-DE2D-E54D-6B4045246225}"/>
              </a:ext>
            </a:extLst>
          </p:cNvPr>
          <p:cNvGrpSpPr/>
          <p:nvPr/>
        </p:nvGrpSpPr>
        <p:grpSpPr>
          <a:xfrm>
            <a:off x="830548" y="227752"/>
            <a:ext cx="2362201" cy="533400"/>
            <a:chOff x="4038600" y="2180961"/>
            <a:chExt cx="2012244" cy="533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C71D3B-9AFD-6700-A82C-C03D94C268DF}"/>
                </a:ext>
              </a:extLst>
            </p:cNvPr>
            <p:cNvSpPr/>
            <p:nvPr/>
          </p:nvSpPr>
          <p:spPr>
            <a:xfrm>
              <a:off x="4038600" y="2180961"/>
              <a:ext cx="2012244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5ECCA5-EFB8-7369-3FE7-875C7DA1CB71}"/>
                </a:ext>
              </a:extLst>
            </p:cNvPr>
            <p:cNvSpPr txBox="1"/>
            <p:nvPr/>
          </p:nvSpPr>
          <p:spPr>
            <a:xfrm>
              <a:off x="4114800" y="2286000"/>
              <a:ext cx="1936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↓ Serum osmolality</a:t>
              </a:r>
            </a:p>
          </p:txBody>
        </p:sp>
      </p:grpSp>
      <p:sp>
        <p:nvSpPr>
          <p:cNvPr id="19" name="Right Arrow 18">
            <a:extLst>
              <a:ext uri="{FF2B5EF4-FFF2-40B4-BE49-F238E27FC236}">
                <a16:creationId xmlns:a16="http://schemas.microsoft.com/office/drawing/2014/main" id="{7F9DA730-6D3A-3E18-FCED-A1DD799A248B}"/>
              </a:ext>
            </a:extLst>
          </p:cNvPr>
          <p:cNvSpPr/>
          <p:nvPr/>
        </p:nvSpPr>
        <p:spPr>
          <a:xfrm rot="2591061">
            <a:off x="2640582" y="1051837"/>
            <a:ext cx="975948" cy="4267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85EE20B9-1813-5334-1140-285C6506AA6F}"/>
              </a:ext>
            </a:extLst>
          </p:cNvPr>
          <p:cNvSpPr/>
          <p:nvPr/>
        </p:nvSpPr>
        <p:spPr>
          <a:xfrm rot="2776189">
            <a:off x="4403418" y="2573382"/>
            <a:ext cx="1156146" cy="5735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15152B5-EFDE-9585-EE38-4D5A3895512F}"/>
              </a:ext>
            </a:extLst>
          </p:cNvPr>
          <p:cNvSpPr/>
          <p:nvPr/>
        </p:nvSpPr>
        <p:spPr>
          <a:xfrm rot="5400000">
            <a:off x="5737065" y="4248568"/>
            <a:ext cx="735279" cy="4677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79825B-A768-E217-7AF5-13AD7016C402}"/>
              </a:ext>
            </a:extLst>
          </p:cNvPr>
          <p:cNvGrpSpPr/>
          <p:nvPr/>
        </p:nvGrpSpPr>
        <p:grpSpPr>
          <a:xfrm>
            <a:off x="5149892" y="4947843"/>
            <a:ext cx="1939747" cy="533400"/>
            <a:chOff x="3933605" y="2209800"/>
            <a:chExt cx="1939747" cy="5334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3870CC-6FC9-CA65-7E19-15E6560F650D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Collecting Ducts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8B65D07-81C4-BB10-8CC2-4D2D3934ED7A}"/>
                </a:ext>
              </a:extLst>
            </p:cNvPr>
            <p:cNvSpPr/>
            <p:nvPr/>
          </p:nvSpPr>
          <p:spPr>
            <a:xfrm>
              <a:off x="3933605" y="2209800"/>
              <a:ext cx="1939747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ight Arrow 24">
            <a:extLst>
              <a:ext uri="{FF2B5EF4-FFF2-40B4-BE49-F238E27FC236}">
                <a16:creationId xmlns:a16="http://schemas.microsoft.com/office/drawing/2014/main" id="{2D124EC6-CDD5-65EA-3888-9C8025354BD4}"/>
              </a:ext>
            </a:extLst>
          </p:cNvPr>
          <p:cNvSpPr/>
          <p:nvPr/>
        </p:nvSpPr>
        <p:spPr>
          <a:xfrm rot="7720587">
            <a:off x="6651939" y="2445870"/>
            <a:ext cx="963641" cy="9474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FB7DF0CF-69B5-0D3F-B2EF-44FC1AB53162}"/>
              </a:ext>
            </a:extLst>
          </p:cNvPr>
          <p:cNvSpPr/>
          <p:nvPr/>
        </p:nvSpPr>
        <p:spPr>
          <a:xfrm rot="5400000">
            <a:off x="5853066" y="5657237"/>
            <a:ext cx="533401" cy="4851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7609ED-7CBE-D031-F614-FE7D7BB6A194}"/>
              </a:ext>
            </a:extLst>
          </p:cNvPr>
          <p:cNvGrpSpPr/>
          <p:nvPr/>
        </p:nvGrpSpPr>
        <p:grpSpPr>
          <a:xfrm>
            <a:off x="4923971" y="6246082"/>
            <a:ext cx="2391590" cy="533400"/>
            <a:chOff x="3933605" y="2209800"/>
            <a:chExt cx="2391590" cy="53340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7DF88A4-2357-4A04-DE58-A02304AF6ADD}"/>
                </a:ext>
              </a:extLst>
            </p:cNvPr>
            <p:cNvSpPr txBox="1"/>
            <p:nvPr/>
          </p:nvSpPr>
          <p:spPr>
            <a:xfrm>
              <a:off x="4017873" y="2291834"/>
              <a:ext cx="2093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↑ Urine Osmolality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4852C4F-1EAC-B23E-9901-77F1E6DCEB28}"/>
                </a:ext>
              </a:extLst>
            </p:cNvPr>
            <p:cNvSpPr/>
            <p:nvPr/>
          </p:nvSpPr>
          <p:spPr>
            <a:xfrm>
              <a:off x="3933605" y="2209800"/>
              <a:ext cx="239159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D49E49-ABB1-C6E7-A722-590F395A8B3E}"/>
              </a:ext>
            </a:extLst>
          </p:cNvPr>
          <p:cNvGrpSpPr/>
          <p:nvPr/>
        </p:nvGrpSpPr>
        <p:grpSpPr>
          <a:xfrm>
            <a:off x="8543606" y="241311"/>
            <a:ext cx="3394756" cy="533400"/>
            <a:chOff x="5702847" y="189403"/>
            <a:chExt cx="3394756" cy="5334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0991E52-F5A0-A268-5322-9E21E120502B}"/>
                </a:ext>
              </a:extLst>
            </p:cNvPr>
            <p:cNvSpPr/>
            <p:nvPr/>
          </p:nvSpPr>
          <p:spPr>
            <a:xfrm>
              <a:off x="5702847" y="189403"/>
              <a:ext cx="3358700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249411-869F-D689-F97D-61D90FA9D822}"/>
                </a:ext>
              </a:extLst>
            </p:cNvPr>
            <p:cNvSpPr txBox="1"/>
            <p:nvPr/>
          </p:nvSpPr>
          <p:spPr>
            <a:xfrm>
              <a:off x="5738903" y="288094"/>
              <a:ext cx="3358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↓ Effective Arterial Volume (EAV)</a:t>
              </a:r>
            </a:p>
          </p:txBody>
        </p:sp>
      </p:grpSp>
      <p:sp>
        <p:nvSpPr>
          <p:cNvPr id="38" name="Right Arrow 37">
            <a:extLst>
              <a:ext uri="{FF2B5EF4-FFF2-40B4-BE49-F238E27FC236}">
                <a16:creationId xmlns:a16="http://schemas.microsoft.com/office/drawing/2014/main" id="{CB00E909-953F-9486-E6EB-4F5410EF59ED}"/>
              </a:ext>
            </a:extLst>
          </p:cNvPr>
          <p:cNvSpPr/>
          <p:nvPr/>
        </p:nvSpPr>
        <p:spPr>
          <a:xfrm rot="8000755">
            <a:off x="8598659" y="900904"/>
            <a:ext cx="859264" cy="7189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itle 3">
            <a:extLst>
              <a:ext uri="{FF2B5EF4-FFF2-40B4-BE49-F238E27FC236}">
                <a16:creationId xmlns:a16="http://schemas.microsoft.com/office/drawing/2014/main" id="{68891EA7-7DCA-2C1C-5C8F-B9E6D329D12A}"/>
              </a:ext>
            </a:extLst>
          </p:cNvPr>
          <p:cNvSpPr txBox="1">
            <a:spLocks/>
          </p:cNvSpPr>
          <p:nvPr/>
        </p:nvSpPr>
        <p:spPr>
          <a:xfrm>
            <a:off x="3566839" y="197805"/>
            <a:ext cx="4976767" cy="6445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3600" dirty="0">
              <a:solidFill>
                <a:srgbClr val="0069A0"/>
              </a:solidFill>
            </a:endParaRPr>
          </a:p>
          <a:p>
            <a:pPr algn="ctr"/>
            <a:r>
              <a:rPr lang="en-US" sz="3600" dirty="0">
                <a:solidFill>
                  <a:srgbClr val="0069A0"/>
                </a:solidFill>
              </a:rPr>
              <a:t>Water Metabolism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674EA3-077E-D935-C17F-8BA3C899C796}"/>
              </a:ext>
            </a:extLst>
          </p:cNvPr>
          <p:cNvSpPr txBox="1"/>
          <p:nvPr/>
        </p:nvSpPr>
        <p:spPr>
          <a:xfrm>
            <a:off x="8167425" y="4595147"/>
            <a:ext cx="609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↓ EAV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5BD11E-A25D-FCF0-C702-FFC864C5C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83" y="2679629"/>
            <a:ext cx="1860734" cy="101197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2551B661-F0B0-0FB0-0152-558DFED078FB}"/>
              </a:ext>
            </a:extLst>
          </p:cNvPr>
          <p:cNvGrpSpPr/>
          <p:nvPr/>
        </p:nvGrpSpPr>
        <p:grpSpPr>
          <a:xfrm>
            <a:off x="4698181" y="2383170"/>
            <a:ext cx="1324384" cy="735279"/>
            <a:chOff x="1647416" y="4482439"/>
            <a:chExt cx="1481140" cy="802398"/>
          </a:xfrm>
        </p:grpSpPr>
        <p:sp>
          <p:nvSpPr>
            <p:cNvPr id="31" name="Hexagon 30">
              <a:extLst>
                <a:ext uri="{FF2B5EF4-FFF2-40B4-BE49-F238E27FC236}">
                  <a16:creationId xmlns:a16="http://schemas.microsoft.com/office/drawing/2014/main" id="{7E233892-D4AF-A8A7-8139-3929BE4F6D2A}"/>
                </a:ext>
              </a:extLst>
            </p:cNvPr>
            <p:cNvSpPr/>
            <p:nvPr/>
          </p:nvSpPr>
          <p:spPr>
            <a:xfrm>
              <a:off x="1647416" y="4482439"/>
              <a:ext cx="1481140" cy="802398"/>
            </a:xfrm>
            <a:prstGeom prst="hex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98DA78-5BA3-779F-CC51-00D1C1F73393}"/>
                </a:ext>
              </a:extLst>
            </p:cNvPr>
            <p:cNvSpPr txBox="1"/>
            <p:nvPr/>
          </p:nvSpPr>
          <p:spPr>
            <a:xfrm>
              <a:off x="1905000" y="4700778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 ADH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24885138-1018-22BC-569F-8AF1DA0A6E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93" y="4713634"/>
            <a:ext cx="406400" cy="10668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D7248DA-AB11-F314-B0C8-2CB8878878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06" y="2356741"/>
            <a:ext cx="406400" cy="10668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C89DF3A-414F-45DB-F481-5E4869C547D8}"/>
              </a:ext>
            </a:extLst>
          </p:cNvPr>
          <p:cNvSpPr txBox="1"/>
          <p:nvPr/>
        </p:nvSpPr>
        <p:spPr>
          <a:xfrm>
            <a:off x="6849878" y="3486708"/>
            <a:ext cx="201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“adding hydration”</a:t>
            </a:r>
          </a:p>
        </p:txBody>
      </p:sp>
    </p:spTree>
    <p:extLst>
      <p:ext uri="{BB962C8B-B14F-4D97-AF65-F5344CB8AC3E}">
        <p14:creationId xmlns:p14="http://schemas.microsoft.com/office/powerpoint/2010/main" val="1763644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FF8AF5-0559-53F5-9787-2931AD4EF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302" y="675409"/>
            <a:ext cx="5415395" cy="550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44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F6649-DB2A-86A5-74FA-DD2519500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4458B-2D16-1733-FF2A-B9194D84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So your patient has hyponatremia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D5B75-CF2A-EEAC-5457-B460D7C3CAF3}"/>
              </a:ext>
            </a:extLst>
          </p:cNvPr>
          <p:cNvSpPr txBox="1"/>
          <p:nvPr/>
        </p:nvSpPr>
        <p:spPr>
          <a:xfrm>
            <a:off x="8229600" y="2895600"/>
            <a:ext cx="3048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Confirm: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Low serum osm</a:t>
            </a:r>
          </a:p>
          <a:p>
            <a:r>
              <a:rPr lang="en-US" sz="1400" b="1" u="sng" dirty="0"/>
              <a:t>Assume: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No elevated glucose, protein, lipids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B0909C-6778-2451-35F8-8F7079B4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28" y="1501063"/>
            <a:ext cx="11355372" cy="482353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Good history &amp; physical exam</a:t>
            </a:r>
          </a:p>
          <a:p>
            <a:pPr lvl="2"/>
            <a:r>
              <a:rPr lang="en-US" dirty="0"/>
              <a:t>Med list (psych meds, diuretics, opioids, illicit drugs)</a:t>
            </a:r>
          </a:p>
          <a:p>
            <a:pPr lvl="2"/>
            <a:r>
              <a:rPr lang="en-US" dirty="0"/>
              <a:t>Volume status</a:t>
            </a:r>
          </a:p>
          <a:p>
            <a:pPr lvl="2"/>
            <a:r>
              <a:rPr lang="en-US" dirty="0"/>
              <a:t>Consider rechecking Na level to confirm</a:t>
            </a:r>
          </a:p>
          <a:p>
            <a:pPr lvl="2"/>
            <a:r>
              <a:rPr lang="en-US" dirty="0"/>
              <a:t>If suspect endocrine cause, check TSH, cortisol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serum osmolality</a:t>
            </a:r>
          </a:p>
          <a:p>
            <a:pPr marL="857250" lvl="1" indent="-457200"/>
            <a:r>
              <a:rPr lang="en-US" dirty="0"/>
              <a:t>Is hypoNa true or false?</a:t>
            </a:r>
          </a:p>
          <a:p>
            <a:pPr marL="857250" lvl="1" indent="-457200"/>
            <a:r>
              <a:rPr lang="en-US" dirty="0"/>
              <a:t>Hypotonic (&lt;280), isotonic (280-300), hypertonic (&gt;300)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urine osmolality</a:t>
            </a:r>
          </a:p>
          <a:p>
            <a:pPr marL="857250" lvl="1" indent="-457200"/>
            <a:r>
              <a:rPr lang="en-US" dirty="0"/>
              <a:t>Assess ADH activity</a:t>
            </a:r>
          </a:p>
          <a:p>
            <a:pPr marL="857250" lvl="1" indent="-457200"/>
            <a:r>
              <a:rPr lang="en-US" dirty="0"/>
              <a:t>If low (&lt;100-200), ADH is inactive, skip step 4, and eval for ADH independent causes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ADH is active (urine osm &gt; 100-200), and eval for ADH dependent causes</a:t>
            </a:r>
          </a:p>
          <a:p>
            <a:pPr marL="857250" lvl="1" indent="-457200"/>
            <a:r>
              <a:rPr lang="en-US" dirty="0"/>
              <a:t>Is ADH appropriate or inappropriate?</a:t>
            </a:r>
          </a:p>
          <a:p>
            <a:pPr marL="857250" lvl="1" indent="-457200"/>
            <a:r>
              <a:rPr lang="en-US" dirty="0"/>
              <a:t>Assess Effective Arterial Volume (EAV)</a:t>
            </a:r>
          </a:p>
          <a:p>
            <a:pPr marL="1257300" lvl="2" indent="-457200"/>
            <a:r>
              <a:rPr lang="en-US" dirty="0"/>
              <a:t>UNa, BUN/Cr, Hct, FeNa, FeUrea, </a:t>
            </a:r>
            <a:r>
              <a:rPr lang="en-US" dirty="0" err="1"/>
              <a:t>FeUric</a:t>
            </a:r>
            <a:r>
              <a:rPr lang="en-US" dirty="0"/>
              <a:t> Acid, ?Hemoconcentration, ?Response to 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Diagnose &amp; Treat</a:t>
            </a:r>
          </a:p>
        </p:txBody>
      </p:sp>
    </p:spTree>
    <p:extLst>
      <p:ext uri="{BB962C8B-B14F-4D97-AF65-F5344CB8AC3E}">
        <p14:creationId xmlns:p14="http://schemas.microsoft.com/office/powerpoint/2010/main" val="766258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Case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72F h/o tobacco use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Depression on SSRI</a:t>
            </a:r>
          </a:p>
          <a:p>
            <a:r>
              <a:rPr lang="en-US" sz="2200" dirty="0"/>
              <a:t>HTN on HCTZ</a:t>
            </a:r>
          </a:p>
          <a:p>
            <a:r>
              <a:rPr lang="en-US" sz="2200" dirty="0"/>
              <a:t>Mild memory impairment</a:t>
            </a:r>
          </a:p>
          <a:p>
            <a:r>
              <a:rPr lang="en-US" sz="2200" dirty="0"/>
              <a:t>Recent N/V/D, </a:t>
            </a:r>
            <a:r>
              <a:rPr lang="en-US" sz="2200" dirty="0" err="1"/>
              <a:t>wt</a:t>
            </a:r>
            <a:r>
              <a:rPr lang="en-US" sz="2200" dirty="0"/>
              <a:t> loss</a:t>
            </a:r>
          </a:p>
          <a:p>
            <a:r>
              <a:rPr lang="en-US" sz="2200" dirty="0"/>
              <a:t>Admitted with AMS, falls</a:t>
            </a:r>
          </a:p>
          <a:p>
            <a:r>
              <a:rPr lang="en-US" sz="2200" dirty="0"/>
              <a:t>Appears frail, dry, no edema</a:t>
            </a:r>
          </a:p>
        </p:txBody>
      </p:sp>
      <p:pic>
        <p:nvPicPr>
          <p:cNvPr id="8" name="Picture 7" descr="Screen Shot 2018-11-20 at 21.27.3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656417"/>
            <a:ext cx="3557381" cy="1354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0" y="3411415"/>
            <a:ext cx="266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Serum Osm 258</a:t>
            </a:r>
          </a:p>
          <a:p>
            <a:r>
              <a:rPr lang="en-US" sz="2000" dirty="0"/>
              <a:t>Urine Osm 660</a:t>
            </a:r>
          </a:p>
          <a:p>
            <a:r>
              <a:rPr lang="en-US" sz="2000" dirty="0"/>
              <a:t>Ur </a:t>
            </a:r>
            <a:r>
              <a:rPr lang="en-US" sz="2000" dirty="0" err="1"/>
              <a:t>sp</a:t>
            </a:r>
            <a:r>
              <a:rPr lang="en-US" sz="2000" dirty="0"/>
              <a:t> </a:t>
            </a:r>
            <a:r>
              <a:rPr lang="en-US" sz="2000" dirty="0" err="1"/>
              <a:t>grav</a:t>
            </a:r>
            <a:r>
              <a:rPr lang="en-US" sz="2000" dirty="0"/>
              <a:t> 1.021</a:t>
            </a:r>
          </a:p>
          <a:p>
            <a:r>
              <a:rPr lang="en-US" sz="2000" dirty="0"/>
              <a:t>TSH 3.8</a:t>
            </a:r>
          </a:p>
          <a:p>
            <a:r>
              <a:rPr lang="en-US" sz="2000" dirty="0"/>
              <a:t>AM cortisol 21</a:t>
            </a:r>
          </a:p>
          <a:p>
            <a:r>
              <a:rPr lang="en-US" sz="2000" dirty="0" err="1"/>
              <a:t>Ca</a:t>
            </a:r>
            <a:r>
              <a:rPr lang="en-US" sz="2000" dirty="0"/>
              <a:t> 10.1, Alb 4.3, </a:t>
            </a:r>
            <a:r>
              <a:rPr lang="en-US" sz="2000" dirty="0" err="1"/>
              <a:t>Hct</a:t>
            </a:r>
            <a:r>
              <a:rPr lang="en-US" sz="2000" dirty="0"/>
              <a:t> 48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1C557D-3894-54AA-BD1B-3B19CE81FB96}"/>
              </a:ext>
            </a:extLst>
          </p:cNvPr>
          <p:cNvSpPr txBox="1"/>
          <p:nvPr/>
        </p:nvSpPr>
        <p:spPr>
          <a:xfrm>
            <a:off x="8458200" y="3370384"/>
            <a:ext cx="3437351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Urine Na 41 </a:t>
            </a:r>
            <a:r>
              <a:rPr lang="en-US" dirty="0" err="1"/>
              <a:t>mEq</a:t>
            </a:r>
            <a:r>
              <a:rPr lang="en-US" dirty="0"/>
              <a:t>/L</a:t>
            </a:r>
          </a:p>
          <a:p>
            <a:r>
              <a:rPr lang="en-US" dirty="0"/>
              <a:t>Urine Cr 40</a:t>
            </a:r>
          </a:p>
          <a:p>
            <a:r>
              <a:rPr lang="en-US" dirty="0"/>
              <a:t>Urine Urea 200</a:t>
            </a:r>
          </a:p>
          <a:p>
            <a:r>
              <a:rPr lang="en-US" dirty="0"/>
              <a:t>Serum uric acid 6.8 (2.3-6.6mg/dL)</a:t>
            </a:r>
          </a:p>
          <a:p>
            <a:r>
              <a:rPr lang="en-US" dirty="0"/>
              <a:t>Urine uric acid 17</a:t>
            </a:r>
          </a:p>
          <a:p>
            <a:endParaRPr lang="en-US" dirty="0"/>
          </a:p>
          <a:p>
            <a:r>
              <a:rPr lang="en-US" dirty="0"/>
              <a:t>Fe Na 1.1%</a:t>
            </a:r>
          </a:p>
          <a:p>
            <a:r>
              <a:rPr lang="en-US" dirty="0"/>
              <a:t>Fe Uric acid 6.5%</a:t>
            </a:r>
          </a:p>
          <a:p>
            <a:r>
              <a:rPr lang="en-US" dirty="0"/>
              <a:t>Fe Urea 27%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1861F4-347A-90A1-D406-4CA8D66FC225}"/>
              </a:ext>
            </a:extLst>
          </p:cNvPr>
          <p:cNvSpPr/>
          <p:nvPr/>
        </p:nvSpPr>
        <p:spPr>
          <a:xfrm>
            <a:off x="6400800" y="1935162"/>
            <a:ext cx="990600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8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8-11-20 at 22.52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0"/>
            <a:ext cx="8381999" cy="63452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1" y="152400"/>
            <a:ext cx="6974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Baroreceptors &gt; Osmoreceptors</a:t>
            </a:r>
          </a:p>
        </p:txBody>
      </p:sp>
    </p:spTree>
    <p:extLst>
      <p:ext uri="{BB962C8B-B14F-4D97-AF65-F5344CB8AC3E}">
        <p14:creationId xmlns:p14="http://schemas.microsoft.com/office/powerpoint/2010/main" val="494219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440E1-6414-1A90-1FC9-8C6425C75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C3D4-E506-5575-F7CF-6F513382E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36EEA-D0BE-72F9-E45E-F3C56072F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72F h/o tobacco use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FEF225-8763-7E0C-C894-EAA08ED134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Depression on SSRI</a:t>
            </a:r>
          </a:p>
          <a:p>
            <a:r>
              <a:rPr lang="en-US" sz="2200" dirty="0"/>
              <a:t>HTN on HCTZ</a:t>
            </a:r>
          </a:p>
          <a:p>
            <a:r>
              <a:rPr lang="en-US" sz="2200" dirty="0"/>
              <a:t>Mild memory impairment</a:t>
            </a:r>
          </a:p>
          <a:p>
            <a:r>
              <a:rPr lang="en-US" sz="2200" dirty="0"/>
              <a:t>Recent N/V/D, </a:t>
            </a:r>
            <a:r>
              <a:rPr lang="en-US" sz="2200" dirty="0" err="1"/>
              <a:t>wt</a:t>
            </a:r>
            <a:r>
              <a:rPr lang="en-US" sz="2200" dirty="0"/>
              <a:t> loss</a:t>
            </a:r>
          </a:p>
          <a:p>
            <a:r>
              <a:rPr lang="en-US" sz="2200" dirty="0"/>
              <a:t>Admitted with AMS, falls</a:t>
            </a:r>
          </a:p>
          <a:p>
            <a:r>
              <a:rPr lang="en-US" sz="2200" dirty="0"/>
              <a:t>Appears frail, dry, no edema</a:t>
            </a:r>
          </a:p>
        </p:txBody>
      </p:sp>
      <p:pic>
        <p:nvPicPr>
          <p:cNvPr id="8" name="Picture 7" descr="Screen Shot 2018-11-20 at 21.27.38.jpg">
            <a:extLst>
              <a:ext uri="{FF2B5EF4-FFF2-40B4-BE49-F238E27FC236}">
                <a16:creationId xmlns:a16="http://schemas.microsoft.com/office/drawing/2014/main" id="{7498190E-8A30-F4F3-2264-7275CE775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656417"/>
            <a:ext cx="3557381" cy="13542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5D23BB-7C7A-1714-B1E7-0FA514092B30}"/>
              </a:ext>
            </a:extLst>
          </p:cNvPr>
          <p:cNvSpPr txBox="1"/>
          <p:nvPr/>
        </p:nvSpPr>
        <p:spPr>
          <a:xfrm>
            <a:off x="5715000" y="3411415"/>
            <a:ext cx="266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Serum Osm 258</a:t>
            </a:r>
          </a:p>
          <a:p>
            <a:r>
              <a:rPr lang="en-US" sz="2000" dirty="0"/>
              <a:t>Urine Osm 660</a:t>
            </a:r>
          </a:p>
          <a:p>
            <a:r>
              <a:rPr lang="en-US" sz="2000" dirty="0"/>
              <a:t>Ur </a:t>
            </a:r>
            <a:r>
              <a:rPr lang="en-US" sz="2000" dirty="0" err="1"/>
              <a:t>sp</a:t>
            </a:r>
            <a:r>
              <a:rPr lang="en-US" sz="2000" dirty="0"/>
              <a:t> </a:t>
            </a:r>
            <a:r>
              <a:rPr lang="en-US" sz="2000" dirty="0" err="1"/>
              <a:t>grav</a:t>
            </a:r>
            <a:r>
              <a:rPr lang="en-US" sz="2000" dirty="0"/>
              <a:t> 1.021</a:t>
            </a:r>
          </a:p>
          <a:p>
            <a:r>
              <a:rPr lang="en-US" sz="2000" dirty="0"/>
              <a:t>TSH 3.8</a:t>
            </a:r>
          </a:p>
          <a:p>
            <a:r>
              <a:rPr lang="en-US" sz="2000" dirty="0"/>
              <a:t>AM cortisol 21</a:t>
            </a:r>
          </a:p>
          <a:p>
            <a:r>
              <a:rPr lang="en-US" sz="2000" dirty="0" err="1"/>
              <a:t>Ca</a:t>
            </a:r>
            <a:r>
              <a:rPr lang="en-US" sz="2000" dirty="0"/>
              <a:t> 10.1, Alb 4.3, </a:t>
            </a:r>
            <a:r>
              <a:rPr lang="en-US" sz="2000" dirty="0" err="1"/>
              <a:t>Hct</a:t>
            </a:r>
            <a:r>
              <a:rPr lang="en-US" sz="2000" dirty="0"/>
              <a:t> 48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DF8E1B-F232-1B75-07B4-81FEAC429495}"/>
              </a:ext>
            </a:extLst>
          </p:cNvPr>
          <p:cNvSpPr txBox="1"/>
          <p:nvPr/>
        </p:nvSpPr>
        <p:spPr>
          <a:xfrm>
            <a:off x="8458200" y="3370384"/>
            <a:ext cx="3437351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Urine Na 41 </a:t>
            </a:r>
            <a:r>
              <a:rPr lang="en-US" dirty="0" err="1"/>
              <a:t>mEq</a:t>
            </a:r>
            <a:r>
              <a:rPr lang="en-US" dirty="0"/>
              <a:t>/L</a:t>
            </a:r>
          </a:p>
          <a:p>
            <a:r>
              <a:rPr lang="en-US" dirty="0"/>
              <a:t>Urine Cr 40</a:t>
            </a:r>
          </a:p>
          <a:p>
            <a:r>
              <a:rPr lang="en-US" dirty="0"/>
              <a:t>Urine Urea 200</a:t>
            </a:r>
          </a:p>
          <a:p>
            <a:r>
              <a:rPr lang="en-US" dirty="0"/>
              <a:t>Serum uric acid 6.8 (2.3-6.6mg/dL)</a:t>
            </a:r>
          </a:p>
          <a:p>
            <a:r>
              <a:rPr lang="en-US" dirty="0"/>
              <a:t>Urine uric acid 17</a:t>
            </a:r>
          </a:p>
          <a:p>
            <a:endParaRPr lang="en-US" dirty="0"/>
          </a:p>
          <a:p>
            <a:r>
              <a:rPr lang="en-US" dirty="0"/>
              <a:t>Fe Na 1.1%</a:t>
            </a:r>
          </a:p>
          <a:p>
            <a:r>
              <a:rPr lang="en-US" dirty="0"/>
              <a:t>Fe Uric acid 6.5%</a:t>
            </a:r>
          </a:p>
          <a:p>
            <a:r>
              <a:rPr lang="en-US" dirty="0"/>
              <a:t>Fe Urea 27%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47756C3-8919-D49D-21FB-A6C08950560E}"/>
              </a:ext>
            </a:extLst>
          </p:cNvPr>
          <p:cNvSpPr/>
          <p:nvPr/>
        </p:nvSpPr>
        <p:spPr>
          <a:xfrm>
            <a:off x="6400800" y="1935162"/>
            <a:ext cx="990600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E87743-D145-2B24-4CC6-CD58498915AA}"/>
              </a:ext>
            </a:extLst>
          </p:cNvPr>
          <p:cNvSpPr/>
          <p:nvPr/>
        </p:nvSpPr>
        <p:spPr>
          <a:xfrm>
            <a:off x="5539316" y="3344116"/>
            <a:ext cx="2156883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11-20 at 22.15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8274"/>
            <a:ext cx="8455058" cy="6166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1524000"/>
            <a:ext cx="3220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Is ADH active?</a:t>
            </a:r>
          </a:p>
        </p:txBody>
      </p:sp>
    </p:spTree>
    <p:extLst>
      <p:ext uri="{BB962C8B-B14F-4D97-AF65-F5344CB8AC3E}">
        <p14:creationId xmlns:p14="http://schemas.microsoft.com/office/powerpoint/2010/main" val="3424539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11-20 at 23.19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57201"/>
            <a:ext cx="8382000" cy="59703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1" y="152400"/>
            <a:ext cx="5548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Hypotonic Hyponatremia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25A82-131C-024E-A0D4-131CC995392D}"/>
              </a:ext>
            </a:extLst>
          </p:cNvPr>
          <p:cNvSpPr txBox="1"/>
          <p:nvPr/>
        </p:nvSpPr>
        <p:spPr>
          <a:xfrm>
            <a:off x="8534401" y="3657601"/>
            <a:ext cx="1780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Nephrotic syndrome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ESRD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20B13F-A346-E28A-F82D-549374D5F6E0}"/>
              </a:ext>
            </a:extLst>
          </p:cNvPr>
          <p:cNvSpPr txBox="1"/>
          <p:nvPr/>
        </p:nvSpPr>
        <p:spPr>
          <a:xfrm>
            <a:off x="3899795" y="6273225"/>
            <a:ext cx="6498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Is ADH appropriate or inappropriate?</a:t>
            </a:r>
          </a:p>
        </p:txBody>
      </p:sp>
    </p:spTree>
    <p:extLst>
      <p:ext uri="{BB962C8B-B14F-4D97-AF65-F5344CB8AC3E}">
        <p14:creationId xmlns:p14="http://schemas.microsoft.com/office/powerpoint/2010/main" val="291512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510C-9E9D-E242-0A00-66CC83846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07787-EFA3-CC11-2182-DD2A038D8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Hyponatremia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647F1-193B-FBAA-ECBB-E3E71DE17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72F h/o tobacco use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D3FC0-B718-0B3A-841C-00FE408DEF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Depression on SSRI</a:t>
            </a:r>
          </a:p>
          <a:p>
            <a:r>
              <a:rPr lang="en-US" sz="2200" dirty="0"/>
              <a:t>HTN on HCTZ</a:t>
            </a:r>
          </a:p>
          <a:p>
            <a:r>
              <a:rPr lang="en-US" sz="2200" dirty="0"/>
              <a:t>Mild memory impairment</a:t>
            </a:r>
          </a:p>
          <a:p>
            <a:r>
              <a:rPr lang="en-US" sz="2200" dirty="0"/>
              <a:t>Recent N/V/D, </a:t>
            </a:r>
            <a:r>
              <a:rPr lang="en-US" sz="2200" dirty="0" err="1"/>
              <a:t>wt</a:t>
            </a:r>
            <a:r>
              <a:rPr lang="en-US" sz="2200" dirty="0"/>
              <a:t> loss</a:t>
            </a:r>
          </a:p>
          <a:p>
            <a:r>
              <a:rPr lang="en-US" sz="2200" dirty="0"/>
              <a:t>Admitted with AMS, falls</a:t>
            </a:r>
          </a:p>
          <a:p>
            <a:r>
              <a:rPr lang="en-US" sz="2200" dirty="0"/>
              <a:t>Appears frail, dry, no edema</a:t>
            </a:r>
          </a:p>
          <a:p>
            <a:endParaRPr lang="en-US" sz="2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3F628-10D9-D848-0AE5-1C4B0CAB5B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A0D260-5408-07B5-4663-90C5C5A8E04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What is the best test to determine the cause of her hyponatremia?</a:t>
            </a:r>
          </a:p>
          <a:p>
            <a:pPr marL="457200" indent="-457200">
              <a:buAutoNum type="alphaUcPeriod"/>
            </a:pPr>
            <a:r>
              <a:rPr lang="en-US" sz="2200" dirty="0"/>
              <a:t>Urine Na</a:t>
            </a:r>
          </a:p>
          <a:p>
            <a:pPr marL="457200" indent="-457200">
              <a:buAutoNum type="alphaUcPeriod"/>
            </a:pPr>
            <a:r>
              <a:rPr lang="en-US" sz="2200" dirty="0"/>
              <a:t>Renin &amp; Aldosterone</a:t>
            </a:r>
          </a:p>
          <a:p>
            <a:pPr marL="457200" indent="-457200">
              <a:buAutoNum type="alphaUcPeriod"/>
            </a:pPr>
            <a:r>
              <a:rPr lang="en-US" sz="2200" dirty="0"/>
              <a:t>Fe Uric Acid</a:t>
            </a:r>
          </a:p>
          <a:p>
            <a:pPr marL="457200" indent="-457200">
              <a:buAutoNum type="alphaUcPeriod"/>
            </a:pPr>
            <a:r>
              <a:rPr lang="en-US" sz="2200" dirty="0"/>
              <a:t>Fe Urea</a:t>
            </a:r>
          </a:p>
          <a:p>
            <a:pPr marL="457200" indent="-457200">
              <a:buAutoNum type="alphaUcPeriod"/>
            </a:pPr>
            <a:r>
              <a:rPr lang="en-US" sz="2200" dirty="0"/>
              <a:t>ACTH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86FEC9-7857-C2D0-820F-BBA28AB1041B}"/>
              </a:ext>
            </a:extLst>
          </p:cNvPr>
          <p:cNvSpPr txBox="1"/>
          <p:nvPr/>
        </p:nvSpPr>
        <p:spPr>
          <a:xfrm>
            <a:off x="2231757" y="5386810"/>
            <a:ext cx="594682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Dx: Hypotonic hyponatremia 2.2 low effective arterial volume</a:t>
            </a:r>
          </a:p>
          <a:p>
            <a:r>
              <a:rPr lang="en-US" dirty="0">
                <a:solidFill>
                  <a:srgbClr val="FF0000"/>
                </a:solidFill>
              </a:rPr>
              <a:t>Likely from diuretic use, GI illness, decreased PO intake</a:t>
            </a:r>
          </a:p>
          <a:p>
            <a:r>
              <a:rPr lang="en-US" dirty="0">
                <a:solidFill>
                  <a:srgbClr val="FF0000"/>
                </a:solidFill>
              </a:rPr>
              <a:t>Tx: HCTZ </a:t>
            </a:r>
            <a:r>
              <a:rPr lang="en-US" dirty="0" err="1">
                <a:solidFill>
                  <a:srgbClr val="FF0000"/>
                </a:solidFill>
              </a:rPr>
              <a:t>dc’ed</a:t>
            </a:r>
            <a:r>
              <a:rPr lang="en-US" dirty="0">
                <a:solidFill>
                  <a:srgbClr val="FF0000"/>
                </a:solidFill>
              </a:rPr>
              <a:t>, start IVF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0CCE1A6-52AC-6981-C105-97BAEB8C8EE9}"/>
              </a:ext>
            </a:extLst>
          </p:cNvPr>
          <p:cNvSpPr/>
          <p:nvPr/>
        </p:nvSpPr>
        <p:spPr>
          <a:xfrm>
            <a:off x="5996517" y="3432386"/>
            <a:ext cx="25908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F39B7-4ED1-521A-F2CA-751FBFAED9B4}"/>
              </a:ext>
            </a:extLst>
          </p:cNvPr>
          <p:cNvSpPr txBox="1"/>
          <p:nvPr/>
        </p:nvSpPr>
        <p:spPr>
          <a:xfrm>
            <a:off x="8587317" y="3889586"/>
            <a:ext cx="34373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Urine Na 41 </a:t>
            </a:r>
            <a:r>
              <a:rPr lang="en-US" dirty="0" err="1"/>
              <a:t>mEq</a:t>
            </a:r>
            <a:r>
              <a:rPr lang="en-US" dirty="0"/>
              <a:t>/L</a:t>
            </a:r>
          </a:p>
          <a:p>
            <a:r>
              <a:rPr lang="en-US" dirty="0"/>
              <a:t>Urine Cr 40</a:t>
            </a:r>
          </a:p>
          <a:p>
            <a:r>
              <a:rPr lang="en-US" dirty="0"/>
              <a:t>Urine urea 200</a:t>
            </a:r>
          </a:p>
          <a:p>
            <a:r>
              <a:rPr lang="en-US" dirty="0"/>
              <a:t>Serum uric acid 6.8 (2.3-6.6mg/dL)</a:t>
            </a:r>
          </a:p>
          <a:p>
            <a:r>
              <a:rPr lang="en-US" dirty="0"/>
              <a:t>Urine uric acid 17</a:t>
            </a:r>
          </a:p>
          <a:p>
            <a:r>
              <a:rPr lang="en-US" dirty="0"/>
              <a:t>FeNa 1.1%</a:t>
            </a:r>
          </a:p>
          <a:p>
            <a:r>
              <a:rPr lang="en-US" dirty="0"/>
              <a:t>Fe Urea 27%</a:t>
            </a:r>
          </a:p>
          <a:p>
            <a:r>
              <a:rPr lang="en-US" dirty="0"/>
              <a:t>Fe Uric acid 6.5%</a:t>
            </a:r>
          </a:p>
        </p:txBody>
      </p:sp>
    </p:spTree>
    <p:extLst>
      <p:ext uri="{BB962C8B-B14F-4D97-AF65-F5344CB8AC3E}">
        <p14:creationId xmlns:p14="http://schemas.microsoft.com/office/powerpoint/2010/main" val="320021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SIADH vs Low EAV with Diuretic Use</a:t>
            </a:r>
          </a:p>
        </p:txBody>
      </p:sp>
      <p:pic>
        <p:nvPicPr>
          <p:cNvPr id="5" name="Picture 4" descr="Screen Shot 2018-11-20 at 23.03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295400"/>
            <a:ext cx="7620000" cy="5085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1905001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 patients on diuretics</a:t>
            </a:r>
          </a:p>
          <a:p>
            <a:r>
              <a:rPr lang="en-US" dirty="0"/>
              <a:t>- Fe Uric Acid &gt; 12% </a:t>
            </a:r>
          </a:p>
          <a:p>
            <a:r>
              <a:rPr lang="en-US" dirty="0"/>
              <a:t>Had best discriminant function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6412287"/>
            <a:ext cx="34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Fenske</a:t>
            </a:r>
            <a:r>
              <a:rPr lang="en-US" sz="1000" dirty="0"/>
              <a:t>. JECM. 2008</a:t>
            </a:r>
          </a:p>
        </p:txBody>
      </p:sp>
    </p:spTree>
    <p:extLst>
      <p:ext uri="{BB962C8B-B14F-4D97-AF65-F5344CB8AC3E}">
        <p14:creationId xmlns:p14="http://schemas.microsoft.com/office/powerpoint/2010/main" val="280287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6C7BC9D0-DCA3-A3EC-5916-D31D8FE47A5C}"/>
              </a:ext>
            </a:extLst>
          </p:cNvPr>
          <p:cNvSpPr txBox="1">
            <a:spLocks/>
          </p:cNvSpPr>
          <p:nvPr/>
        </p:nvSpPr>
        <p:spPr>
          <a:xfrm>
            <a:off x="2119746" y="1600200"/>
            <a:ext cx="8229600" cy="2895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6000" dirty="0">
              <a:solidFill>
                <a:srgbClr val="0069A0"/>
              </a:solidFill>
            </a:endParaRP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Hyponatremia </a:t>
            </a: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&amp; </a:t>
            </a: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Hypernatremia</a:t>
            </a:r>
          </a:p>
        </p:txBody>
      </p:sp>
    </p:spTree>
    <p:extLst>
      <p:ext uri="{BB962C8B-B14F-4D97-AF65-F5344CB8AC3E}">
        <p14:creationId xmlns:p14="http://schemas.microsoft.com/office/powerpoint/2010/main" val="821163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7735D-5076-0D43-AE8F-E47BFB4D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5613464F-6A98-AF1E-59BB-1282F05EBFC8}"/>
              </a:ext>
            </a:extLst>
          </p:cNvPr>
          <p:cNvSpPr txBox="1">
            <a:spLocks/>
          </p:cNvSpPr>
          <p:nvPr/>
        </p:nvSpPr>
        <p:spPr>
          <a:xfrm>
            <a:off x="1981200" y="29718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6000" dirty="0">
              <a:solidFill>
                <a:srgbClr val="0069A0"/>
              </a:solidFill>
            </a:endParaRP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Treatment</a:t>
            </a:r>
          </a:p>
        </p:txBody>
      </p:sp>
    </p:spTree>
    <p:extLst>
      <p:ext uri="{BB962C8B-B14F-4D97-AF65-F5344CB8AC3E}">
        <p14:creationId xmlns:p14="http://schemas.microsoft.com/office/powerpoint/2010/main" val="2824354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C78F07-7234-428E-294A-11248FCB80B9}"/>
              </a:ext>
            </a:extLst>
          </p:cNvPr>
          <p:cNvSpPr txBox="1"/>
          <p:nvPr/>
        </p:nvSpPr>
        <p:spPr>
          <a:xfrm>
            <a:off x="859188" y="952130"/>
            <a:ext cx="2042547" cy="26161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/>
              <a:t>HYPOtonic hypoNa (Sosm &lt; 280)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F6F758-583A-BF47-5344-C5EAE37FBA15}"/>
              </a:ext>
            </a:extLst>
          </p:cNvPr>
          <p:cNvSpPr txBox="1"/>
          <p:nvPr/>
        </p:nvSpPr>
        <p:spPr>
          <a:xfrm>
            <a:off x="4340910" y="862571"/>
            <a:ext cx="3079943" cy="76944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ISOtonic hypoNa (Sosm ~280-300)</a:t>
            </a:r>
          </a:p>
          <a:p>
            <a:r>
              <a:rPr lang="en-US" sz="1100" dirty="0"/>
              <a:t>AKA “pseudohyponatremia”:</a:t>
            </a:r>
          </a:p>
          <a:p>
            <a:r>
              <a:rPr lang="en-US" sz="1100" dirty="0"/>
              <a:t>Hyperproteinemia (myeloma, IVIG), lipemia, hypertriglyceridemia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C5A0A3-B286-7C08-F07C-D677B56A38AF}"/>
              </a:ext>
            </a:extLst>
          </p:cNvPr>
          <p:cNvSpPr txBox="1"/>
          <p:nvPr/>
        </p:nvSpPr>
        <p:spPr>
          <a:xfrm>
            <a:off x="8520970" y="919128"/>
            <a:ext cx="3213818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HYPERtonic hypoNa (Sosm &gt;300)</a:t>
            </a:r>
          </a:p>
          <a:p>
            <a:r>
              <a:rPr lang="en-US" sz="1100" dirty="0"/>
              <a:t>Hyperglycemia, ↑ osmolal gap (mannitol, sorbitol, IVIG stabilizers)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C8124A-4641-36D2-2964-C52E779F02FB}"/>
              </a:ext>
            </a:extLst>
          </p:cNvPr>
          <p:cNvSpPr txBox="1"/>
          <p:nvPr/>
        </p:nvSpPr>
        <p:spPr>
          <a:xfrm>
            <a:off x="1359720" y="1481452"/>
            <a:ext cx="960519" cy="27699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Check Uosm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E9B0C3-4204-9281-4193-97A7DE6E5566}"/>
              </a:ext>
            </a:extLst>
          </p:cNvPr>
          <p:cNvSpPr txBox="1"/>
          <p:nvPr/>
        </p:nvSpPr>
        <p:spPr>
          <a:xfrm>
            <a:off x="5279596" y="139976"/>
            <a:ext cx="1202573" cy="26161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/>
              <a:t>Check Serum osm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0FEE03-2077-4E49-718F-05EB0D800256}"/>
              </a:ext>
            </a:extLst>
          </p:cNvPr>
          <p:cNvSpPr txBox="1"/>
          <p:nvPr/>
        </p:nvSpPr>
        <p:spPr>
          <a:xfrm>
            <a:off x="178058" y="98574"/>
            <a:ext cx="2324162" cy="30777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HYPONATREMIA ALGORITHM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4AAB04A-1380-3403-AB21-017631F3CDBF}"/>
              </a:ext>
            </a:extLst>
          </p:cNvPr>
          <p:cNvGrpSpPr/>
          <p:nvPr/>
        </p:nvGrpSpPr>
        <p:grpSpPr>
          <a:xfrm>
            <a:off x="1849333" y="591277"/>
            <a:ext cx="8284400" cy="295623"/>
            <a:chOff x="1814181" y="712044"/>
            <a:chExt cx="8284400" cy="295623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B7BAE5A-48EC-8144-156D-39468D8D1DAF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 flipH="1">
              <a:off x="5845730" y="730762"/>
              <a:ext cx="2928" cy="2525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1CCB439-367E-CE73-C403-4FE8194CAB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14181" y="712044"/>
              <a:ext cx="8284400" cy="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CC16824-A806-F680-AFAB-165FAF45D5E4}"/>
                </a:ext>
              </a:extLst>
            </p:cNvPr>
            <p:cNvCxnSpPr/>
            <p:nvPr/>
          </p:nvCxnSpPr>
          <p:spPr>
            <a:xfrm>
              <a:off x="10092727" y="712044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44C9C94-EF1F-594F-803E-91A897522A75}"/>
                </a:ext>
              </a:extLst>
            </p:cNvPr>
            <p:cNvCxnSpPr/>
            <p:nvPr/>
          </p:nvCxnSpPr>
          <p:spPr>
            <a:xfrm>
              <a:off x="1814181" y="712044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48C451-7B8D-B805-737D-C45077BB7936}"/>
              </a:ext>
            </a:extLst>
          </p:cNvPr>
          <p:cNvCxnSpPr>
            <a:cxnSpLocks/>
          </p:cNvCxnSpPr>
          <p:nvPr/>
        </p:nvCxnSpPr>
        <p:spPr>
          <a:xfrm flipV="1">
            <a:off x="5883809" y="431735"/>
            <a:ext cx="2" cy="1521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744886A-1192-8817-7C1C-317B00804519}"/>
              </a:ext>
            </a:extLst>
          </p:cNvPr>
          <p:cNvCxnSpPr>
            <a:cxnSpLocks/>
          </p:cNvCxnSpPr>
          <p:nvPr/>
        </p:nvCxnSpPr>
        <p:spPr>
          <a:xfrm>
            <a:off x="1849333" y="1201066"/>
            <a:ext cx="0" cy="2447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25BF0F8-9822-1201-2062-76C9E543B98D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878996" y="1619952"/>
            <a:ext cx="48072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CF2C383-E01D-0EBE-470E-F871B98C8F5B}"/>
              </a:ext>
            </a:extLst>
          </p:cNvPr>
          <p:cNvCxnSpPr/>
          <p:nvPr/>
        </p:nvCxnSpPr>
        <p:spPr>
          <a:xfrm flipH="1">
            <a:off x="2320240" y="1619952"/>
            <a:ext cx="4496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5F8D7A0-E072-30BE-1AC3-F7B15747494B}"/>
              </a:ext>
            </a:extLst>
          </p:cNvPr>
          <p:cNvCxnSpPr>
            <a:cxnSpLocks/>
          </p:cNvCxnSpPr>
          <p:nvPr/>
        </p:nvCxnSpPr>
        <p:spPr>
          <a:xfrm>
            <a:off x="887734" y="1632067"/>
            <a:ext cx="0" cy="2073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442EF9A-63D4-1589-DE47-4481285F7D14}"/>
              </a:ext>
            </a:extLst>
          </p:cNvPr>
          <p:cNvCxnSpPr>
            <a:cxnSpLocks/>
          </p:cNvCxnSpPr>
          <p:nvPr/>
        </p:nvCxnSpPr>
        <p:spPr>
          <a:xfrm>
            <a:off x="2769854" y="1619952"/>
            <a:ext cx="0" cy="23153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7264A95-16EB-D217-2CB5-8CA69117F187}"/>
              </a:ext>
            </a:extLst>
          </p:cNvPr>
          <p:cNvSpPr txBox="1"/>
          <p:nvPr/>
        </p:nvSpPr>
        <p:spPr>
          <a:xfrm>
            <a:off x="380511" y="1902491"/>
            <a:ext cx="1079270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Uosm &lt; 100</a:t>
            </a:r>
          </a:p>
          <a:p>
            <a:r>
              <a:rPr lang="en-US" sz="1200" dirty="0"/>
              <a:t>(ADH inactive)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90C401-5D10-6F67-CB22-4BBC15DDC0AA}"/>
              </a:ext>
            </a:extLst>
          </p:cNvPr>
          <p:cNvSpPr txBox="1"/>
          <p:nvPr/>
        </p:nvSpPr>
        <p:spPr>
          <a:xfrm>
            <a:off x="2224885" y="1917646"/>
            <a:ext cx="963854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Uosm &gt; 100</a:t>
            </a:r>
          </a:p>
          <a:p>
            <a:r>
              <a:rPr lang="en-US" sz="1200" dirty="0"/>
              <a:t>(ADH active)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09FDA0-59EA-83B9-C2A9-57EB3428C038}"/>
              </a:ext>
            </a:extLst>
          </p:cNvPr>
          <p:cNvSpPr txBox="1"/>
          <p:nvPr/>
        </p:nvSpPr>
        <p:spPr>
          <a:xfrm>
            <a:off x="380511" y="3811175"/>
            <a:ext cx="2744902" cy="161582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Inactive or Independent States </a:t>
            </a:r>
            <a:r>
              <a:rPr lang="en-US" sz="1100" dirty="0"/>
              <a:t>Abnormal Intake</a:t>
            </a:r>
          </a:p>
          <a:p>
            <a:r>
              <a:rPr lang="en-US" sz="1100" dirty="0"/>
              <a:t>1° polydipsia: psychogenic, marathoners, ecstasy use, multiple tap water enemas, fresh water drowning, dilute infant formula, sodium-free irrigant solutions (hysteroscopy, laparoscopy, TURP)</a:t>
            </a:r>
          </a:p>
          <a:p>
            <a:r>
              <a:rPr lang="en-US" sz="1100" dirty="0"/>
              <a:t>↓ solute intake: tea &amp; toast, beer potomania</a:t>
            </a:r>
          </a:p>
          <a:p>
            <a:r>
              <a:rPr lang="en-US" sz="1100" dirty="0"/>
              <a:t>Iatrogenic: Hypotonic IVFs, surgery (TURP)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14B856-F7CC-85F0-DA6F-56C021C0A2A8}"/>
              </a:ext>
            </a:extLst>
          </p:cNvPr>
          <p:cNvSpPr txBox="1"/>
          <p:nvPr/>
        </p:nvSpPr>
        <p:spPr>
          <a:xfrm>
            <a:off x="3188739" y="3030991"/>
            <a:ext cx="3974611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Appropriate</a:t>
            </a:r>
          </a:p>
          <a:p>
            <a:r>
              <a:rPr lang="en-US" sz="1100" dirty="0"/>
              <a:t>↓ Effective Arterial Volume (EAV)</a:t>
            </a:r>
          </a:p>
          <a:p>
            <a:r>
              <a:rPr lang="en-US" sz="1100" dirty="0"/>
              <a:t>UNa, ↑ BUN/Cr, ↑ Hct, FeNa &lt; 1, FeUrea &lt; 35, Ur Acid, FeUA &lt; 10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297478-3327-82C6-FE8E-78BFE57B3052}"/>
              </a:ext>
            </a:extLst>
          </p:cNvPr>
          <p:cNvSpPr txBox="1"/>
          <p:nvPr/>
        </p:nvSpPr>
        <p:spPr>
          <a:xfrm>
            <a:off x="380511" y="5572167"/>
            <a:ext cx="2744903" cy="110799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1° polydipsia: restrict fluids, psych eval/tx </a:t>
            </a:r>
          </a:p>
          <a:p>
            <a:r>
              <a:rPr lang="en-US" sz="1100" dirty="0"/>
              <a:t>↓ Solute intake: Slow introduction of solute, will correct rapidly, at very high risk for overcorrection</a:t>
            </a:r>
          </a:p>
          <a:p>
            <a:r>
              <a:rPr lang="en-US" sz="1100" dirty="0"/>
              <a:t>Iatrogenic: DC Hypotonic IVFs</a:t>
            </a:r>
          </a:p>
          <a:p>
            <a:r>
              <a:rPr lang="en-US" sz="1100" dirty="0"/>
              <a:t>Surgery (TURP): Hypertonic saline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C402E02-3225-8851-1F10-53E53234AD54}"/>
              </a:ext>
            </a:extLst>
          </p:cNvPr>
          <p:cNvCxnSpPr>
            <a:cxnSpLocks/>
          </p:cNvCxnSpPr>
          <p:nvPr/>
        </p:nvCxnSpPr>
        <p:spPr>
          <a:xfrm>
            <a:off x="3246626" y="2133323"/>
            <a:ext cx="2970627" cy="1515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1F28215-F477-1F77-8E95-1660AE6FD655}"/>
              </a:ext>
            </a:extLst>
          </p:cNvPr>
          <p:cNvSpPr txBox="1"/>
          <p:nvPr/>
        </p:nvSpPr>
        <p:spPr>
          <a:xfrm>
            <a:off x="6333027" y="1680823"/>
            <a:ext cx="2538751" cy="93871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Active or Dependent States</a:t>
            </a:r>
            <a:endParaRPr lang="en-US" sz="1100" dirty="0"/>
          </a:p>
          <a:p>
            <a:r>
              <a:rPr lang="en-US" sz="1100" dirty="0"/>
              <a:t>Check UNa, UCr, Uurea,  Serum uric acid, Urine uric acid, BUN, Cr, Hct</a:t>
            </a:r>
          </a:p>
          <a:p>
            <a:r>
              <a:rPr lang="en-US" sz="1100" dirty="0"/>
              <a:t>?Hemoconcentration</a:t>
            </a:r>
          </a:p>
          <a:p>
            <a:r>
              <a:rPr lang="en-US" sz="1100" dirty="0"/>
              <a:t>?Response to NS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9B1FF77-B310-CBDE-E15F-331F0DA96979}"/>
              </a:ext>
            </a:extLst>
          </p:cNvPr>
          <p:cNvGrpSpPr/>
          <p:nvPr/>
        </p:nvGrpSpPr>
        <p:grpSpPr>
          <a:xfrm>
            <a:off x="5047488" y="2717863"/>
            <a:ext cx="4521701" cy="295623"/>
            <a:chOff x="2760861" y="708650"/>
            <a:chExt cx="4521701" cy="295623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1769B23-D26C-1DDE-860A-397B6A7D05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0861" y="708650"/>
              <a:ext cx="4521701" cy="339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2CA89FCF-DCF5-944E-AA90-079ACED67FC1}"/>
                </a:ext>
              </a:extLst>
            </p:cNvPr>
            <p:cNvCxnSpPr/>
            <p:nvPr/>
          </p:nvCxnSpPr>
          <p:spPr>
            <a:xfrm>
              <a:off x="7282562" y="708650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737C0C9-DE2A-45B3-9A9E-3F57ECDB45D6}"/>
                </a:ext>
              </a:extLst>
            </p:cNvPr>
            <p:cNvCxnSpPr>
              <a:cxnSpLocks/>
            </p:cNvCxnSpPr>
            <p:nvPr/>
          </p:nvCxnSpPr>
          <p:spPr>
            <a:xfrm>
              <a:off x="2760861" y="708650"/>
              <a:ext cx="0" cy="2809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CB1FC4C-A85F-8C79-7877-940056438DEE}"/>
              </a:ext>
            </a:extLst>
          </p:cNvPr>
          <p:cNvCxnSpPr>
            <a:cxnSpLocks/>
          </p:cNvCxnSpPr>
          <p:nvPr/>
        </p:nvCxnSpPr>
        <p:spPr>
          <a:xfrm>
            <a:off x="859188" y="2425436"/>
            <a:ext cx="0" cy="133063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954F4FD-9E73-3E97-7F7C-15312486E0D5}"/>
              </a:ext>
            </a:extLst>
          </p:cNvPr>
          <p:cNvSpPr txBox="1"/>
          <p:nvPr/>
        </p:nvSpPr>
        <p:spPr>
          <a:xfrm>
            <a:off x="7748250" y="3041086"/>
            <a:ext cx="3641877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Inappropriate</a:t>
            </a:r>
          </a:p>
          <a:p>
            <a:r>
              <a:rPr lang="en-US" sz="1100" dirty="0"/>
              <a:t>↑ Effective Arterial Volume (EAV)</a:t>
            </a:r>
          </a:p>
          <a:p>
            <a:r>
              <a:rPr lang="en-US" sz="1100" dirty="0"/>
              <a:t>UNa &gt; 30, ~BUN/Cr, ~Hct, FeNa &gt; 1, FeUrea &gt; 35, FeUA &gt; 10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877227-BAE2-78D8-CC43-D0408D89DC20}"/>
              </a:ext>
            </a:extLst>
          </p:cNvPr>
          <p:cNvSpPr txBox="1"/>
          <p:nvPr/>
        </p:nvSpPr>
        <p:spPr>
          <a:xfrm>
            <a:off x="3667834" y="4015267"/>
            <a:ext cx="2947094" cy="14465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True hypovolemia (↓TBW, ↓EAV)</a:t>
            </a:r>
          </a:p>
          <a:p>
            <a:r>
              <a:rPr lang="en-US" sz="1100" dirty="0"/>
              <a:t>Renal losses: Diuretics, *CSW</a:t>
            </a:r>
          </a:p>
          <a:p>
            <a:r>
              <a:rPr lang="en-US" sz="1100" dirty="0"/>
              <a:t>Extra-Renal Loss: GI losses, ↓PO, bleeding, sweating, adrenal insufficiency</a:t>
            </a:r>
          </a:p>
          <a:p>
            <a:endParaRPr lang="en-US" sz="1100" dirty="0"/>
          </a:p>
          <a:p>
            <a:r>
              <a:rPr lang="en-US" sz="1100" dirty="0"/>
              <a:t>Hypervolemic States (↑ TBW, ↓EAV)</a:t>
            </a:r>
          </a:p>
          <a:p>
            <a:r>
              <a:rPr lang="en-US" sz="1100" dirty="0"/>
              <a:t>CHF, cirrhosis, nephrotic syndrome, ESRD</a:t>
            </a:r>
          </a:p>
          <a:p>
            <a:r>
              <a:rPr lang="en-US" sz="1100" dirty="0"/>
              <a:t>3</a:t>
            </a:r>
            <a:r>
              <a:rPr lang="en-US" sz="1100" baseline="30000" dirty="0"/>
              <a:t>rd</a:t>
            </a:r>
            <a:r>
              <a:rPr lang="en-US" sz="1100" dirty="0"/>
              <a:t> spacing (pancreatitis, </a:t>
            </a:r>
            <a:r>
              <a:rPr lang="en-US" sz="1100" dirty="0" err="1"/>
              <a:t>musc</a:t>
            </a:r>
            <a:r>
              <a:rPr lang="en-US" sz="1100" dirty="0"/>
              <a:t> injury, cancer)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BF79BCE-EB6A-BBAA-2023-432BB8AADAAE}"/>
              </a:ext>
            </a:extLst>
          </p:cNvPr>
          <p:cNvSpPr txBox="1"/>
          <p:nvPr/>
        </p:nvSpPr>
        <p:spPr>
          <a:xfrm>
            <a:off x="3667834" y="5572167"/>
            <a:ext cx="2947094" cy="110799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Hypovolemia: Replete volume</a:t>
            </a:r>
          </a:p>
          <a:p>
            <a:r>
              <a:rPr lang="en-US" sz="1100" dirty="0"/>
              <a:t>Pancreatitis: Replete volume</a:t>
            </a:r>
          </a:p>
          <a:p>
            <a:r>
              <a:rPr lang="en-US" sz="1100" dirty="0"/>
              <a:t>CHF, nephrosis: Diuresis, HD for ESRD</a:t>
            </a:r>
          </a:p>
          <a:p>
            <a:r>
              <a:rPr lang="en-US" sz="1100" dirty="0"/>
              <a:t>Cirrhosis: Consider only correcting if Na &lt; 120; fluid restrict, correct hypoK, consider vaptans/HTS only if severe or getting OLT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4FDE794-8C01-34E5-EA8B-1D10B8AD0C87}"/>
              </a:ext>
            </a:extLst>
          </p:cNvPr>
          <p:cNvCxnSpPr>
            <a:cxnSpLocks/>
            <a:endCxn id="40" idx="2"/>
          </p:cNvCxnSpPr>
          <p:nvPr/>
        </p:nvCxnSpPr>
        <p:spPr>
          <a:xfrm flipV="1">
            <a:off x="7602403" y="2619542"/>
            <a:ext cx="0" cy="983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4F51C16D-DAEA-6ABC-F0F8-46260CA4B46B}"/>
              </a:ext>
            </a:extLst>
          </p:cNvPr>
          <p:cNvSpPr txBox="1"/>
          <p:nvPr/>
        </p:nvSpPr>
        <p:spPr>
          <a:xfrm>
            <a:off x="8095641" y="4212057"/>
            <a:ext cx="2947094" cy="93871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SIADH: Drugs, meds, tumors/cancers such as small cell carcinoma, lung infections, CNS disease, idiopathic</a:t>
            </a:r>
          </a:p>
          <a:p>
            <a:r>
              <a:rPr lang="en-US" sz="1100" dirty="0"/>
              <a:t>Hormone deficiency: 2° adrenal insufficiency, severe hypothyroidism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D73F945-F3EA-A702-4BE5-ECBE40CC7F80}"/>
              </a:ext>
            </a:extLst>
          </p:cNvPr>
          <p:cNvSpPr txBox="1"/>
          <p:nvPr/>
        </p:nvSpPr>
        <p:spPr>
          <a:xfrm>
            <a:off x="7420853" y="5427002"/>
            <a:ext cx="4542547" cy="76944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Correct underlying cause</a:t>
            </a:r>
          </a:p>
          <a:p>
            <a:r>
              <a:rPr lang="en-US" sz="1100" dirty="0"/>
              <a:t>SIADH: fluid restrict (0.8L/d); consider NaCl tabs (1g TID) or if outpatient can Px urea (15-60gm/d); UOsm &gt; 2x Sosm or if Una + UK &gt; </a:t>
            </a:r>
            <a:r>
              <a:rPr lang="en-US" sz="1100" dirty="0" err="1"/>
              <a:t>SNa</a:t>
            </a:r>
            <a:r>
              <a:rPr lang="en-US" sz="1100" dirty="0"/>
              <a:t> </a:t>
            </a:r>
            <a:r>
              <a:rPr lang="en-US" sz="1100" dirty="0">
                <a:sym typeface="Wingdings" pitchFamily="2" charset="2"/>
              </a:rPr>
              <a:t> consider Lasix (10-20mg BID; </a:t>
            </a:r>
            <a:r>
              <a:rPr lang="en-US" sz="1100" dirty="0"/>
              <a:t>↓ corticomedullary gradient), vaptans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43CCDCD-A214-B5CF-1A42-B761EBC7A12E}"/>
              </a:ext>
            </a:extLst>
          </p:cNvPr>
          <p:cNvSpPr txBox="1"/>
          <p:nvPr/>
        </p:nvSpPr>
        <p:spPr>
          <a:xfrm rot="16200000">
            <a:off x="-220359" y="4324800"/>
            <a:ext cx="770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Etiology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1348B00-4047-3E3B-5E2E-DA17446403E9}"/>
              </a:ext>
            </a:extLst>
          </p:cNvPr>
          <p:cNvSpPr txBox="1"/>
          <p:nvPr/>
        </p:nvSpPr>
        <p:spPr>
          <a:xfrm rot="16200000">
            <a:off x="-299602" y="5949281"/>
            <a:ext cx="943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Treatment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316E2A9-7BB0-9E3F-B789-522EBCAFE119}"/>
              </a:ext>
            </a:extLst>
          </p:cNvPr>
          <p:cNvCxnSpPr>
            <a:cxnSpLocks/>
          </p:cNvCxnSpPr>
          <p:nvPr/>
        </p:nvCxnSpPr>
        <p:spPr>
          <a:xfrm>
            <a:off x="9569188" y="3687416"/>
            <a:ext cx="0" cy="44329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E27327C-90AC-60C6-CF70-A351D0ED7224}"/>
              </a:ext>
            </a:extLst>
          </p:cNvPr>
          <p:cNvSpPr txBox="1"/>
          <p:nvPr/>
        </p:nvSpPr>
        <p:spPr>
          <a:xfrm>
            <a:off x="2759518" y="44890"/>
            <a:ext cx="2174792" cy="43088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1. History and Medication List</a:t>
            </a:r>
          </a:p>
          <a:p>
            <a:r>
              <a:rPr lang="en-US" sz="1100" dirty="0"/>
              <a:t>2. Physical Exam &amp; Volume Status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0C09E6-C6DF-5F8E-C21E-80C53C41B278}"/>
              </a:ext>
            </a:extLst>
          </p:cNvPr>
          <p:cNvCxnSpPr>
            <a:cxnSpLocks/>
          </p:cNvCxnSpPr>
          <p:nvPr/>
        </p:nvCxnSpPr>
        <p:spPr>
          <a:xfrm>
            <a:off x="4934310" y="270781"/>
            <a:ext cx="2979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CAA51AB-B549-97F9-3615-45A34490EDB3}"/>
              </a:ext>
            </a:extLst>
          </p:cNvPr>
          <p:cNvCxnSpPr/>
          <p:nvPr/>
        </p:nvCxnSpPr>
        <p:spPr>
          <a:xfrm>
            <a:off x="5039861" y="3687416"/>
            <a:ext cx="0" cy="29562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243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DE52EE-E910-85C8-A2E4-962B30362E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A7C3E0-11EF-340C-507A-1B0267A4A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9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2426A9-ADEF-045F-79BB-0D0345D779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FB3D8E-2330-51FD-E99C-64F9D805E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75" y="-22679"/>
            <a:ext cx="6902450" cy="690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31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25D8FF-1BF1-F561-931A-076FBAA3C83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24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1502AA-EB3E-F616-680A-1CDA36336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156" y="0"/>
            <a:ext cx="6643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79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93C296-A56C-C30D-41F5-62A511909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29308"/>
            <a:ext cx="8610600" cy="686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92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59BCE8-C959-827F-BBEC-BDA60AB02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969"/>
            <a:ext cx="12192000" cy="544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24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99CC5-D8E4-B612-C71A-FCE2E9F90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054100"/>
            <a:ext cx="7531100" cy="58039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C4155D3-9E4A-A578-B7D3-1F736F68E98F}"/>
              </a:ext>
            </a:extLst>
          </p:cNvPr>
          <p:cNvSpPr txBox="1">
            <a:spLocks/>
          </p:cNvSpPr>
          <p:nvPr/>
        </p:nvSpPr>
        <p:spPr>
          <a:xfrm>
            <a:off x="1981200" y="1397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6000" dirty="0">
              <a:solidFill>
                <a:srgbClr val="0069A0"/>
              </a:solidFill>
            </a:endParaRP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Emergency Treatment</a:t>
            </a:r>
          </a:p>
        </p:txBody>
      </p:sp>
    </p:spTree>
    <p:extLst>
      <p:ext uri="{BB962C8B-B14F-4D97-AF65-F5344CB8AC3E}">
        <p14:creationId xmlns:p14="http://schemas.microsoft.com/office/powerpoint/2010/main" val="3062438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509735-A266-2878-44BD-14F9CC457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952" y="0"/>
            <a:ext cx="8816048" cy="68760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39AA94-387C-F901-941C-FC258652728C}"/>
              </a:ext>
            </a:extLst>
          </p:cNvPr>
          <p:cNvSpPr txBox="1"/>
          <p:nvPr/>
        </p:nvSpPr>
        <p:spPr>
          <a:xfrm>
            <a:off x="241166" y="2368745"/>
            <a:ext cx="3046164" cy="286232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Hyponatremia </a:t>
            </a:r>
            <a:r>
              <a:rPr lang="en-US" u="sng" dirty="0" err="1"/>
              <a:t>Toolbag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DDAVP 1-2 mcg IV q8-12hr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3% HTS 0.5-1 ml/kg/hr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D5W</a:t>
            </a:r>
          </a:p>
          <a:p>
            <a:endParaRPr lang="en-US" dirty="0"/>
          </a:p>
          <a:p>
            <a:r>
              <a:rPr lang="en-US" dirty="0"/>
              <a:t>If symptomatic: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3% HTS bolus 100mL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amps NaHCO</a:t>
            </a:r>
            <a:r>
              <a:rPr lang="en-US" baseline="-25000" dirty="0"/>
              <a:t>3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Repeat up to max increase Na of 6 </a:t>
            </a:r>
            <a:r>
              <a:rPr lang="en-US" dirty="0" err="1"/>
              <a:t>meq</a:t>
            </a:r>
            <a:endParaRPr lang="en-US" dirty="0"/>
          </a:p>
        </p:txBody>
      </p:sp>
      <p:pic>
        <p:nvPicPr>
          <p:cNvPr id="5" name="Picture 2" descr="New Craftsman TradeStack Tool Bag at Lowe's">
            <a:extLst>
              <a:ext uri="{FF2B5EF4-FFF2-40B4-BE49-F238E27FC236}">
                <a16:creationId xmlns:a16="http://schemas.microsoft.com/office/drawing/2014/main" id="{388501D5-B58B-82C3-B929-98F1FF0C5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649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noring the Dojo: A Deep Dive into Japan's Martial Arts ...">
            <a:extLst>
              <a:ext uri="{FF2B5EF4-FFF2-40B4-BE49-F238E27FC236}">
                <a16:creationId xmlns:a16="http://schemas.microsoft.com/office/drawing/2014/main" id="{3A62C91E-5B06-7650-F5E0-B09C1260B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-12192"/>
            <a:ext cx="10363200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7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11-20 at 21.37.26.jpg">
            <a:extLst>
              <a:ext uri="{FF2B5EF4-FFF2-40B4-BE49-F238E27FC236}">
                <a16:creationId xmlns:a16="http://schemas.microsoft.com/office/drawing/2014/main" id="{B1BFA443-E150-EE55-D1A5-DF738B5DA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0" y="1061893"/>
            <a:ext cx="5524500" cy="5193974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36EB5FDD-6B63-69A8-957C-BEC897D6534E}"/>
              </a:ext>
            </a:extLst>
          </p:cNvPr>
          <p:cNvSpPr txBox="1">
            <a:spLocks/>
          </p:cNvSpPr>
          <p:nvPr/>
        </p:nvSpPr>
        <p:spPr>
          <a:xfrm>
            <a:off x="1981200" y="182131"/>
            <a:ext cx="8229600" cy="9005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4000" dirty="0">
              <a:solidFill>
                <a:srgbClr val="0069A0"/>
              </a:solidFill>
            </a:endParaRPr>
          </a:p>
          <a:p>
            <a:pPr algn="ctr"/>
            <a:r>
              <a:rPr lang="en-US" sz="4000" dirty="0">
                <a:solidFill>
                  <a:srgbClr val="0069A0"/>
                </a:solidFill>
              </a:rPr>
              <a:t>Disorders of Water Metabolism</a:t>
            </a:r>
          </a:p>
        </p:txBody>
      </p:sp>
    </p:spTree>
    <p:extLst>
      <p:ext uri="{BB962C8B-B14F-4D97-AF65-F5344CB8AC3E}">
        <p14:creationId xmlns:p14="http://schemas.microsoft.com/office/powerpoint/2010/main" val="372390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8D858F-6A39-3763-5B5F-B5E645C3B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0" y="1280160"/>
            <a:ext cx="5562600" cy="5562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A18F881-4B09-FB35-8319-C49F159D4638}"/>
              </a:ext>
            </a:extLst>
          </p:cNvPr>
          <p:cNvSpPr txBox="1">
            <a:spLocks/>
          </p:cNvSpPr>
          <p:nvPr/>
        </p:nvSpPr>
        <p:spPr>
          <a:xfrm>
            <a:off x="0" y="381000"/>
            <a:ext cx="12192000" cy="6731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dirty="0">
              <a:solidFill>
                <a:srgbClr val="0069A0"/>
              </a:solidFill>
            </a:endParaRPr>
          </a:p>
          <a:p>
            <a:pPr algn="ctr"/>
            <a:r>
              <a:rPr lang="en-US" dirty="0">
                <a:solidFill>
                  <a:srgbClr val="0069A0"/>
                </a:solidFill>
              </a:rPr>
              <a:t>Emergency treatment of hyponatremia with oral soy sauce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18AE1-6DF9-B70B-A0AF-530505A15005}"/>
              </a:ext>
            </a:extLst>
          </p:cNvPr>
          <p:cNvSpPr txBox="1"/>
          <p:nvPr/>
        </p:nvSpPr>
        <p:spPr>
          <a:xfrm>
            <a:off x="457200" y="2590800"/>
            <a:ext cx="44968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Indications for enteral soy sauce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Need for emergent hypertonic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Lack of IV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Lack of access to HTS or NaHCO</a:t>
            </a:r>
            <a:r>
              <a:rPr lang="en-US" sz="2000" baseline="-25000" dirty="0"/>
              <a:t>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9179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65E7CB-D1F0-8E7B-2944-8349DEE8B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185" y="1038727"/>
            <a:ext cx="5398166" cy="43168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73E1B0-C97E-61B7-CEFF-1F57880D487F}"/>
              </a:ext>
            </a:extLst>
          </p:cNvPr>
          <p:cNvSpPr txBox="1"/>
          <p:nvPr/>
        </p:nvSpPr>
        <p:spPr>
          <a:xfrm>
            <a:off x="173649" y="381000"/>
            <a:ext cx="627287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Kikkoman soy sauce serving size:</a:t>
            </a:r>
          </a:p>
          <a:p>
            <a:r>
              <a:rPr lang="en-US" sz="2400" dirty="0"/>
              <a:t>960mg of sodium per tbsp (15mL)</a:t>
            </a:r>
          </a:p>
          <a:p>
            <a:endParaRPr lang="en-US" sz="2400" dirty="0"/>
          </a:p>
          <a:p>
            <a:r>
              <a:rPr lang="en-US" sz="2400" dirty="0"/>
              <a:t>(960mg/15mL)(1000mL/1L) = 64g/L</a:t>
            </a:r>
          </a:p>
          <a:p>
            <a:endParaRPr lang="en-US" sz="2400" dirty="0"/>
          </a:p>
          <a:p>
            <a:r>
              <a:rPr lang="en-US" sz="2400" dirty="0"/>
              <a:t>(64g of Na)/(23g of Na per mol) = 2.78 mol of Na</a:t>
            </a:r>
          </a:p>
          <a:p>
            <a:r>
              <a:rPr lang="en-US" sz="2400" dirty="0"/>
              <a:t>2.78 mol of Na </a:t>
            </a:r>
            <a:r>
              <a:rPr lang="en-US" sz="2400" dirty="0">
                <a:sym typeface="Wingdings" pitchFamily="2" charset="2"/>
              </a:rPr>
              <a:t> 2.78 mol of NaCl</a:t>
            </a:r>
          </a:p>
          <a:p>
            <a:endParaRPr lang="en-US" sz="2400" dirty="0">
              <a:sym typeface="Wingdings" pitchFamily="2" charset="2"/>
            </a:endParaRPr>
          </a:p>
          <a:p>
            <a:r>
              <a:rPr lang="en-US" sz="2400" dirty="0">
                <a:sym typeface="Wingdings" pitchFamily="2" charset="2"/>
              </a:rPr>
              <a:t>(2.78 mol of NaCl)/(1 mol of NaCl/58.5g NaCl) =</a:t>
            </a:r>
          </a:p>
          <a:p>
            <a:r>
              <a:rPr lang="en-US" sz="2400" dirty="0">
                <a:sym typeface="Wingdings" pitchFamily="2" charset="2"/>
              </a:rPr>
              <a:t>162g of NaCl</a:t>
            </a:r>
          </a:p>
          <a:p>
            <a:endParaRPr lang="en-US" sz="2400" dirty="0">
              <a:sym typeface="Wingdings" pitchFamily="2" charset="2"/>
            </a:endParaRPr>
          </a:p>
          <a:p>
            <a:r>
              <a:rPr lang="en-US" sz="2400" dirty="0">
                <a:sym typeface="Wingdings" pitchFamily="2" charset="2"/>
              </a:rPr>
              <a:t>162g of NaCl/1L = 16.2% saline</a:t>
            </a:r>
          </a:p>
          <a:p>
            <a:endParaRPr lang="en-US" sz="2400" dirty="0">
              <a:sym typeface="Wingdings" pitchFamily="2" charset="2"/>
            </a:endParaRPr>
          </a:p>
          <a:p>
            <a:r>
              <a:rPr lang="en-US" sz="2400" dirty="0"/>
              <a:t>Kikkoman soy sauce is equivalent to 16.2% saline</a:t>
            </a:r>
          </a:p>
          <a:p>
            <a:r>
              <a:rPr lang="en-US" sz="2400" dirty="0"/>
              <a:t>1 tbsp is equivalent to 82mL of 3% saline</a:t>
            </a:r>
          </a:p>
        </p:txBody>
      </p:sp>
    </p:spTree>
    <p:extLst>
      <p:ext uri="{BB962C8B-B14F-4D97-AF65-F5344CB8AC3E}">
        <p14:creationId xmlns:p14="http://schemas.microsoft.com/office/powerpoint/2010/main" val="1769239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C439A-20F5-EB27-45C3-A077944B2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1ADC53-FDCB-2116-00DE-8DCC8EC37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218" y="1261872"/>
            <a:ext cx="5562600" cy="5562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89BB599-9D4D-8344-F287-48157D27F7F1}"/>
              </a:ext>
            </a:extLst>
          </p:cNvPr>
          <p:cNvSpPr txBox="1">
            <a:spLocks/>
          </p:cNvSpPr>
          <p:nvPr/>
        </p:nvSpPr>
        <p:spPr>
          <a:xfrm>
            <a:off x="0" y="381000"/>
            <a:ext cx="12192000" cy="6731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dirty="0">
              <a:solidFill>
                <a:srgbClr val="0069A0"/>
              </a:solidFill>
            </a:endParaRPr>
          </a:p>
          <a:p>
            <a:pPr algn="ctr"/>
            <a:r>
              <a:rPr lang="en-US" dirty="0">
                <a:solidFill>
                  <a:srgbClr val="0069A0"/>
                </a:solidFill>
              </a:rPr>
              <a:t>Emergency treatment of hyponatremia with oral soy sauce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EE24CA-B4F0-F866-98E6-D59634B1D301}"/>
              </a:ext>
            </a:extLst>
          </p:cNvPr>
          <p:cNvSpPr txBox="1"/>
          <p:nvPr/>
        </p:nvSpPr>
        <p:spPr>
          <a:xfrm>
            <a:off x="1295400" y="1793676"/>
            <a:ext cx="44968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Indications for enteral soy sauce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Need for emergent hypertonic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Lack of IV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Lack of access to HTS or NaHCO</a:t>
            </a:r>
            <a:r>
              <a:rPr lang="en-US" sz="2000" baseline="-25000" dirty="0"/>
              <a:t>3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6D782E-4CC0-B4B0-637D-684F9CCAB26A}"/>
              </a:ext>
            </a:extLst>
          </p:cNvPr>
          <p:cNvSpPr txBox="1"/>
          <p:nvPr/>
        </p:nvSpPr>
        <p:spPr>
          <a:xfrm>
            <a:off x="1295400" y="3835355"/>
            <a:ext cx="5181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Standard Kikkoman soy sauce dosing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3 tbsp = 45mL soy sauce = 246mL 3% 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6 packets (6mL per packet) = 36mL soy sauce</a:t>
            </a:r>
          </a:p>
          <a:p>
            <a:r>
              <a:rPr lang="en-US" sz="2000" dirty="0"/>
              <a:t>	= 197 mL 3% HTS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Give single large dose then check Na at a later time (no evidence of timing)</a:t>
            </a:r>
          </a:p>
        </p:txBody>
      </p:sp>
    </p:spTree>
    <p:extLst>
      <p:ext uri="{BB962C8B-B14F-4D97-AF65-F5344CB8AC3E}">
        <p14:creationId xmlns:p14="http://schemas.microsoft.com/office/powerpoint/2010/main" val="326359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A332B74B-B4E5-74D2-E703-BF707A96F72D}"/>
              </a:ext>
            </a:extLst>
          </p:cNvPr>
          <p:cNvSpPr txBox="1">
            <a:spLocks/>
          </p:cNvSpPr>
          <p:nvPr/>
        </p:nvSpPr>
        <p:spPr>
          <a:xfrm>
            <a:off x="1981200" y="29718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6000" dirty="0">
              <a:solidFill>
                <a:srgbClr val="0069A0"/>
              </a:solidFill>
            </a:endParaRP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Rapid Fire Cases</a:t>
            </a:r>
          </a:p>
        </p:txBody>
      </p:sp>
    </p:spTree>
    <p:extLst>
      <p:ext uri="{BB962C8B-B14F-4D97-AF65-F5344CB8AC3E}">
        <p14:creationId xmlns:p14="http://schemas.microsoft.com/office/powerpoint/2010/main" val="2831798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65 yo smoker presents with confusion. </a:t>
            </a:r>
          </a:p>
          <a:p>
            <a:r>
              <a:rPr lang="en-US" dirty="0"/>
              <a:t>Serum Na 115 </a:t>
            </a:r>
          </a:p>
          <a:p>
            <a:r>
              <a:rPr lang="en-US" dirty="0"/>
              <a:t>Serum osm 242</a:t>
            </a:r>
          </a:p>
          <a:p>
            <a:r>
              <a:rPr lang="en-US" dirty="0"/>
              <a:t>Urine osm 550</a:t>
            </a:r>
          </a:p>
          <a:p>
            <a:r>
              <a:rPr lang="en-US" dirty="0"/>
              <a:t>Urine Na 120, Urine Cl 115</a:t>
            </a:r>
          </a:p>
          <a:p>
            <a:r>
              <a:rPr lang="en-US" dirty="0"/>
              <a:t>FeUA 15%, FeUrea 65%</a:t>
            </a:r>
          </a:p>
          <a:p>
            <a:r>
              <a:rPr lang="en-US" dirty="0"/>
              <a:t>Normal thyroid and adrenal labs</a:t>
            </a:r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SIADH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60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28 yo man presents with diarrhea</a:t>
            </a:r>
          </a:p>
          <a:p>
            <a:r>
              <a:rPr lang="en-US" dirty="0"/>
              <a:t>Serum Na 129</a:t>
            </a:r>
          </a:p>
          <a:p>
            <a:r>
              <a:rPr lang="en-US" dirty="0"/>
              <a:t>Serum osm 262</a:t>
            </a:r>
          </a:p>
          <a:p>
            <a:r>
              <a:rPr lang="en-US" dirty="0"/>
              <a:t>Urine osm 700</a:t>
            </a:r>
          </a:p>
          <a:p>
            <a:r>
              <a:rPr lang="en-US" dirty="0"/>
              <a:t>Urine Na 15, Urine Cl 12</a:t>
            </a:r>
          </a:p>
          <a:p>
            <a:r>
              <a:rPr lang="en-US" dirty="0"/>
              <a:t>FeNa 0.3%</a:t>
            </a:r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Hypotonic hypovolemic hypoNa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2/2 GI loss (extra-renal)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9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21 yo patient admitted from clinic</a:t>
            </a:r>
          </a:p>
          <a:p>
            <a:r>
              <a:rPr lang="en-US" dirty="0"/>
              <a:t>Na 121</a:t>
            </a:r>
          </a:p>
          <a:p>
            <a:r>
              <a:rPr lang="en-US" dirty="0"/>
              <a:t>Serum osm 249</a:t>
            </a:r>
          </a:p>
          <a:p>
            <a:r>
              <a:rPr lang="en-US" dirty="0"/>
              <a:t>Urine osm 75</a:t>
            </a:r>
          </a:p>
          <a:p>
            <a:r>
              <a:rPr lang="en-US" dirty="0"/>
              <a:t>Urine Na 12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Psychogenic polydipsia or Tea and Toast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Depends on history</a:t>
            </a:r>
          </a:p>
        </p:txBody>
      </p:sp>
    </p:spTree>
    <p:extLst>
      <p:ext uri="{BB962C8B-B14F-4D97-AF65-F5344CB8AC3E}">
        <p14:creationId xmlns:p14="http://schemas.microsoft.com/office/powerpoint/2010/main" val="125150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70 yo man with multiple myeloma admitted with hypoNa</a:t>
            </a:r>
          </a:p>
          <a:p>
            <a:r>
              <a:rPr lang="en-US" dirty="0"/>
              <a:t>Serum Na 128</a:t>
            </a:r>
          </a:p>
          <a:p>
            <a:r>
              <a:rPr lang="en-US" dirty="0"/>
              <a:t>Serum osm 282 (normal)</a:t>
            </a:r>
          </a:p>
          <a:p>
            <a:r>
              <a:rPr lang="en-US" dirty="0"/>
              <a:t>Total protein 12, IgG Kappa 7 grams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Isotonic hyponatremia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AKA pseudohyponatremia. Lab artifact.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Do not treat Na, treat underlying cause</a:t>
            </a:r>
          </a:p>
        </p:txBody>
      </p:sp>
    </p:spTree>
    <p:extLst>
      <p:ext uri="{BB962C8B-B14F-4D97-AF65-F5344CB8AC3E}">
        <p14:creationId xmlns:p14="http://schemas.microsoft.com/office/powerpoint/2010/main" val="367333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36 yo woman admitted with recurrent pancreatitis</a:t>
            </a:r>
          </a:p>
          <a:p>
            <a:r>
              <a:rPr lang="en-US" dirty="0"/>
              <a:t>Serum Na 130</a:t>
            </a:r>
          </a:p>
          <a:p>
            <a:r>
              <a:rPr lang="en-US" dirty="0"/>
              <a:t>Serum osm 282</a:t>
            </a:r>
          </a:p>
          <a:p>
            <a:r>
              <a:rPr lang="en-US" dirty="0"/>
              <a:t>Triglycerides 30,000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Isotonic hyponatremia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AKA pseudohyponatremia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Do not treat Na, treat underlying cause</a:t>
            </a:r>
          </a:p>
        </p:txBody>
      </p:sp>
    </p:spTree>
    <p:extLst>
      <p:ext uri="{BB962C8B-B14F-4D97-AF65-F5344CB8AC3E}">
        <p14:creationId xmlns:p14="http://schemas.microsoft.com/office/powerpoint/2010/main" val="424234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65 yo admitted with hyperglycemia. Glucose 700 mg/</a:t>
            </a:r>
            <a:r>
              <a:rPr lang="en-US" dirty="0" err="1"/>
              <a:t>dL</a:t>
            </a:r>
            <a:r>
              <a:rPr lang="en-US" dirty="0"/>
              <a:t>. </a:t>
            </a:r>
          </a:p>
          <a:p>
            <a:r>
              <a:rPr lang="en-US" dirty="0"/>
              <a:t>Na 125, Cl 95, bicarb 20, Alb 4</a:t>
            </a:r>
          </a:p>
          <a:p>
            <a:r>
              <a:rPr lang="en-US" dirty="0"/>
              <a:t>Corrected Na = 2[(glucose-1000/100)] + actual Na</a:t>
            </a:r>
          </a:p>
          <a:p>
            <a:pPr marL="0" indent="0">
              <a:buNone/>
            </a:pPr>
            <a:r>
              <a:rPr lang="en-US" dirty="0"/>
              <a:t>		     = 2((700-100)/100)] + 125 </a:t>
            </a:r>
          </a:p>
          <a:p>
            <a:pPr marL="0" indent="0">
              <a:buNone/>
            </a:pPr>
            <a:r>
              <a:rPr lang="en-US" dirty="0"/>
              <a:t>		     = 137</a:t>
            </a:r>
          </a:p>
          <a:p>
            <a:r>
              <a:rPr lang="en-US" dirty="0"/>
              <a:t>AG = 125 </a:t>
            </a:r>
            <a:r>
              <a:rPr lang="mr-IN" dirty="0"/>
              <a:t>–</a:t>
            </a:r>
            <a:r>
              <a:rPr lang="en-US" dirty="0"/>
              <a:t> (95+20) = 10 OR</a:t>
            </a:r>
          </a:p>
          <a:p>
            <a:r>
              <a:rPr lang="en-US" dirty="0"/>
              <a:t>AG = 137 </a:t>
            </a:r>
            <a:r>
              <a:rPr lang="mr-IN" dirty="0"/>
              <a:t>–</a:t>
            </a:r>
            <a:r>
              <a:rPr lang="en-US" dirty="0"/>
              <a:t> (95+20) = 22</a:t>
            </a:r>
          </a:p>
          <a:p>
            <a:r>
              <a:rPr lang="en-US" dirty="0"/>
              <a:t>Is the patient in DKA?</a:t>
            </a:r>
          </a:p>
          <a:p>
            <a:pPr lvl="1"/>
            <a:r>
              <a:rPr lang="en-US" dirty="0"/>
              <a:t>No, use the actual Na when calculating AG</a:t>
            </a:r>
          </a:p>
          <a:p>
            <a:pPr lvl="1"/>
            <a:r>
              <a:rPr lang="en-US" dirty="0"/>
              <a:t>AG is 10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Hypertonic hyponatremia 2/2 hyperglycemia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Do not call this “pseudohyponatremia”</a:t>
            </a:r>
          </a:p>
        </p:txBody>
      </p:sp>
    </p:spTree>
    <p:extLst>
      <p:ext uri="{BB962C8B-B14F-4D97-AF65-F5344CB8AC3E}">
        <p14:creationId xmlns:p14="http://schemas.microsoft.com/office/powerpoint/2010/main" val="159646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7D4E57-FAC5-F3DD-CB49-DB68BF700B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C875A-94D0-3597-A893-BB63D522E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87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45 yo with ARF and severe edema</a:t>
            </a:r>
          </a:p>
          <a:p>
            <a:r>
              <a:rPr lang="en-US" dirty="0"/>
              <a:t>Na 125. BUN 140, Cr 10, glucose 90</a:t>
            </a:r>
          </a:p>
          <a:p>
            <a:r>
              <a:rPr lang="en-US" dirty="0"/>
              <a:t>Serum osm 310</a:t>
            </a:r>
          </a:p>
          <a:p>
            <a:r>
              <a:rPr lang="en-US" dirty="0"/>
              <a:t>Is this patient really hyperosmolar?</a:t>
            </a:r>
          </a:p>
          <a:p>
            <a:pPr lvl="1"/>
            <a:r>
              <a:rPr lang="en-US" dirty="0"/>
              <a:t>Osmolarity = 2Na + BUN/2.8 + glucose/18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BUN is an ineffective osmole</a:t>
            </a:r>
          </a:p>
          <a:p>
            <a:pPr lvl="1"/>
            <a:r>
              <a:rPr lang="en-US" dirty="0"/>
              <a:t>310 </a:t>
            </a:r>
            <a:r>
              <a:rPr lang="mr-IN" dirty="0"/>
              <a:t>–</a:t>
            </a:r>
            <a:r>
              <a:rPr lang="en-US" dirty="0"/>
              <a:t> 140/2.8 = 310 </a:t>
            </a:r>
            <a:r>
              <a:rPr lang="mr-IN" dirty="0"/>
              <a:t>–</a:t>
            </a:r>
            <a:r>
              <a:rPr lang="en-US" dirty="0"/>
              <a:t> 50 = 260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hypotonic hypervolemic hyponatremia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NOT hypertonic (hyperosmolar) hypoNa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27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88 yo frail man with chronic serum Na level from 128-132 for 5 years</a:t>
            </a:r>
          </a:p>
          <a:p>
            <a:r>
              <a:rPr lang="en-US" dirty="0"/>
              <a:t>Serum osm 262</a:t>
            </a:r>
          </a:p>
          <a:p>
            <a:r>
              <a:rPr lang="en-US" dirty="0"/>
              <a:t>Urine osm 340</a:t>
            </a:r>
          </a:p>
          <a:p>
            <a:r>
              <a:rPr lang="en-US" dirty="0"/>
              <a:t>Urine Na 45</a:t>
            </a:r>
          </a:p>
          <a:p>
            <a:r>
              <a:rPr lang="en-US" dirty="0"/>
              <a:t>TFT and cortisol normal</a:t>
            </a:r>
          </a:p>
          <a:p>
            <a:r>
              <a:rPr lang="en-US" dirty="0"/>
              <a:t>FeUA 12%, FeUrea 55%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Probably reset osmostat. Mimics SIADH.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Reset osmostat</a:t>
            </a:r>
            <a:r>
              <a:rPr lang="mr-IN" dirty="0">
                <a:solidFill>
                  <a:srgbClr val="FF0000"/>
                </a:solidFill>
              </a:rPr>
              <a:t>–</a:t>
            </a:r>
            <a:r>
              <a:rPr lang="en-US" dirty="0">
                <a:solidFill>
                  <a:srgbClr val="FF0000"/>
                </a:solidFill>
              </a:rPr>
              <a:t> serum Na is unchanged if given water load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SIADH </a:t>
            </a:r>
            <a:r>
              <a:rPr lang="mr-IN" dirty="0">
                <a:solidFill>
                  <a:srgbClr val="FF0000"/>
                </a:solidFill>
              </a:rPr>
              <a:t>–</a:t>
            </a:r>
            <a:r>
              <a:rPr lang="en-US" dirty="0">
                <a:solidFill>
                  <a:srgbClr val="FF0000"/>
                </a:solidFill>
              </a:rPr>
              <a:t> Na would decrease with water load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50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40 yo with severe SAH admitted to ICU</a:t>
            </a:r>
          </a:p>
          <a:p>
            <a:r>
              <a:rPr lang="en-US" dirty="0"/>
              <a:t>Serum Na 128</a:t>
            </a:r>
          </a:p>
          <a:p>
            <a:r>
              <a:rPr lang="en-US" dirty="0"/>
              <a:t>Serum osm 263</a:t>
            </a:r>
          </a:p>
          <a:p>
            <a:r>
              <a:rPr lang="en-US" dirty="0"/>
              <a:t>Urine osm 400</a:t>
            </a:r>
          </a:p>
          <a:p>
            <a:r>
              <a:rPr lang="en-US" dirty="0"/>
              <a:t>Urine Na 50</a:t>
            </a:r>
          </a:p>
          <a:p>
            <a:r>
              <a:rPr lang="en-US" dirty="0"/>
              <a:t>Urine output 7L per day</a:t>
            </a:r>
          </a:p>
          <a:p>
            <a:r>
              <a:rPr lang="en-US" dirty="0"/>
              <a:t>FeNa &gt; 1%, FeUrea 30%, FeUA 12%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cerebral salt wasting (CSW)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Clue: low UOP in SIADH, not in CSW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FF0000"/>
                </a:solidFill>
              </a:rPr>
              <a:t>Tx</a:t>
            </a:r>
            <a:r>
              <a:rPr lang="en-US" dirty="0">
                <a:solidFill>
                  <a:srgbClr val="FF0000"/>
                </a:solidFill>
              </a:rPr>
              <a:t>: Give IVFs, do not fluid restrict</a:t>
            </a:r>
          </a:p>
        </p:txBody>
      </p:sp>
    </p:spTree>
    <p:extLst>
      <p:ext uri="{BB962C8B-B14F-4D97-AF65-F5344CB8AC3E}">
        <p14:creationId xmlns:p14="http://schemas.microsoft.com/office/powerpoint/2010/main" val="12485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Fire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35 yo with depression on fluoxetine admitted with diarrhea</a:t>
            </a:r>
          </a:p>
          <a:p>
            <a:r>
              <a:rPr lang="en-US" dirty="0"/>
              <a:t>Na 121</a:t>
            </a:r>
          </a:p>
          <a:p>
            <a:r>
              <a:rPr lang="en-US" dirty="0"/>
              <a:t>Serum osm 248</a:t>
            </a:r>
          </a:p>
          <a:p>
            <a:r>
              <a:rPr lang="en-US" dirty="0"/>
              <a:t>Urine osm 450</a:t>
            </a:r>
          </a:p>
          <a:p>
            <a:r>
              <a:rPr lang="en-US" dirty="0"/>
              <a:t>Urine Na 13, Urine Cl 12</a:t>
            </a:r>
          </a:p>
          <a:p>
            <a:r>
              <a:rPr lang="en-US" dirty="0"/>
              <a:t>FeNa &gt; 1%, FeUrea 20%, FeUA 8%</a:t>
            </a:r>
          </a:p>
          <a:p>
            <a:r>
              <a:rPr lang="en-US" dirty="0"/>
              <a:t>Treat with 3L NS, serum Na increases to 128</a:t>
            </a:r>
          </a:p>
          <a:p>
            <a:r>
              <a:rPr lang="en-US" dirty="0"/>
              <a:t>2 more liters of NS given. Serum Na decreases to 126</a:t>
            </a:r>
          </a:p>
          <a:p>
            <a:r>
              <a:rPr lang="en-US" dirty="0"/>
              <a:t>Repeat Urine Na 95, FeNa &gt; 1%, FeUrea 60%, FeUA 13%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Dx: Mixed hypovolemia and SIADH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After volume expansion and correction of hypovolemia,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SIADH becomes apparent</a:t>
            </a:r>
          </a:p>
        </p:txBody>
      </p:sp>
    </p:spTree>
    <p:extLst>
      <p:ext uri="{BB962C8B-B14F-4D97-AF65-F5344CB8AC3E}">
        <p14:creationId xmlns:p14="http://schemas.microsoft.com/office/powerpoint/2010/main" val="138759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FC664-38EF-1AF5-412B-CBBA8311C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BDDA0-78C2-14BF-D278-92A3D588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Review: So your patient has hyponatremia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8B69A-98AE-11AF-D373-EE5D171E913B}"/>
              </a:ext>
            </a:extLst>
          </p:cNvPr>
          <p:cNvSpPr txBox="1"/>
          <p:nvPr/>
        </p:nvSpPr>
        <p:spPr>
          <a:xfrm>
            <a:off x="8229600" y="2895600"/>
            <a:ext cx="30480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Confirm: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Low serum osm</a:t>
            </a:r>
          </a:p>
          <a:p>
            <a:r>
              <a:rPr lang="en-US" sz="1400" b="1" u="sng" dirty="0"/>
              <a:t>Assume: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No elevated glucose, protein, lipids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AD2AC0-49B7-0D8F-7B60-6825FA519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628" y="1501063"/>
            <a:ext cx="11355372" cy="482353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Good history &amp; physical exam</a:t>
            </a:r>
          </a:p>
          <a:p>
            <a:pPr lvl="2"/>
            <a:r>
              <a:rPr lang="en-US" dirty="0"/>
              <a:t>Med list (psych meds, diuretics, opioids, illicit drugs)</a:t>
            </a:r>
          </a:p>
          <a:p>
            <a:pPr lvl="2"/>
            <a:r>
              <a:rPr lang="en-US" dirty="0"/>
              <a:t>Volume status</a:t>
            </a:r>
          </a:p>
          <a:p>
            <a:pPr lvl="2"/>
            <a:r>
              <a:rPr lang="en-US" dirty="0"/>
              <a:t>Consider rechecking Na level</a:t>
            </a:r>
          </a:p>
          <a:p>
            <a:pPr lvl="2"/>
            <a:r>
              <a:rPr lang="en-US" dirty="0"/>
              <a:t>If suspect endocrine cause check TSH, cortisol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serum osmolality</a:t>
            </a:r>
          </a:p>
          <a:p>
            <a:pPr marL="857250" lvl="1" indent="-457200"/>
            <a:r>
              <a:rPr lang="en-US" dirty="0"/>
              <a:t>Is hypoNa true or false?</a:t>
            </a:r>
          </a:p>
          <a:p>
            <a:pPr marL="857250" lvl="1" indent="-457200"/>
            <a:r>
              <a:rPr lang="en-US" dirty="0"/>
              <a:t>Hypotonic (&lt;280), isotonic (280-300), hypertonic (&gt;300)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urine osmolality</a:t>
            </a:r>
          </a:p>
          <a:p>
            <a:pPr marL="857250" lvl="1" indent="-457200"/>
            <a:r>
              <a:rPr lang="en-US" dirty="0"/>
              <a:t>Assess ADH activity</a:t>
            </a:r>
          </a:p>
          <a:p>
            <a:pPr marL="857250" lvl="1" indent="-457200"/>
            <a:r>
              <a:rPr lang="en-US" dirty="0"/>
              <a:t>If low (&lt;100-200), ADH is inactive, skip step 4, and eval for ADH independent causes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ADH is active (urine osm &gt; 100-200), and eval for ADH dependent causes</a:t>
            </a:r>
          </a:p>
          <a:p>
            <a:pPr marL="857250" lvl="1" indent="-457200"/>
            <a:r>
              <a:rPr lang="en-US" dirty="0"/>
              <a:t>Is ADH appropriate or inappropriate?</a:t>
            </a:r>
          </a:p>
          <a:p>
            <a:pPr marL="857250" lvl="1" indent="-457200"/>
            <a:r>
              <a:rPr lang="en-US" dirty="0"/>
              <a:t>Assess Effective Arterial Volume (EAV)</a:t>
            </a:r>
          </a:p>
          <a:p>
            <a:pPr marL="1257300" lvl="2" indent="-457200"/>
            <a:r>
              <a:rPr lang="en-US" dirty="0"/>
              <a:t>UNa, BUN/Cr, Hct, FeNa, FeUrea, </a:t>
            </a:r>
            <a:r>
              <a:rPr lang="en-US" dirty="0" err="1"/>
              <a:t>FeUric</a:t>
            </a:r>
            <a:r>
              <a:rPr lang="en-US" dirty="0"/>
              <a:t> Acid, ?Hemoconcentration, ?Response to 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Diagnose &amp; Treat</a:t>
            </a:r>
          </a:p>
        </p:txBody>
      </p:sp>
    </p:spTree>
    <p:extLst>
      <p:ext uri="{BB962C8B-B14F-4D97-AF65-F5344CB8AC3E}">
        <p14:creationId xmlns:p14="http://schemas.microsoft.com/office/powerpoint/2010/main" val="1000532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51EE9-0030-CA69-2402-DAAA72193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0D21A4-B7D6-AD4D-DCF6-85A974040361}"/>
              </a:ext>
            </a:extLst>
          </p:cNvPr>
          <p:cNvSpPr txBox="1"/>
          <p:nvPr/>
        </p:nvSpPr>
        <p:spPr>
          <a:xfrm>
            <a:off x="859188" y="952130"/>
            <a:ext cx="2042547" cy="26161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/>
              <a:t>HYPOtonic hypoNa (Sosm &lt; 280)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DC4454-844F-D9E0-1FD1-F345547EDC8D}"/>
              </a:ext>
            </a:extLst>
          </p:cNvPr>
          <p:cNvSpPr txBox="1"/>
          <p:nvPr/>
        </p:nvSpPr>
        <p:spPr>
          <a:xfrm>
            <a:off x="4340910" y="862571"/>
            <a:ext cx="3079943" cy="76944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ISOtonic hypoNa (Sosm ~280-300)</a:t>
            </a:r>
          </a:p>
          <a:p>
            <a:r>
              <a:rPr lang="en-US" sz="1100" dirty="0"/>
              <a:t>AKA “pseudohyponatremia”:</a:t>
            </a:r>
          </a:p>
          <a:p>
            <a:r>
              <a:rPr lang="en-US" sz="1100" dirty="0"/>
              <a:t>Hyperproteinemia (myeloma, IVIG), lipemia, hypertriglyceridemia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84E9F1-72F5-5F97-204D-104A76CD65C6}"/>
              </a:ext>
            </a:extLst>
          </p:cNvPr>
          <p:cNvSpPr txBox="1"/>
          <p:nvPr/>
        </p:nvSpPr>
        <p:spPr>
          <a:xfrm>
            <a:off x="8520970" y="919128"/>
            <a:ext cx="3213818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HYPERtonic hypoNa (Sosm &gt;300)</a:t>
            </a:r>
          </a:p>
          <a:p>
            <a:r>
              <a:rPr lang="en-US" sz="1100" dirty="0"/>
              <a:t>Hyperglycemia, ↑ osmolal gap (mannitol, sorbitol, IVIG stabilizers)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8AB33F-F659-2E54-FD42-EE5D9E8367B9}"/>
              </a:ext>
            </a:extLst>
          </p:cNvPr>
          <p:cNvSpPr txBox="1"/>
          <p:nvPr/>
        </p:nvSpPr>
        <p:spPr>
          <a:xfrm>
            <a:off x="1359720" y="1481452"/>
            <a:ext cx="960519" cy="27699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Check Uosm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6683C3-23EA-6D14-6A9E-3FC8582AE9F0}"/>
              </a:ext>
            </a:extLst>
          </p:cNvPr>
          <p:cNvSpPr txBox="1"/>
          <p:nvPr/>
        </p:nvSpPr>
        <p:spPr>
          <a:xfrm>
            <a:off x="5279596" y="139976"/>
            <a:ext cx="1202573" cy="26161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/>
              <a:t>Check Serum osm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930C25-9A11-BB4C-F5F7-796F2C16C586}"/>
              </a:ext>
            </a:extLst>
          </p:cNvPr>
          <p:cNvSpPr txBox="1"/>
          <p:nvPr/>
        </p:nvSpPr>
        <p:spPr>
          <a:xfrm>
            <a:off x="178058" y="98574"/>
            <a:ext cx="2324162" cy="30777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HYPONATREMIA ALGORITHM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483DBD-0988-ADB9-A634-38DB27A12FA9}"/>
              </a:ext>
            </a:extLst>
          </p:cNvPr>
          <p:cNvGrpSpPr/>
          <p:nvPr/>
        </p:nvGrpSpPr>
        <p:grpSpPr>
          <a:xfrm>
            <a:off x="1849333" y="591277"/>
            <a:ext cx="8284400" cy="295623"/>
            <a:chOff x="1814181" y="712044"/>
            <a:chExt cx="8284400" cy="295623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E799F45-6356-84FB-84AC-2A9D6E9EB9BD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 flipH="1">
              <a:off x="5845730" y="730762"/>
              <a:ext cx="2928" cy="2525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A2A6BD-EB7E-1409-0131-8959259417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14181" y="712044"/>
              <a:ext cx="8284400" cy="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CA32AED-8946-B98D-5360-717693BAD54F}"/>
                </a:ext>
              </a:extLst>
            </p:cNvPr>
            <p:cNvCxnSpPr/>
            <p:nvPr/>
          </p:nvCxnSpPr>
          <p:spPr>
            <a:xfrm>
              <a:off x="10092727" y="712044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E0F9A60-4EF4-ABE1-22E9-772D5397FF4C}"/>
                </a:ext>
              </a:extLst>
            </p:cNvPr>
            <p:cNvCxnSpPr/>
            <p:nvPr/>
          </p:nvCxnSpPr>
          <p:spPr>
            <a:xfrm>
              <a:off x="1814181" y="712044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4F6D06-97AB-B093-AF1E-422EEE95065E}"/>
              </a:ext>
            </a:extLst>
          </p:cNvPr>
          <p:cNvCxnSpPr>
            <a:cxnSpLocks/>
          </p:cNvCxnSpPr>
          <p:nvPr/>
        </p:nvCxnSpPr>
        <p:spPr>
          <a:xfrm flipV="1">
            <a:off x="5883809" y="431735"/>
            <a:ext cx="2" cy="1521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63F09BD-1189-030E-5C6A-9239BD122B2A}"/>
              </a:ext>
            </a:extLst>
          </p:cNvPr>
          <p:cNvCxnSpPr>
            <a:cxnSpLocks/>
          </p:cNvCxnSpPr>
          <p:nvPr/>
        </p:nvCxnSpPr>
        <p:spPr>
          <a:xfrm>
            <a:off x="1849333" y="1201066"/>
            <a:ext cx="0" cy="2447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B66BB0-8060-81DB-7CF6-A8ACFA9FDA19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878996" y="1619952"/>
            <a:ext cx="48072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0E1EB00-121C-5731-E8EB-8D5362E49B0D}"/>
              </a:ext>
            </a:extLst>
          </p:cNvPr>
          <p:cNvCxnSpPr/>
          <p:nvPr/>
        </p:nvCxnSpPr>
        <p:spPr>
          <a:xfrm flipH="1">
            <a:off x="2320240" y="1619952"/>
            <a:ext cx="4496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719D656-98EB-7E73-10FE-06701E4B9A1C}"/>
              </a:ext>
            </a:extLst>
          </p:cNvPr>
          <p:cNvCxnSpPr>
            <a:cxnSpLocks/>
          </p:cNvCxnSpPr>
          <p:nvPr/>
        </p:nvCxnSpPr>
        <p:spPr>
          <a:xfrm>
            <a:off x="887734" y="1632067"/>
            <a:ext cx="0" cy="20730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CFD1846-4C2E-092A-0FDC-E1CFFBFF20B0}"/>
              </a:ext>
            </a:extLst>
          </p:cNvPr>
          <p:cNvCxnSpPr>
            <a:cxnSpLocks/>
          </p:cNvCxnSpPr>
          <p:nvPr/>
        </p:nvCxnSpPr>
        <p:spPr>
          <a:xfrm>
            <a:off x="2769854" y="1619952"/>
            <a:ext cx="0" cy="23153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720BE51-2E6B-79F7-9789-14E038E9D084}"/>
              </a:ext>
            </a:extLst>
          </p:cNvPr>
          <p:cNvSpPr txBox="1"/>
          <p:nvPr/>
        </p:nvSpPr>
        <p:spPr>
          <a:xfrm>
            <a:off x="380511" y="1902491"/>
            <a:ext cx="1079270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Uosm &lt; 100</a:t>
            </a:r>
          </a:p>
          <a:p>
            <a:r>
              <a:rPr lang="en-US" sz="1200" dirty="0"/>
              <a:t>(ADH inactive)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30BF47-0610-B45F-53D8-AD8ABA7A769A}"/>
              </a:ext>
            </a:extLst>
          </p:cNvPr>
          <p:cNvSpPr txBox="1"/>
          <p:nvPr/>
        </p:nvSpPr>
        <p:spPr>
          <a:xfrm>
            <a:off x="2224885" y="1917646"/>
            <a:ext cx="963854" cy="4616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Uosm &gt; 100</a:t>
            </a:r>
          </a:p>
          <a:p>
            <a:r>
              <a:rPr lang="en-US" sz="1200" dirty="0"/>
              <a:t>(ADH active)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815C30-0093-5AC5-E5FC-CAA83F42419D}"/>
              </a:ext>
            </a:extLst>
          </p:cNvPr>
          <p:cNvSpPr txBox="1"/>
          <p:nvPr/>
        </p:nvSpPr>
        <p:spPr>
          <a:xfrm>
            <a:off x="380511" y="3811175"/>
            <a:ext cx="2744902" cy="161582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Inactive or Independent States </a:t>
            </a:r>
            <a:r>
              <a:rPr lang="en-US" sz="1100" dirty="0"/>
              <a:t>Abnormal Intake</a:t>
            </a:r>
          </a:p>
          <a:p>
            <a:r>
              <a:rPr lang="en-US" sz="1100" dirty="0"/>
              <a:t>1° polydipsia: psychogenic, marathoners, ecstasy use, multiple tap water enemas, fresh water drowning, dilute infant formula, sodium-free irrigant solutions (hysteroscopy, laparoscopy, TURP)</a:t>
            </a:r>
          </a:p>
          <a:p>
            <a:r>
              <a:rPr lang="en-US" sz="1100" dirty="0"/>
              <a:t>↓ solute intake: tea &amp; toast, beer potomania</a:t>
            </a:r>
          </a:p>
          <a:p>
            <a:r>
              <a:rPr lang="en-US" sz="1100" dirty="0"/>
              <a:t>Iatrogenic: Hypotonic IVFs, surgery (TURP)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8E2D0E-C969-85D1-7B9F-9F572E3E6013}"/>
              </a:ext>
            </a:extLst>
          </p:cNvPr>
          <p:cNvSpPr txBox="1"/>
          <p:nvPr/>
        </p:nvSpPr>
        <p:spPr>
          <a:xfrm>
            <a:off x="3188739" y="3030991"/>
            <a:ext cx="3974611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Appropriate</a:t>
            </a:r>
          </a:p>
          <a:p>
            <a:r>
              <a:rPr lang="en-US" sz="1100" dirty="0"/>
              <a:t>↓ Effective Arterial Volume (EAV)</a:t>
            </a:r>
          </a:p>
          <a:p>
            <a:r>
              <a:rPr lang="en-US" sz="1100" dirty="0"/>
              <a:t>UNa, ↑ BUN/Cr, ↑ Hct, FeNa &lt; 1, FeUrea &lt; 35, Ur Acid, FeUA &lt; 10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83F85F-D438-0072-2010-4899F10C4C76}"/>
              </a:ext>
            </a:extLst>
          </p:cNvPr>
          <p:cNvSpPr txBox="1"/>
          <p:nvPr/>
        </p:nvSpPr>
        <p:spPr>
          <a:xfrm>
            <a:off x="380511" y="5572167"/>
            <a:ext cx="2744903" cy="110799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1° polydipsia: restrict fluids, psych eval/tx </a:t>
            </a:r>
          </a:p>
          <a:p>
            <a:r>
              <a:rPr lang="en-US" sz="1100" dirty="0"/>
              <a:t>↓ Solute intake: Slow introduction of solute, will correct rapidly, at very high risk for overcorrection</a:t>
            </a:r>
          </a:p>
          <a:p>
            <a:r>
              <a:rPr lang="en-US" sz="1100" dirty="0"/>
              <a:t>Iatrogenic: DC Hypotonic IVFs</a:t>
            </a:r>
          </a:p>
          <a:p>
            <a:r>
              <a:rPr lang="en-US" sz="1100" dirty="0"/>
              <a:t>Surgery (TURP): Hypertonic saline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67044D3-86CF-BBF1-525C-1811CE004E28}"/>
              </a:ext>
            </a:extLst>
          </p:cNvPr>
          <p:cNvCxnSpPr>
            <a:cxnSpLocks/>
          </p:cNvCxnSpPr>
          <p:nvPr/>
        </p:nvCxnSpPr>
        <p:spPr>
          <a:xfrm>
            <a:off x="3246626" y="2133323"/>
            <a:ext cx="2970627" cy="1515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1B52EBA-97D4-40EB-94D9-F82AD2A50643}"/>
              </a:ext>
            </a:extLst>
          </p:cNvPr>
          <p:cNvSpPr txBox="1"/>
          <p:nvPr/>
        </p:nvSpPr>
        <p:spPr>
          <a:xfrm>
            <a:off x="6333027" y="1680823"/>
            <a:ext cx="2538751" cy="93871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Active or Dependent States</a:t>
            </a:r>
            <a:endParaRPr lang="en-US" sz="1100" dirty="0"/>
          </a:p>
          <a:p>
            <a:r>
              <a:rPr lang="en-US" sz="1100" dirty="0"/>
              <a:t>Check UNa, UCr, Uurea,  Serum uric acid, Urine uric acid, BUN, Cr, Hct</a:t>
            </a:r>
          </a:p>
          <a:p>
            <a:r>
              <a:rPr lang="en-US" sz="1100" dirty="0"/>
              <a:t>?Hemoconcentration</a:t>
            </a:r>
          </a:p>
          <a:p>
            <a:r>
              <a:rPr lang="en-US" sz="1100" dirty="0"/>
              <a:t>?Response to NS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2F614A4-D4D4-B817-C96D-47B5D316E425}"/>
              </a:ext>
            </a:extLst>
          </p:cNvPr>
          <p:cNvGrpSpPr/>
          <p:nvPr/>
        </p:nvGrpSpPr>
        <p:grpSpPr>
          <a:xfrm>
            <a:off x="5047488" y="2717863"/>
            <a:ext cx="4521701" cy="295623"/>
            <a:chOff x="2760861" y="708650"/>
            <a:chExt cx="4521701" cy="295623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34851AA-8746-3110-AD69-2D375B3C5B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0861" y="708650"/>
              <a:ext cx="4521701" cy="339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8806B8F-62B0-A896-31CD-76D33DF17C73}"/>
                </a:ext>
              </a:extLst>
            </p:cNvPr>
            <p:cNvCxnSpPr/>
            <p:nvPr/>
          </p:nvCxnSpPr>
          <p:spPr>
            <a:xfrm>
              <a:off x="7282562" y="708650"/>
              <a:ext cx="0" cy="2956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15E4B7F-CCC0-A969-325D-E358E776BA13}"/>
                </a:ext>
              </a:extLst>
            </p:cNvPr>
            <p:cNvCxnSpPr>
              <a:cxnSpLocks/>
            </p:cNvCxnSpPr>
            <p:nvPr/>
          </p:nvCxnSpPr>
          <p:spPr>
            <a:xfrm>
              <a:off x="2760861" y="708650"/>
              <a:ext cx="0" cy="2809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F8C6924-E42E-32A6-539B-10514D8C6664}"/>
              </a:ext>
            </a:extLst>
          </p:cNvPr>
          <p:cNvCxnSpPr>
            <a:cxnSpLocks/>
          </p:cNvCxnSpPr>
          <p:nvPr/>
        </p:nvCxnSpPr>
        <p:spPr>
          <a:xfrm>
            <a:off x="859188" y="2425436"/>
            <a:ext cx="0" cy="133063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77EFA67-30C8-8244-506D-743803FE188F}"/>
              </a:ext>
            </a:extLst>
          </p:cNvPr>
          <p:cNvSpPr txBox="1"/>
          <p:nvPr/>
        </p:nvSpPr>
        <p:spPr>
          <a:xfrm>
            <a:off x="7748250" y="3041086"/>
            <a:ext cx="3641877" cy="60016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ADH Inappropriate</a:t>
            </a:r>
          </a:p>
          <a:p>
            <a:r>
              <a:rPr lang="en-US" sz="1100" dirty="0"/>
              <a:t>↑ Effective Arterial Volume (EAV)</a:t>
            </a:r>
          </a:p>
          <a:p>
            <a:r>
              <a:rPr lang="en-US" sz="1100" dirty="0"/>
              <a:t>UNa &gt; 30, ~BUN/Cr, ~Hct, FeNa &gt; 1, FeUrea &gt; 35, FeUA &gt; 10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9B82F02-7D63-EB38-11FD-5F614D4857CF}"/>
              </a:ext>
            </a:extLst>
          </p:cNvPr>
          <p:cNvSpPr txBox="1"/>
          <p:nvPr/>
        </p:nvSpPr>
        <p:spPr>
          <a:xfrm>
            <a:off x="3667834" y="4015267"/>
            <a:ext cx="2947094" cy="14465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True hypovolemia (↓TBW, ↓EAV)</a:t>
            </a:r>
          </a:p>
          <a:p>
            <a:r>
              <a:rPr lang="en-US" sz="1100" dirty="0"/>
              <a:t>Renal losses: Diuretics, *CSW</a:t>
            </a:r>
          </a:p>
          <a:p>
            <a:r>
              <a:rPr lang="en-US" sz="1100" dirty="0"/>
              <a:t>Extra-Renal Loss: GI losses, ↓PO, bleeding, sweating, adrenal insufficiency</a:t>
            </a:r>
          </a:p>
          <a:p>
            <a:endParaRPr lang="en-US" sz="1100" dirty="0"/>
          </a:p>
          <a:p>
            <a:r>
              <a:rPr lang="en-US" sz="1100" dirty="0"/>
              <a:t>Hypervolemic States (↑ TBW, ↓EAV)</a:t>
            </a:r>
          </a:p>
          <a:p>
            <a:r>
              <a:rPr lang="en-US" sz="1100" dirty="0"/>
              <a:t>CHF, cirrhosis, nephrotic syndrome, ESRD</a:t>
            </a:r>
          </a:p>
          <a:p>
            <a:r>
              <a:rPr lang="en-US" sz="1100" dirty="0"/>
              <a:t>3</a:t>
            </a:r>
            <a:r>
              <a:rPr lang="en-US" sz="1100" baseline="30000" dirty="0"/>
              <a:t>rd</a:t>
            </a:r>
            <a:r>
              <a:rPr lang="en-US" sz="1100" dirty="0"/>
              <a:t> spacing (pancreatitis, </a:t>
            </a:r>
            <a:r>
              <a:rPr lang="en-US" sz="1100" dirty="0" err="1"/>
              <a:t>musc</a:t>
            </a:r>
            <a:r>
              <a:rPr lang="en-US" sz="1100" dirty="0"/>
              <a:t> injury, cancer)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BA1323E-72FA-20E5-3CF7-320B629AEDE9}"/>
              </a:ext>
            </a:extLst>
          </p:cNvPr>
          <p:cNvSpPr txBox="1"/>
          <p:nvPr/>
        </p:nvSpPr>
        <p:spPr>
          <a:xfrm>
            <a:off x="3667834" y="5572167"/>
            <a:ext cx="2947094" cy="110799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Hypovolemia: Replete volume</a:t>
            </a:r>
          </a:p>
          <a:p>
            <a:r>
              <a:rPr lang="en-US" sz="1100" dirty="0"/>
              <a:t>Pancreatitis: Replete volume</a:t>
            </a:r>
          </a:p>
          <a:p>
            <a:r>
              <a:rPr lang="en-US" sz="1100" dirty="0"/>
              <a:t>CHF, nephrosis: Diuresis, HD for ESRD</a:t>
            </a:r>
          </a:p>
          <a:p>
            <a:r>
              <a:rPr lang="en-US" sz="1100" dirty="0"/>
              <a:t>Cirrhosis: Consider only correcting if Na &lt; 120; fluid restrict, correct hypoK, consider vaptans/HTS only if severe or getting OLT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CF64936-A527-B3BB-8F85-275F89B4ADD4}"/>
              </a:ext>
            </a:extLst>
          </p:cNvPr>
          <p:cNvCxnSpPr>
            <a:cxnSpLocks/>
            <a:endCxn id="40" idx="2"/>
          </p:cNvCxnSpPr>
          <p:nvPr/>
        </p:nvCxnSpPr>
        <p:spPr>
          <a:xfrm flipV="1">
            <a:off x="7602403" y="2619542"/>
            <a:ext cx="0" cy="983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3D744A3-8B7F-E6FE-A0D9-2F7D2B2733B8}"/>
              </a:ext>
            </a:extLst>
          </p:cNvPr>
          <p:cNvSpPr txBox="1"/>
          <p:nvPr/>
        </p:nvSpPr>
        <p:spPr>
          <a:xfrm>
            <a:off x="8095641" y="4212057"/>
            <a:ext cx="2947094" cy="93871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SIADH: Drugs, meds, tumors/cancers such as small cell carcinoma, lung infections, CNS disease, idiopathic</a:t>
            </a:r>
          </a:p>
          <a:p>
            <a:r>
              <a:rPr lang="en-US" sz="1100" dirty="0"/>
              <a:t>Hormone deficiency: 2° adrenal insufficiency, severe hypothyroidism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36FF7EC-8076-14C5-451D-99CBC851CDE9}"/>
              </a:ext>
            </a:extLst>
          </p:cNvPr>
          <p:cNvSpPr txBox="1"/>
          <p:nvPr/>
        </p:nvSpPr>
        <p:spPr>
          <a:xfrm>
            <a:off x="7420853" y="5427002"/>
            <a:ext cx="4542547" cy="76944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Correct underlying cause</a:t>
            </a:r>
          </a:p>
          <a:p>
            <a:r>
              <a:rPr lang="en-US" sz="1100" dirty="0"/>
              <a:t>SIADH: fluid restrict (0.8L/d); consider NaCl tabs (1g TID) or if outpatient can Px urea (15-60gm/d); UOsm &gt; 2x Sosm or if Una + UK &gt; </a:t>
            </a:r>
            <a:r>
              <a:rPr lang="en-US" sz="1100" dirty="0" err="1"/>
              <a:t>SNa</a:t>
            </a:r>
            <a:r>
              <a:rPr lang="en-US" sz="1100" dirty="0"/>
              <a:t> </a:t>
            </a:r>
            <a:r>
              <a:rPr lang="en-US" sz="1100" dirty="0">
                <a:sym typeface="Wingdings" pitchFamily="2" charset="2"/>
              </a:rPr>
              <a:t> consider Lasix (10-20mg BID; </a:t>
            </a:r>
            <a:r>
              <a:rPr lang="en-US" sz="1100" dirty="0"/>
              <a:t>↓ corticomedullary gradient), vaptans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A8D1AC8-1980-82C5-1C9E-70A25931D4E4}"/>
              </a:ext>
            </a:extLst>
          </p:cNvPr>
          <p:cNvSpPr txBox="1"/>
          <p:nvPr/>
        </p:nvSpPr>
        <p:spPr>
          <a:xfrm rot="16200000">
            <a:off x="-220359" y="4324800"/>
            <a:ext cx="770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Etiology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EE5D028-E5F1-3F2E-4823-A5F2DE28D67B}"/>
              </a:ext>
            </a:extLst>
          </p:cNvPr>
          <p:cNvSpPr txBox="1"/>
          <p:nvPr/>
        </p:nvSpPr>
        <p:spPr>
          <a:xfrm rot="16200000">
            <a:off x="-299602" y="5949281"/>
            <a:ext cx="943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Treatment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FA09E83-7455-FC09-C060-BEC2ED0C59ED}"/>
              </a:ext>
            </a:extLst>
          </p:cNvPr>
          <p:cNvCxnSpPr>
            <a:cxnSpLocks/>
          </p:cNvCxnSpPr>
          <p:nvPr/>
        </p:nvCxnSpPr>
        <p:spPr>
          <a:xfrm>
            <a:off x="9569188" y="3687416"/>
            <a:ext cx="0" cy="44329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4F14793-C542-BE15-E552-C95268B5ADD3}"/>
              </a:ext>
            </a:extLst>
          </p:cNvPr>
          <p:cNvSpPr txBox="1"/>
          <p:nvPr/>
        </p:nvSpPr>
        <p:spPr>
          <a:xfrm>
            <a:off x="2759518" y="44890"/>
            <a:ext cx="2174792" cy="43088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1. History and Medication List</a:t>
            </a:r>
          </a:p>
          <a:p>
            <a:r>
              <a:rPr lang="en-US" sz="1100" dirty="0"/>
              <a:t>2. Physical Exam &amp; Volume Status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0D530FC-81B6-EF6F-9488-FA2F0C9D4C85}"/>
              </a:ext>
            </a:extLst>
          </p:cNvPr>
          <p:cNvCxnSpPr>
            <a:cxnSpLocks/>
          </p:cNvCxnSpPr>
          <p:nvPr/>
        </p:nvCxnSpPr>
        <p:spPr>
          <a:xfrm>
            <a:off x="4934310" y="270781"/>
            <a:ext cx="29793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EC89C40-C2B4-C864-2A2B-BD7BA75929BD}"/>
              </a:ext>
            </a:extLst>
          </p:cNvPr>
          <p:cNvCxnSpPr/>
          <p:nvPr/>
        </p:nvCxnSpPr>
        <p:spPr>
          <a:xfrm>
            <a:off x="5039861" y="3687416"/>
            <a:ext cx="0" cy="29562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209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1D6DA-7883-AB13-B201-2A6658834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3E06E1-9947-410C-AF2F-B8AD6D4FB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054100"/>
            <a:ext cx="7531100" cy="58039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F1E7BF4-F698-8AFC-7D82-E0F118F44F5C}"/>
              </a:ext>
            </a:extLst>
          </p:cNvPr>
          <p:cNvSpPr txBox="1">
            <a:spLocks/>
          </p:cNvSpPr>
          <p:nvPr/>
        </p:nvSpPr>
        <p:spPr>
          <a:xfrm>
            <a:off x="1981200" y="1397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6000" dirty="0">
              <a:solidFill>
                <a:srgbClr val="0069A0"/>
              </a:solidFill>
            </a:endParaRPr>
          </a:p>
          <a:p>
            <a:pPr algn="ctr"/>
            <a:r>
              <a:rPr lang="en-US" sz="6000" dirty="0">
                <a:solidFill>
                  <a:srgbClr val="0069A0"/>
                </a:solidFill>
              </a:rPr>
              <a:t>Emergency Treatment</a:t>
            </a:r>
          </a:p>
        </p:txBody>
      </p:sp>
    </p:spTree>
    <p:extLst>
      <p:ext uri="{BB962C8B-B14F-4D97-AF65-F5344CB8AC3E}">
        <p14:creationId xmlns:p14="http://schemas.microsoft.com/office/powerpoint/2010/main" val="32661599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3D0F-F29E-CC76-94FC-17E36B523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2BF7C-1A69-8768-89F4-48C2EE38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952" y="0"/>
            <a:ext cx="8816048" cy="68760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EB64F2-E8B1-0590-1F4F-9DA8FA53F5E0}"/>
              </a:ext>
            </a:extLst>
          </p:cNvPr>
          <p:cNvSpPr txBox="1"/>
          <p:nvPr/>
        </p:nvSpPr>
        <p:spPr>
          <a:xfrm>
            <a:off x="241166" y="2368745"/>
            <a:ext cx="3046164" cy="286232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Hyponatremia </a:t>
            </a:r>
            <a:r>
              <a:rPr lang="en-US" u="sng" dirty="0" err="1"/>
              <a:t>Toolbag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DDAVP 1-2 mcg IV q8-12hr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3% HTS 0.5-1 ml/kg/hr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D5W</a:t>
            </a:r>
          </a:p>
          <a:p>
            <a:endParaRPr lang="en-US" dirty="0"/>
          </a:p>
          <a:p>
            <a:r>
              <a:rPr lang="en-US" dirty="0"/>
              <a:t>If symptomatic: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3% HTS bolus 100mL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 amps NaHCO</a:t>
            </a:r>
            <a:r>
              <a:rPr lang="en-US" baseline="-25000" dirty="0"/>
              <a:t>3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Repeat up to max increase Na of 6 </a:t>
            </a:r>
            <a:r>
              <a:rPr lang="en-US" dirty="0" err="1"/>
              <a:t>meq</a:t>
            </a:r>
            <a:endParaRPr lang="en-US" dirty="0"/>
          </a:p>
        </p:txBody>
      </p:sp>
      <p:pic>
        <p:nvPicPr>
          <p:cNvPr id="1026" name="Picture 2" descr="New Craftsman TradeStack Tool Bag at Lowe's">
            <a:extLst>
              <a:ext uri="{FF2B5EF4-FFF2-40B4-BE49-F238E27FC236}">
                <a16:creationId xmlns:a16="http://schemas.microsoft.com/office/drawing/2014/main" id="{E846C1A6-190D-5D45-A5D9-EA2F011DC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2286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F6D692-AE72-AC56-AF65-078B5F021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0"/>
            <a:ext cx="1165922" cy="11659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1A82A4-0484-5982-9F77-B7C7AEF1826C}"/>
              </a:ext>
            </a:extLst>
          </p:cNvPr>
          <p:cNvSpPr txBox="1"/>
          <p:nvPr/>
        </p:nvSpPr>
        <p:spPr>
          <a:xfrm>
            <a:off x="948395" y="5466212"/>
            <a:ext cx="2338935" cy="838879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u="sng" dirty="0"/>
              <a:t>Standard Kikkoman soy sauce dosing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3 tbsp = 45mL soy sauce = 246mL 3% 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6 packets (6mL per packet) = 36mL soy sauce</a:t>
            </a:r>
          </a:p>
          <a:p>
            <a:r>
              <a:rPr lang="en-US" sz="800" dirty="0"/>
              <a:t>	= 197 mL 3% HTS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800" dirty="0"/>
              <a:t>Give single large dose then check Na at a later time (no evidence of timing)</a:t>
            </a:r>
          </a:p>
        </p:txBody>
      </p:sp>
    </p:spTree>
    <p:extLst>
      <p:ext uri="{BB962C8B-B14F-4D97-AF65-F5344CB8AC3E}">
        <p14:creationId xmlns:p14="http://schemas.microsoft.com/office/powerpoint/2010/main" val="371527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961849-5146-995B-D9DE-04EFFCA549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96752-F7C7-34E3-270F-70E4C35B7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79248"/>
            <a:ext cx="11963400" cy="669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0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8-11-20 at 21.44.4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" y="381000"/>
            <a:ext cx="12185200" cy="585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6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338A17-2C8D-12A3-F81E-BD6273EB4F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73600" y="6324601"/>
            <a:ext cx="2844800" cy="365125"/>
          </a:xfrm>
          <a:prstGeom prst="rect">
            <a:avLst/>
          </a:prstGeom>
        </p:spPr>
        <p:txBody>
          <a:bodyPr/>
          <a:lstStyle/>
          <a:p>
            <a:fld id="{68ED44F7-3DD0-44D3-90D4-8480E2AD89C6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2BB985-DE19-C1F4-7F37-F97C5D31A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0782"/>
            <a:ext cx="12262177" cy="68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1C81-142B-1EEB-9DEB-2F76DBC1C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D8C5ED9-6AA4-11D4-8F3B-CE2C52AD3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221" y="3933685"/>
            <a:ext cx="1545470" cy="29477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C46BE9-6E2F-604B-4870-460EF9F8D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" y="1145923"/>
            <a:ext cx="3294833" cy="219655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192CD5E-D87B-21AD-7F4E-6E3B82B284DB}"/>
              </a:ext>
            </a:extLst>
          </p:cNvPr>
          <p:cNvGrpSpPr/>
          <p:nvPr/>
        </p:nvGrpSpPr>
        <p:grpSpPr>
          <a:xfrm>
            <a:off x="3231210" y="1705484"/>
            <a:ext cx="1752600" cy="533400"/>
            <a:chOff x="4038600" y="2209800"/>
            <a:chExt cx="1752600" cy="5334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7A0D40-4D8E-BB4A-FDB8-4E45B298DA30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Osmoreceptors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5810887-33EE-9047-4D4E-74C289F6E691}"/>
                </a:ext>
              </a:extLst>
            </p:cNvPr>
            <p:cNvSpPr/>
            <p:nvPr/>
          </p:nvSpPr>
          <p:spPr>
            <a:xfrm>
              <a:off x="4038600" y="2209800"/>
              <a:ext cx="175260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E4E762A-A2A6-8751-5C38-0BB458A215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520" y="1030530"/>
            <a:ext cx="2084536" cy="25578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C89A699-1FFE-7218-419B-F004B93EBC92}"/>
              </a:ext>
            </a:extLst>
          </p:cNvPr>
          <p:cNvGrpSpPr/>
          <p:nvPr/>
        </p:nvGrpSpPr>
        <p:grpSpPr>
          <a:xfrm>
            <a:off x="6857449" y="1685791"/>
            <a:ext cx="2282280" cy="572787"/>
            <a:chOff x="4043531" y="2249212"/>
            <a:chExt cx="1972429" cy="32802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72181B0-2123-5F17-227D-1572EA507AD8}"/>
                </a:ext>
              </a:extLst>
            </p:cNvPr>
            <p:cNvSpPr/>
            <p:nvPr/>
          </p:nvSpPr>
          <p:spPr>
            <a:xfrm>
              <a:off x="4043531" y="2249212"/>
              <a:ext cx="1939997" cy="328027"/>
            </a:xfrm>
            <a:prstGeom prst="rect">
              <a:avLst/>
            </a:prstGeom>
            <a:solidFill>
              <a:schemeClr val="accent2">
                <a:lumMod val="75000"/>
                <a:alpha val="48628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9AFF94-7AA1-3E18-49F3-C5236849B1A4}"/>
                </a:ext>
              </a:extLst>
            </p:cNvPr>
            <p:cNvSpPr txBox="1"/>
            <p:nvPr/>
          </p:nvSpPr>
          <p:spPr>
            <a:xfrm>
              <a:off x="4114800" y="2286000"/>
              <a:ext cx="1901160" cy="264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Baroreceptors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65C572-38A9-6338-A2F9-66C4392174C6}"/>
              </a:ext>
            </a:extLst>
          </p:cNvPr>
          <p:cNvGrpSpPr/>
          <p:nvPr/>
        </p:nvGrpSpPr>
        <p:grpSpPr>
          <a:xfrm>
            <a:off x="5266505" y="3424669"/>
            <a:ext cx="1676400" cy="533400"/>
            <a:chOff x="4114800" y="2209800"/>
            <a:chExt cx="1676400" cy="5334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A41B9B-2B0A-7512-4CF6-6B3E7713B35D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ADH Nuclei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530FE5-3992-8887-E1C8-DBE94C22D20B}"/>
                </a:ext>
              </a:extLst>
            </p:cNvPr>
            <p:cNvSpPr/>
            <p:nvPr/>
          </p:nvSpPr>
          <p:spPr>
            <a:xfrm>
              <a:off x="4343400" y="2209800"/>
              <a:ext cx="1207294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57E0F4-2BB8-669F-2897-96746F7AF404}"/>
              </a:ext>
            </a:extLst>
          </p:cNvPr>
          <p:cNvGrpSpPr/>
          <p:nvPr/>
        </p:nvGrpSpPr>
        <p:grpSpPr>
          <a:xfrm>
            <a:off x="830548" y="227752"/>
            <a:ext cx="2362201" cy="533400"/>
            <a:chOff x="4038600" y="2180961"/>
            <a:chExt cx="2012244" cy="533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0C2916A-18AA-DF22-DFA3-2702DD1FC15E}"/>
                </a:ext>
              </a:extLst>
            </p:cNvPr>
            <p:cNvSpPr/>
            <p:nvPr/>
          </p:nvSpPr>
          <p:spPr>
            <a:xfrm>
              <a:off x="4038600" y="2180961"/>
              <a:ext cx="2012244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3F1FAB-A26B-A603-4DBB-9F54362E9781}"/>
                </a:ext>
              </a:extLst>
            </p:cNvPr>
            <p:cNvSpPr txBox="1"/>
            <p:nvPr/>
          </p:nvSpPr>
          <p:spPr>
            <a:xfrm>
              <a:off x="4114800" y="2286000"/>
              <a:ext cx="1936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~ Serum osmolality</a:t>
              </a:r>
            </a:p>
          </p:txBody>
        </p:sp>
      </p:grpSp>
      <p:sp>
        <p:nvSpPr>
          <p:cNvPr id="19" name="Right Arrow 18">
            <a:extLst>
              <a:ext uri="{FF2B5EF4-FFF2-40B4-BE49-F238E27FC236}">
                <a16:creationId xmlns:a16="http://schemas.microsoft.com/office/drawing/2014/main" id="{F1AFE259-8D71-2570-0EE0-A1D5A3D7E83D}"/>
              </a:ext>
            </a:extLst>
          </p:cNvPr>
          <p:cNvSpPr/>
          <p:nvPr/>
        </p:nvSpPr>
        <p:spPr>
          <a:xfrm rot="2591061">
            <a:off x="2640582" y="1051837"/>
            <a:ext cx="975948" cy="4267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7C76454A-00D5-AD5D-7694-FEA353EFCA43}"/>
              </a:ext>
            </a:extLst>
          </p:cNvPr>
          <p:cNvSpPr/>
          <p:nvPr/>
        </p:nvSpPr>
        <p:spPr>
          <a:xfrm rot="2776189">
            <a:off x="4403418" y="2573382"/>
            <a:ext cx="1156146" cy="5735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2B497099-6B47-3016-2661-A952372FA675}"/>
              </a:ext>
            </a:extLst>
          </p:cNvPr>
          <p:cNvSpPr/>
          <p:nvPr/>
        </p:nvSpPr>
        <p:spPr>
          <a:xfrm rot="5400000">
            <a:off x="5737065" y="4248568"/>
            <a:ext cx="735279" cy="4677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156A40-69BD-2E5A-8FE5-45DFFE1E2480}"/>
              </a:ext>
            </a:extLst>
          </p:cNvPr>
          <p:cNvGrpSpPr/>
          <p:nvPr/>
        </p:nvGrpSpPr>
        <p:grpSpPr>
          <a:xfrm>
            <a:off x="5149892" y="4947843"/>
            <a:ext cx="1939747" cy="533400"/>
            <a:chOff x="3933605" y="2209800"/>
            <a:chExt cx="1939747" cy="5334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3632F70-423E-5C5E-D2DB-89F3728B5664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Collecting Ducts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A92EF87-5111-507D-2E40-F4F776FB7428}"/>
                </a:ext>
              </a:extLst>
            </p:cNvPr>
            <p:cNvSpPr/>
            <p:nvPr/>
          </p:nvSpPr>
          <p:spPr>
            <a:xfrm>
              <a:off x="3933605" y="2209800"/>
              <a:ext cx="1939747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ight Arrow 24">
            <a:extLst>
              <a:ext uri="{FF2B5EF4-FFF2-40B4-BE49-F238E27FC236}">
                <a16:creationId xmlns:a16="http://schemas.microsoft.com/office/drawing/2014/main" id="{82468FA1-5AEA-62AC-94A9-3BFEDD6D9B48}"/>
              </a:ext>
            </a:extLst>
          </p:cNvPr>
          <p:cNvSpPr/>
          <p:nvPr/>
        </p:nvSpPr>
        <p:spPr>
          <a:xfrm rot="7720587">
            <a:off x="6651939" y="2445870"/>
            <a:ext cx="963641" cy="9474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AFB4BCCD-DC30-D4CB-81FD-DF540B55CEE8}"/>
              </a:ext>
            </a:extLst>
          </p:cNvPr>
          <p:cNvSpPr/>
          <p:nvPr/>
        </p:nvSpPr>
        <p:spPr>
          <a:xfrm rot="5400000">
            <a:off x="5853066" y="5657237"/>
            <a:ext cx="533401" cy="4851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672422-881F-6D42-CB56-A6B33BEEA18F}"/>
              </a:ext>
            </a:extLst>
          </p:cNvPr>
          <p:cNvGrpSpPr/>
          <p:nvPr/>
        </p:nvGrpSpPr>
        <p:grpSpPr>
          <a:xfrm>
            <a:off x="4923971" y="6246082"/>
            <a:ext cx="2391590" cy="533400"/>
            <a:chOff x="3933605" y="2209800"/>
            <a:chExt cx="2391590" cy="53340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B55041-B712-CFE1-2E5E-DE22919B7611}"/>
                </a:ext>
              </a:extLst>
            </p:cNvPr>
            <p:cNvSpPr txBox="1"/>
            <p:nvPr/>
          </p:nvSpPr>
          <p:spPr>
            <a:xfrm>
              <a:off x="4017873" y="2291834"/>
              <a:ext cx="2093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~ Urine Osmolality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66F6A83-2B6C-8294-104C-3B60553B3280}"/>
                </a:ext>
              </a:extLst>
            </p:cNvPr>
            <p:cNvSpPr/>
            <p:nvPr/>
          </p:nvSpPr>
          <p:spPr>
            <a:xfrm>
              <a:off x="3933605" y="2209800"/>
              <a:ext cx="239159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4C317E1-AFBD-04A8-CDB4-FC2F8B210A32}"/>
              </a:ext>
            </a:extLst>
          </p:cNvPr>
          <p:cNvSpPr txBox="1"/>
          <p:nvPr/>
        </p:nvSpPr>
        <p:spPr>
          <a:xfrm>
            <a:off x="6849878" y="3486708"/>
            <a:ext cx="201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“adding hydration”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66D283-EEF0-1805-268A-152AB01C9904}"/>
              </a:ext>
            </a:extLst>
          </p:cNvPr>
          <p:cNvGrpSpPr/>
          <p:nvPr/>
        </p:nvGrpSpPr>
        <p:grpSpPr>
          <a:xfrm>
            <a:off x="8543606" y="241311"/>
            <a:ext cx="3394756" cy="533400"/>
            <a:chOff x="5702847" y="189403"/>
            <a:chExt cx="3394756" cy="5334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5042C96-6015-3716-C68D-C9CC75363077}"/>
                </a:ext>
              </a:extLst>
            </p:cNvPr>
            <p:cNvSpPr/>
            <p:nvPr/>
          </p:nvSpPr>
          <p:spPr>
            <a:xfrm>
              <a:off x="5702847" y="189403"/>
              <a:ext cx="3358700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6E67780-95A8-2313-FB87-C2463FD9EBF8}"/>
                </a:ext>
              </a:extLst>
            </p:cNvPr>
            <p:cNvSpPr txBox="1"/>
            <p:nvPr/>
          </p:nvSpPr>
          <p:spPr>
            <a:xfrm>
              <a:off x="5738903" y="288094"/>
              <a:ext cx="3358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~ Effective Arterial Volume (EAV)</a:t>
              </a:r>
            </a:p>
          </p:txBody>
        </p:sp>
      </p:grpSp>
      <p:sp>
        <p:nvSpPr>
          <p:cNvPr id="38" name="Right Arrow 37">
            <a:extLst>
              <a:ext uri="{FF2B5EF4-FFF2-40B4-BE49-F238E27FC236}">
                <a16:creationId xmlns:a16="http://schemas.microsoft.com/office/drawing/2014/main" id="{C61A5DC3-56B8-9DA2-20CA-5CFA2B419E32}"/>
              </a:ext>
            </a:extLst>
          </p:cNvPr>
          <p:cNvSpPr/>
          <p:nvPr/>
        </p:nvSpPr>
        <p:spPr>
          <a:xfrm rot="8000755">
            <a:off x="8598659" y="900904"/>
            <a:ext cx="859264" cy="7189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itle 3">
            <a:extLst>
              <a:ext uri="{FF2B5EF4-FFF2-40B4-BE49-F238E27FC236}">
                <a16:creationId xmlns:a16="http://schemas.microsoft.com/office/drawing/2014/main" id="{B55CA3D8-0F3E-2C1F-4479-24CADF41DE1A}"/>
              </a:ext>
            </a:extLst>
          </p:cNvPr>
          <p:cNvSpPr txBox="1">
            <a:spLocks/>
          </p:cNvSpPr>
          <p:nvPr/>
        </p:nvSpPr>
        <p:spPr>
          <a:xfrm>
            <a:off x="3566839" y="197805"/>
            <a:ext cx="4976767" cy="6445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3600" dirty="0">
              <a:solidFill>
                <a:srgbClr val="0069A0"/>
              </a:solidFill>
            </a:endParaRPr>
          </a:p>
          <a:p>
            <a:pPr algn="ctr"/>
            <a:r>
              <a:rPr lang="en-US" sz="3600" dirty="0">
                <a:solidFill>
                  <a:srgbClr val="0069A0"/>
                </a:solidFill>
              </a:rPr>
              <a:t>Water Metabolism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44AC77D-2A6A-4DC6-B9D2-B4BC65D6EB0D}"/>
              </a:ext>
            </a:extLst>
          </p:cNvPr>
          <p:cNvSpPr txBox="1"/>
          <p:nvPr/>
        </p:nvSpPr>
        <p:spPr>
          <a:xfrm>
            <a:off x="8167425" y="4722238"/>
            <a:ext cx="609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~ EAV</a:t>
            </a:r>
          </a:p>
        </p:txBody>
      </p:sp>
    </p:spTree>
    <p:extLst>
      <p:ext uri="{BB962C8B-B14F-4D97-AF65-F5344CB8AC3E}">
        <p14:creationId xmlns:p14="http://schemas.microsoft.com/office/powerpoint/2010/main" val="355901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12CDDF12-F554-C46A-A395-6A9B8C7B8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907" y="3904954"/>
            <a:ext cx="1536180" cy="2953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1AE1A0-D322-8C75-AF53-D8830D543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" y="1145923"/>
            <a:ext cx="3294833" cy="219655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DC53D56-9C2A-B09A-7880-7B303C17C5E8}"/>
              </a:ext>
            </a:extLst>
          </p:cNvPr>
          <p:cNvGrpSpPr/>
          <p:nvPr/>
        </p:nvGrpSpPr>
        <p:grpSpPr>
          <a:xfrm>
            <a:off x="3231210" y="1705484"/>
            <a:ext cx="1752600" cy="533400"/>
            <a:chOff x="4038600" y="2209800"/>
            <a:chExt cx="1752600" cy="5334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D25D53-D6C3-3C02-FB18-AE8126629B68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Osmoreceptors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6A301D-B227-EEA9-78EE-40D6FA3447BF}"/>
                </a:ext>
              </a:extLst>
            </p:cNvPr>
            <p:cNvSpPr/>
            <p:nvPr/>
          </p:nvSpPr>
          <p:spPr>
            <a:xfrm>
              <a:off x="4038600" y="2209800"/>
              <a:ext cx="175260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755D401-ECB9-6310-AD19-439D96F232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520" y="1030530"/>
            <a:ext cx="2084536" cy="25578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BF37254-11D7-C847-A631-B11C2D65E764}"/>
              </a:ext>
            </a:extLst>
          </p:cNvPr>
          <p:cNvGrpSpPr/>
          <p:nvPr/>
        </p:nvGrpSpPr>
        <p:grpSpPr>
          <a:xfrm>
            <a:off x="6857449" y="1685791"/>
            <a:ext cx="2282280" cy="572787"/>
            <a:chOff x="4043531" y="2249212"/>
            <a:chExt cx="1972429" cy="32802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FC7FB2-968D-EB6B-429F-DB8595D87AFE}"/>
                </a:ext>
              </a:extLst>
            </p:cNvPr>
            <p:cNvSpPr/>
            <p:nvPr/>
          </p:nvSpPr>
          <p:spPr>
            <a:xfrm>
              <a:off x="4043531" y="2249212"/>
              <a:ext cx="1939997" cy="328027"/>
            </a:xfrm>
            <a:prstGeom prst="rect">
              <a:avLst/>
            </a:prstGeom>
            <a:solidFill>
              <a:schemeClr val="accent2">
                <a:lumMod val="75000"/>
                <a:alpha val="48628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D8F345-79CE-9E4D-F351-BF2E6F3A6088}"/>
                </a:ext>
              </a:extLst>
            </p:cNvPr>
            <p:cNvSpPr txBox="1"/>
            <p:nvPr/>
          </p:nvSpPr>
          <p:spPr>
            <a:xfrm>
              <a:off x="4114800" y="2286000"/>
              <a:ext cx="1901160" cy="264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Baroreceptors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CF51F3-53C5-29CB-3D04-A589AB1290F1}"/>
              </a:ext>
            </a:extLst>
          </p:cNvPr>
          <p:cNvGrpSpPr/>
          <p:nvPr/>
        </p:nvGrpSpPr>
        <p:grpSpPr>
          <a:xfrm>
            <a:off x="5266505" y="3424669"/>
            <a:ext cx="1676400" cy="533400"/>
            <a:chOff x="4114800" y="2209800"/>
            <a:chExt cx="1676400" cy="5334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2D9E10-82E6-5152-7993-8B7E9C6A540E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ADH Nuclei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62137B-55E3-638F-D24B-6C0A25FEA6CC}"/>
                </a:ext>
              </a:extLst>
            </p:cNvPr>
            <p:cNvSpPr/>
            <p:nvPr/>
          </p:nvSpPr>
          <p:spPr>
            <a:xfrm>
              <a:off x="4343400" y="2209800"/>
              <a:ext cx="1207294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E94C6B-9844-2D1F-49BD-2C63DFBD000C}"/>
              </a:ext>
            </a:extLst>
          </p:cNvPr>
          <p:cNvGrpSpPr/>
          <p:nvPr/>
        </p:nvGrpSpPr>
        <p:grpSpPr>
          <a:xfrm>
            <a:off x="830548" y="227752"/>
            <a:ext cx="2362201" cy="533400"/>
            <a:chOff x="4038600" y="2180961"/>
            <a:chExt cx="2012244" cy="5334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E5E474-84CE-3F40-A9C8-D5DC4E0C4C44}"/>
                </a:ext>
              </a:extLst>
            </p:cNvPr>
            <p:cNvSpPr/>
            <p:nvPr/>
          </p:nvSpPr>
          <p:spPr>
            <a:xfrm>
              <a:off x="4038600" y="2180961"/>
              <a:ext cx="2012244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CFB436-05D9-4BA2-0AD4-C5DEC4DE56AD}"/>
                </a:ext>
              </a:extLst>
            </p:cNvPr>
            <p:cNvSpPr txBox="1"/>
            <p:nvPr/>
          </p:nvSpPr>
          <p:spPr>
            <a:xfrm>
              <a:off x="4114800" y="2286000"/>
              <a:ext cx="1936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↑ Serum osmolality</a:t>
              </a:r>
            </a:p>
          </p:txBody>
        </p:sp>
      </p:grpSp>
      <p:sp>
        <p:nvSpPr>
          <p:cNvPr id="19" name="Right Arrow 18">
            <a:extLst>
              <a:ext uri="{FF2B5EF4-FFF2-40B4-BE49-F238E27FC236}">
                <a16:creationId xmlns:a16="http://schemas.microsoft.com/office/drawing/2014/main" id="{AC354DD8-BC03-708C-C09F-5537360455AC}"/>
              </a:ext>
            </a:extLst>
          </p:cNvPr>
          <p:cNvSpPr/>
          <p:nvPr/>
        </p:nvSpPr>
        <p:spPr>
          <a:xfrm rot="2591061">
            <a:off x="2640582" y="1051837"/>
            <a:ext cx="975948" cy="4267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F40C36F2-419F-2B0A-7432-512DA2BBAB91}"/>
              </a:ext>
            </a:extLst>
          </p:cNvPr>
          <p:cNvSpPr/>
          <p:nvPr/>
        </p:nvSpPr>
        <p:spPr>
          <a:xfrm rot="2776189">
            <a:off x="4403418" y="2573382"/>
            <a:ext cx="1156146" cy="5735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FA74BDB2-1CD2-49AC-2299-9FB5C5106536}"/>
              </a:ext>
            </a:extLst>
          </p:cNvPr>
          <p:cNvSpPr/>
          <p:nvPr/>
        </p:nvSpPr>
        <p:spPr>
          <a:xfrm rot="5400000">
            <a:off x="5737065" y="4248568"/>
            <a:ext cx="735279" cy="4677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3B2190-C033-7BEC-2DEB-716002A49837}"/>
              </a:ext>
            </a:extLst>
          </p:cNvPr>
          <p:cNvGrpSpPr/>
          <p:nvPr/>
        </p:nvGrpSpPr>
        <p:grpSpPr>
          <a:xfrm>
            <a:off x="5149892" y="4947843"/>
            <a:ext cx="1939747" cy="533400"/>
            <a:chOff x="3933605" y="2209800"/>
            <a:chExt cx="1939747" cy="5334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BC5EF5-D089-B89C-E88C-C4C20F484F8F}"/>
                </a:ext>
              </a:extLst>
            </p:cNvPr>
            <p:cNvSpPr txBox="1"/>
            <p:nvPr/>
          </p:nvSpPr>
          <p:spPr>
            <a:xfrm>
              <a:off x="4114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Collecting Ducts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B663081-AAFA-5A87-21E3-D293C137F979}"/>
                </a:ext>
              </a:extLst>
            </p:cNvPr>
            <p:cNvSpPr/>
            <p:nvPr/>
          </p:nvSpPr>
          <p:spPr>
            <a:xfrm>
              <a:off x="3933605" y="2209800"/>
              <a:ext cx="1939747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ight Arrow 24">
            <a:extLst>
              <a:ext uri="{FF2B5EF4-FFF2-40B4-BE49-F238E27FC236}">
                <a16:creationId xmlns:a16="http://schemas.microsoft.com/office/drawing/2014/main" id="{A6CD5C56-45A5-1352-D47D-4ADED9466343}"/>
              </a:ext>
            </a:extLst>
          </p:cNvPr>
          <p:cNvSpPr/>
          <p:nvPr/>
        </p:nvSpPr>
        <p:spPr>
          <a:xfrm rot="7720587">
            <a:off x="6651939" y="2445870"/>
            <a:ext cx="963641" cy="9474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99224F-BB10-99AB-73A0-A209DC349473}"/>
              </a:ext>
            </a:extLst>
          </p:cNvPr>
          <p:cNvGrpSpPr/>
          <p:nvPr/>
        </p:nvGrpSpPr>
        <p:grpSpPr>
          <a:xfrm>
            <a:off x="4923971" y="6246082"/>
            <a:ext cx="2391590" cy="533400"/>
            <a:chOff x="3933605" y="2209800"/>
            <a:chExt cx="2391590" cy="53340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AB3FCB4-25E0-EA53-83DE-D183A04C3B4B}"/>
                </a:ext>
              </a:extLst>
            </p:cNvPr>
            <p:cNvSpPr txBox="1"/>
            <p:nvPr/>
          </p:nvSpPr>
          <p:spPr>
            <a:xfrm>
              <a:off x="4017873" y="2291834"/>
              <a:ext cx="2093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↑ Urine Osmolality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FF02212-C57E-F85D-3A7E-3AF8E6CAD01F}"/>
                </a:ext>
              </a:extLst>
            </p:cNvPr>
            <p:cNvSpPr/>
            <p:nvPr/>
          </p:nvSpPr>
          <p:spPr>
            <a:xfrm>
              <a:off x="3933605" y="2209800"/>
              <a:ext cx="2391590" cy="53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76F5771-50A3-32A2-C58E-AABB90E7B223}"/>
              </a:ext>
            </a:extLst>
          </p:cNvPr>
          <p:cNvGrpSpPr/>
          <p:nvPr/>
        </p:nvGrpSpPr>
        <p:grpSpPr>
          <a:xfrm>
            <a:off x="8543606" y="241311"/>
            <a:ext cx="3394756" cy="533400"/>
            <a:chOff x="5702847" y="189403"/>
            <a:chExt cx="3394756" cy="5334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58A7B7E-7015-99FD-2673-80C4BBA050F0}"/>
                </a:ext>
              </a:extLst>
            </p:cNvPr>
            <p:cNvSpPr/>
            <p:nvPr/>
          </p:nvSpPr>
          <p:spPr>
            <a:xfrm>
              <a:off x="5702847" y="189403"/>
              <a:ext cx="3358700" cy="53340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FCB100-BBDF-6668-6D43-6DB3E5ED75CB}"/>
                </a:ext>
              </a:extLst>
            </p:cNvPr>
            <p:cNvSpPr txBox="1"/>
            <p:nvPr/>
          </p:nvSpPr>
          <p:spPr>
            <a:xfrm>
              <a:off x="5738903" y="288094"/>
              <a:ext cx="3358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↓ Effective Arterial Volume (EAV)</a:t>
              </a:r>
            </a:p>
          </p:txBody>
        </p:sp>
      </p:grpSp>
      <p:sp>
        <p:nvSpPr>
          <p:cNvPr id="38" name="Right Arrow 37">
            <a:extLst>
              <a:ext uri="{FF2B5EF4-FFF2-40B4-BE49-F238E27FC236}">
                <a16:creationId xmlns:a16="http://schemas.microsoft.com/office/drawing/2014/main" id="{49D5AF74-3130-F533-A264-9EEDBC33DA88}"/>
              </a:ext>
            </a:extLst>
          </p:cNvPr>
          <p:cNvSpPr/>
          <p:nvPr/>
        </p:nvSpPr>
        <p:spPr>
          <a:xfrm rot="8000755">
            <a:off x="8598659" y="900904"/>
            <a:ext cx="859264" cy="7189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itle 3">
            <a:extLst>
              <a:ext uri="{FF2B5EF4-FFF2-40B4-BE49-F238E27FC236}">
                <a16:creationId xmlns:a16="http://schemas.microsoft.com/office/drawing/2014/main" id="{9BBAA8F3-EABD-9747-59E4-500136DDE877}"/>
              </a:ext>
            </a:extLst>
          </p:cNvPr>
          <p:cNvSpPr txBox="1">
            <a:spLocks/>
          </p:cNvSpPr>
          <p:nvPr/>
        </p:nvSpPr>
        <p:spPr>
          <a:xfrm>
            <a:off x="3566839" y="197805"/>
            <a:ext cx="4976767" cy="6445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en-US" sz="3600" dirty="0">
              <a:solidFill>
                <a:srgbClr val="0069A0"/>
              </a:solidFill>
            </a:endParaRPr>
          </a:p>
          <a:p>
            <a:pPr algn="ctr"/>
            <a:r>
              <a:rPr lang="en-US" sz="3600" dirty="0">
                <a:solidFill>
                  <a:srgbClr val="0069A0"/>
                </a:solidFill>
              </a:rPr>
              <a:t>Water Metabolism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C29DDC-A429-F20C-13B2-C9B67E6BAB1D}"/>
              </a:ext>
            </a:extLst>
          </p:cNvPr>
          <p:cNvSpPr txBox="1"/>
          <p:nvPr/>
        </p:nvSpPr>
        <p:spPr>
          <a:xfrm>
            <a:off x="7934543" y="4804082"/>
            <a:ext cx="6090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↓ EAV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3F2A7BC-C188-1F8A-5243-3036A0F8867C}"/>
              </a:ext>
            </a:extLst>
          </p:cNvPr>
          <p:cNvSpPr txBox="1"/>
          <p:nvPr/>
        </p:nvSpPr>
        <p:spPr>
          <a:xfrm>
            <a:off x="6849878" y="3486708"/>
            <a:ext cx="201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“adding hydration”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AE0B14D7-25A1-142A-D24D-D56E65604B4C}"/>
              </a:ext>
            </a:extLst>
          </p:cNvPr>
          <p:cNvSpPr/>
          <p:nvPr/>
        </p:nvSpPr>
        <p:spPr>
          <a:xfrm rot="5400000">
            <a:off x="5853066" y="5657237"/>
            <a:ext cx="533401" cy="4851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07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12513</TotalTime>
  <Words>2625</Words>
  <Application>Microsoft Macintosh PowerPoint</Application>
  <PresentationFormat>Widescreen</PresentationFormat>
  <Paragraphs>457</Paragraphs>
  <Slides>47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your patient has hyponatremia</vt:lpstr>
      <vt:lpstr>Case</vt:lpstr>
      <vt:lpstr>PowerPoint Presentation</vt:lpstr>
      <vt:lpstr>Case</vt:lpstr>
      <vt:lpstr>PowerPoint Presentation</vt:lpstr>
      <vt:lpstr>PowerPoint Presentation</vt:lpstr>
      <vt:lpstr>Hyponatremia</vt:lpstr>
      <vt:lpstr>SIADH vs Low EAV with Diuretic 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Rapid Fire Cases</vt:lpstr>
      <vt:lpstr>Rapid Fire Cases</vt:lpstr>
      <vt:lpstr>Rapid Fire Cases</vt:lpstr>
      <vt:lpstr>Rapid Fire Cases</vt:lpstr>
      <vt:lpstr>Rapid Fire Cases</vt:lpstr>
      <vt:lpstr>Rapid Fire Cases</vt:lpstr>
      <vt:lpstr>Rapid Fire Cases</vt:lpstr>
      <vt:lpstr>Rapid Fire Cases</vt:lpstr>
      <vt:lpstr>Rapid Fire Cases</vt:lpstr>
      <vt:lpstr>Rapid Fire Cases</vt:lpstr>
      <vt:lpstr>Review: So your patient has hyponatremia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Sommermann</dc:creator>
  <cp:lastModifiedBy>Gorit, Gideon</cp:lastModifiedBy>
  <cp:revision>109</cp:revision>
  <cp:lastPrinted>2025-11-19T02:30:05Z</cp:lastPrinted>
  <dcterms:created xsi:type="dcterms:W3CDTF">2017-05-15T23:08:48Z</dcterms:created>
  <dcterms:modified xsi:type="dcterms:W3CDTF">2025-11-19T02:30:42Z</dcterms:modified>
</cp:coreProperties>
</file>