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6"/>
  </p:notesMasterIdLst>
  <p:sldIdLst>
    <p:sldId id="256" r:id="rId2"/>
    <p:sldId id="257" r:id="rId3"/>
    <p:sldId id="259" r:id="rId4"/>
    <p:sldId id="269" r:id="rId5"/>
    <p:sldId id="276" r:id="rId6"/>
    <p:sldId id="280" r:id="rId7"/>
    <p:sldId id="277" r:id="rId8"/>
    <p:sldId id="285" r:id="rId9"/>
    <p:sldId id="262" r:id="rId10"/>
    <p:sldId id="268" r:id="rId11"/>
    <p:sldId id="281" r:id="rId12"/>
    <p:sldId id="288" r:id="rId13"/>
    <p:sldId id="289" r:id="rId14"/>
    <p:sldId id="290" r:id="rId15"/>
    <p:sldId id="291" r:id="rId16"/>
    <p:sldId id="287" r:id="rId17"/>
    <p:sldId id="260" r:id="rId18"/>
    <p:sldId id="261" r:id="rId19"/>
    <p:sldId id="264" r:id="rId20"/>
    <p:sldId id="278" r:id="rId21"/>
    <p:sldId id="283" r:id="rId22"/>
    <p:sldId id="284" r:id="rId23"/>
    <p:sldId id="282" r:id="rId24"/>
    <p:sldId id="263" r:id="rId25"/>
    <p:sldId id="273" r:id="rId26"/>
    <p:sldId id="274" r:id="rId27"/>
    <p:sldId id="275" r:id="rId28"/>
    <p:sldId id="265" r:id="rId29"/>
    <p:sldId id="266" r:id="rId30"/>
    <p:sldId id="271" r:id="rId31"/>
    <p:sldId id="267" r:id="rId32"/>
    <p:sldId id="272" r:id="rId33"/>
    <p:sldId id="286" r:id="rId34"/>
    <p:sldId id="270"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09"/>
    <p:restoredTop sz="81194"/>
  </p:normalViewPr>
  <p:slideViewPr>
    <p:cSldViewPr snapToGrid="0" snapToObjects="1">
      <p:cViewPr varScale="1">
        <p:scale>
          <a:sx n="109" d="100"/>
          <a:sy n="109" d="100"/>
        </p:scale>
        <p:origin x="112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1555E9-C8CC-AD42-B866-6C93D9CB9E40}" type="datetimeFigureOut">
              <a:rPr lang="en-US" smtClean="0"/>
              <a:t>8/4/26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AE004A-DCED-9E40-8BB9-3C436A7EBC39}" type="slidenum">
              <a:rPr lang="en-US" smtClean="0"/>
              <a:t>‹#›</a:t>
            </a:fld>
            <a:endParaRPr lang="en-US"/>
          </a:p>
        </p:txBody>
      </p:sp>
    </p:spTree>
    <p:extLst>
      <p:ext uri="{BB962C8B-B14F-4D97-AF65-F5344CB8AC3E}">
        <p14:creationId xmlns:p14="http://schemas.microsoft.com/office/powerpoint/2010/main" val="3472780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ikem.org/wiki/Spinal_Cord_Trauma#cite_note-1"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1</a:t>
            </a:fld>
            <a:endParaRPr lang="en-US"/>
          </a:p>
        </p:txBody>
      </p:sp>
    </p:spTree>
    <p:extLst>
      <p:ext uri="{BB962C8B-B14F-4D97-AF65-F5344CB8AC3E}">
        <p14:creationId xmlns:p14="http://schemas.microsoft.com/office/powerpoint/2010/main" val="1587606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**OVERALL RECOVERY OF AMBULATION </a:t>
            </a:r>
            <a:r>
              <a:rPr lang="en-US" dirty="0">
                <a:sym typeface="Wingdings" pitchFamily="2" charset="2"/>
              </a:rPr>
              <a:t> CAN UTILIZE THIS ASIA SCORE TO GIVE PATIENTS AND FAMILIES LIKELIHOOD OF AMBULATION</a:t>
            </a:r>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10</a:t>
            </a:fld>
            <a:endParaRPr lang="en-US"/>
          </a:p>
        </p:txBody>
      </p:sp>
    </p:spTree>
    <p:extLst>
      <p:ext uri="{BB962C8B-B14F-4D97-AF65-F5344CB8AC3E}">
        <p14:creationId xmlns:p14="http://schemas.microsoft.com/office/powerpoint/2010/main" val="2999061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ym typeface="Wingdings" pitchFamily="2" charset="2"/>
              </a:rPr>
              <a:t>CAN DO THIS INITIALLY, BUT REALLY MOST HELPFUL at 72 hours….HELP FOR PROGNOSIS?? AND CONSISTENCY OF EXAMS AMONGST PROVIDERS.</a:t>
            </a:r>
          </a:p>
          <a:p>
            <a:r>
              <a:rPr lang="en-US" dirty="0">
                <a:sym typeface="Wingdings" pitchFamily="2" charset="2"/>
              </a:rPr>
              <a:t>**better 72 hours to ONE week than earlier…for prognostication</a:t>
            </a:r>
          </a:p>
          <a:p>
            <a:r>
              <a:rPr lang="en-US" dirty="0">
                <a:sym typeface="Wingdings" pitchFamily="2" charset="2"/>
              </a:rPr>
              <a:t>*</a:t>
            </a:r>
            <a:r>
              <a:rPr lang="en-US" b="1" dirty="0">
                <a:sym typeface="Wingdings" pitchFamily="2" charset="2"/>
              </a:rPr>
              <a:t>sensory exam better for predicting motor recovery in UE than in LE </a:t>
            </a:r>
            <a:r>
              <a:rPr lang="en-US" dirty="0">
                <a:sym typeface="Wingdings" pitchFamily="2" charset="2"/>
              </a:rPr>
              <a:t> MOTOR RECOVERY DOCUMENTED FOR UP TO 2 YEARS</a:t>
            </a:r>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11</a:t>
            </a:fld>
            <a:endParaRPr lang="en-US"/>
          </a:p>
        </p:txBody>
      </p:sp>
    </p:spTree>
    <p:extLst>
      <p:ext uri="{BB962C8B-B14F-4D97-AF65-F5344CB8AC3E}">
        <p14:creationId xmlns:p14="http://schemas.microsoft.com/office/powerpoint/2010/main" val="2827998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12</a:t>
            </a:fld>
            <a:endParaRPr lang="en-US"/>
          </a:p>
        </p:txBody>
      </p:sp>
    </p:spTree>
    <p:extLst>
      <p:ext uri="{BB962C8B-B14F-4D97-AF65-F5344CB8AC3E}">
        <p14:creationId xmlns:p14="http://schemas.microsoft.com/office/powerpoint/2010/main" val="30687570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14</a:t>
            </a:fld>
            <a:endParaRPr lang="en-US"/>
          </a:p>
        </p:txBody>
      </p:sp>
    </p:spTree>
    <p:extLst>
      <p:ext uri="{BB962C8B-B14F-4D97-AF65-F5344CB8AC3E}">
        <p14:creationId xmlns:p14="http://schemas.microsoft.com/office/powerpoint/2010/main" val="218327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COMMONLY FROM SIGNIFICANT DISK HERNIATION</a:t>
            </a:r>
          </a:p>
        </p:txBody>
      </p:sp>
      <p:sp>
        <p:nvSpPr>
          <p:cNvPr id="4" name="Slide Number Placeholder 3"/>
          <p:cNvSpPr>
            <a:spLocks noGrp="1"/>
          </p:cNvSpPr>
          <p:nvPr>
            <p:ph type="sldNum" sz="quarter" idx="5"/>
          </p:nvPr>
        </p:nvSpPr>
        <p:spPr/>
        <p:txBody>
          <a:bodyPr/>
          <a:lstStyle/>
          <a:p>
            <a:fld id="{56AE004A-DCED-9E40-8BB9-3C436A7EBC39}" type="slidenum">
              <a:rPr lang="en-US" smtClean="0"/>
              <a:t>15</a:t>
            </a:fld>
            <a:endParaRPr lang="en-US"/>
          </a:p>
        </p:txBody>
      </p:sp>
    </p:spTree>
    <p:extLst>
      <p:ext uri="{BB962C8B-B14F-4D97-AF65-F5344CB8AC3E}">
        <p14:creationId xmlns:p14="http://schemas.microsoft.com/office/powerpoint/2010/main" val="3434628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17</a:t>
            </a:fld>
            <a:endParaRPr lang="en-US"/>
          </a:p>
        </p:txBody>
      </p:sp>
    </p:spTree>
    <p:extLst>
      <p:ext uri="{BB962C8B-B14F-4D97-AF65-F5344CB8AC3E}">
        <p14:creationId xmlns:p14="http://schemas.microsoft.com/office/powerpoint/2010/main" val="3705259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HAVE THE ANATOMY DOWN…WHAT I MOSTLY WANT TO FOCUS ON…!!!! PHYSIOLOGY OF SPINAL CORD INJURY AND TREATMENT WHILE IN THE ICU</a:t>
            </a:r>
          </a:p>
          <a:p>
            <a:r>
              <a:rPr lang="en-US" dirty="0"/>
              <a:t>**THE CHALLENGE OF THE WHOLE PATIENT…</a:t>
            </a:r>
          </a:p>
        </p:txBody>
      </p:sp>
      <p:sp>
        <p:nvSpPr>
          <p:cNvPr id="4" name="Slide Number Placeholder 3"/>
          <p:cNvSpPr>
            <a:spLocks noGrp="1"/>
          </p:cNvSpPr>
          <p:nvPr>
            <p:ph type="sldNum" sz="quarter" idx="5"/>
          </p:nvPr>
        </p:nvSpPr>
        <p:spPr/>
        <p:txBody>
          <a:bodyPr/>
          <a:lstStyle/>
          <a:p>
            <a:fld id="{56AE004A-DCED-9E40-8BB9-3C436A7EBC39}" type="slidenum">
              <a:rPr lang="en-US" smtClean="0"/>
              <a:t>18</a:t>
            </a:fld>
            <a:endParaRPr lang="en-US"/>
          </a:p>
        </p:txBody>
      </p:sp>
    </p:spTree>
    <p:extLst>
      <p:ext uri="{BB962C8B-B14F-4D97-AF65-F5344CB8AC3E}">
        <p14:creationId xmlns:p14="http://schemas.microsoft.com/office/powerpoint/2010/main" val="4013011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DEFINITIONS </a:t>
            </a:r>
            <a:r>
              <a:rPr lang="en-US" dirty="0">
                <a:sym typeface="Wingdings" pitchFamily="2" charset="2"/>
              </a:rPr>
              <a:t> A LOT OF WHAT I WANT TO FOCUS ON (AND OFTEN ONE OF THE MAIN REASONS THESE PATIENTS WITH SCI NEED TO REMAIN IN THE ICU, IS FOR TX OF THEIR NEUROGENIC/VASOGENIC SHOCK…)  </a:t>
            </a:r>
            <a:r>
              <a:rPr lang="en-US" sz="1200" b="0" i="0" u="none" strike="noStrike" kern="1200" dirty="0">
                <a:solidFill>
                  <a:schemeClr val="tx1"/>
                </a:solidFill>
                <a:effectLst/>
                <a:latin typeface="+mn-lt"/>
                <a:ea typeface="+mn-ea"/>
                <a:cs typeface="+mn-cs"/>
              </a:rPr>
              <a:t>Neurogenic shock is a devastating consequence of spinal cord injury (SCI), also known as vasogenic shock. Injury to the spinal cord results in sudden loss of sympathetic tone, which leads to the autonomic instability that is </a:t>
            </a:r>
            <a:r>
              <a:rPr lang="en-US" sz="1200" b="1" i="0" u="none" strike="noStrike" kern="1200" dirty="0">
                <a:solidFill>
                  <a:schemeClr val="tx1"/>
                </a:solidFill>
                <a:effectLst/>
                <a:latin typeface="+mn-lt"/>
                <a:ea typeface="+mn-ea"/>
                <a:cs typeface="+mn-cs"/>
              </a:rPr>
              <a:t>manifested in hypotension, bradyarrhythmia, and temperature dysregulation</a:t>
            </a:r>
            <a:r>
              <a:rPr lang="en-US" sz="1200" b="0" i="0" u="none" strike="noStrike" kern="1200" dirty="0">
                <a:solidFill>
                  <a:schemeClr val="tx1"/>
                </a:solidFill>
                <a:effectLst/>
                <a:latin typeface="+mn-lt"/>
                <a:ea typeface="+mn-ea"/>
                <a:cs typeface="+mn-cs"/>
              </a:rPr>
              <a:t>. </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Spinal cord injury is not to be confused with spinal shock, which is a reversible reduction in sensory and motor function following spinal cord injury. Neurogenic shock is associated with cervical and high thoracic spine injury. Early identification and aggressive management are vital in neurogenic shock to prevent secondary spinal injury. </a:t>
            </a:r>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19</a:t>
            </a:fld>
            <a:endParaRPr lang="en-US"/>
          </a:p>
        </p:txBody>
      </p:sp>
    </p:spTree>
    <p:extLst>
      <p:ext uri="{BB962C8B-B14F-4D97-AF65-F5344CB8AC3E}">
        <p14:creationId xmlns:p14="http://schemas.microsoft.com/office/powerpoint/2010/main" val="20377473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**OBVIOUSLY WANT TO START THIS AFTER RESUSCITATION…USUALLY SEEN AFTER 3-5 DAYS</a:t>
            </a:r>
          </a:p>
          <a:p>
            <a:r>
              <a:rPr lang="en-US" dirty="0"/>
              <a:t>**DEFINE SYMPTOMATIC </a:t>
            </a:r>
          </a:p>
          <a:p>
            <a:r>
              <a:rPr lang="en-US" dirty="0"/>
              <a:t>**ACTUAL STUDY WAS? </a:t>
            </a:r>
            <a:r>
              <a:rPr lang="en-US" dirty="0">
                <a:sym typeface="Wingdings" pitchFamily="2" charset="2"/>
              </a:rPr>
              <a:t> 2016  RETROSPECTIVE CASE SERIES…first described in which year?</a:t>
            </a:r>
          </a:p>
          <a:p>
            <a:r>
              <a:rPr lang="en-US" dirty="0">
                <a:sym typeface="Wingdings" pitchFamily="2" charset="2"/>
              </a:rPr>
              <a:t>**INITIAL 4MG Q6, CAN INCREAE TO 6 Q 4HRS</a:t>
            </a:r>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20</a:t>
            </a:fld>
            <a:endParaRPr lang="en-US"/>
          </a:p>
        </p:txBody>
      </p:sp>
    </p:spTree>
    <p:extLst>
      <p:ext uri="{BB962C8B-B14F-4D97-AF65-F5344CB8AC3E}">
        <p14:creationId xmlns:p14="http://schemas.microsoft.com/office/powerpoint/2010/main" val="42390469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*MIDAS TRIAL </a:t>
            </a:r>
            <a:r>
              <a:rPr lang="en-US" dirty="0">
                <a:sym typeface="Wingdings" pitchFamily="2" charset="2"/>
              </a:rPr>
              <a:t> REASONING?  </a:t>
            </a:r>
            <a:r>
              <a:rPr lang="en-US" sz="1200" b="0" i="0" u="none" strike="noStrike" kern="1200" dirty="0">
                <a:solidFill>
                  <a:schemeClr val="tx1"/>
                </a:solidFill>
                <a:effectLst/>
                <a:latin typeface="+mn-lt"/>
                <a:ea typeface="+mn-ea"/>
                <a:cs typeface="+mn-cs"/>
              </a:rPr>
              <a:t>2010, FDA proposed to withdraw approval of midodrine because of lack of studies that verify the clinical benefit of the drug. We obtained Investigational New Drug (IND 113,330) approval to study its effects in critically ill patients who require IV vasopressors but are otherwise ready for discharge from the ICU…</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**WHY DO WE CARE IF PATIENT ARE ON IV PRESSORS?? </a:t>
            </a:r>
            <a:r>
              <a:rPr lang="en-US" sz="1200" b="0" i="0" u="none" strike="noStrike" kern="1200" dirty="0">
                <a:solidFill>
                  <a:schemeClr val="tx1"/>
                </a:solidFill>
                <a:effectLst/>
                <a:latin typeface="+mn-lt"/>
                <a:ea typeface="+mn-ea"/>
                <a:cs typeface="+mn-cs"/>
                <a:sym typeface="Wingdings" pitchFamily="2" charset="2"/>
              </a:rPr>
              <a:t> RISK OF BOWEL ISCHEMIA (AND NOT JUST TALKING ABOUT MAP PUSHES EITHER, JUST TO GET NORMAL MAPS TO PERFUSE THE KIDNEYS)…</a:t>
            </a:r>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21</a:t>
            </a:fld>
            <a:endParaRPr lang="en-US"/>
          </a:p>
        </p:txBody>
      </p:sp>
    </p:spTree>
    <p:extLst>
      <p:ext uri="{BB962C8B-B14F-4D97-AF65-F5344CB8AC3E}">
        <p14:creationId xmlns:p14="http://schemas.microsoft.com/office/powerpoint/2010/main" val="1546674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2</a:t>
            </a:fld>
            <a:endParaRPr lang="en-US"/>
          </a:p>
        </p:txBody>
      </p:sp>
    </p:spTree>
    <p:extLst>
      <p:ext uri="{BB962C8B-B14F-4D97-AF65-F5344CB8AC3E}">
        <p14:creationId xmlns:p14="http://schemas.microsoft.com/office/powerpoint/2010/main" val="14951209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**CONCLUSIONS </a:t>
            </a:r>
            <a:r>
              <a:rPr lang="en-US" dirty="0">
                <a:sym typeface="Wingdings" pitchFamily="2" charset="2"/>
              </a:rPr>
              <a:t> ADJUCT, BUT WOULD TRY MIDODRINE FIRST…and can then add fludrocortisone too??</a:t>
            </a:r>
          </a:p>
          <a:p>
            <a:endParaRPr lang="en-US" dirty="0">
              <a:sym typeface="Wingdings" pitchFamily="2" charset="2"/>
            </a:endParaRPr>
          </a:p>
          <a:p>
            <a:r>
              <a:rPr lang="en-US" dirty="0">
                <a:sym typeface="Wingdings" pitchFamily="2" charset="2"/>
              </a:rPr>
              <a:t>**SHOULD ADD SIDE EFFECTS AND CONTRAINDICATIONS FOR BOTH??</a:t>
            </a:r>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22</a:t>
            </a:fld>
            <a:endParaRPr lang="en-US"/>
          </a:p>
        </p:txBody>
      </p:sp>
    </p:spTree>
    <p:extLst>
      <p:ext uri="{BB962C8B-B14F-4D97-AF65-F5344CB8AC3E}">
        <p14:creationId xmlns:p14="http://schemas.microsoft.com/office/powerpoint/2010/main" val="40222974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ym typeface="Wingdings" pitchFamily="2" charset="2"/>
              </a:rPr>
              <a:t>Malignant hypertension with reflex bradycardia…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Triggering stimuli generate an ascending sensory nerve impulse </a:t>
            </a:r>
            <a:r>
              <a:rPr lang="en-US" dirty="0"/>
              <a:t>(spinothalamic and posterior columns) that stimulates the sympathetic nervous system below the level of the injury </a:t>
            </a:r>
            <a:r>
              <a:rPr lang="en-US" dirty="0">
                <a:sym typeface="Wingdings" pitchFamily="2" charset="2"/>
              </a:rPr>
              <a:t> normal inhibitory mechanisms cannot pass below the level of the injury  sympathetic outflow continues UNCHECKED  results in profound vasoconstriction below the level of injury, with compensatory baroreceptor mediated vasodilation above</a:t>
            </a:r>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23</a:t>
            </a:fld>
            <a:endParaRPr lang="en-US"/>
          </a:p>
        </p:txBody>
      </p:sp>
    </p:spTree>
    <p:extLst>
      <p:ext uri="{BB962C8B-B14F-4D97-AF65-F5344CB8AC3E}">
        <p14:creationId xmlns:p14="http://schemas.microsoft.com/office/powerpoint/2010/main" val="10452020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we fix this? </a:t>
            </a:r>
            <a:r>
              <a:rPr lang="en-US" dirty="0">
                <a:sym typeface="Wingdings" pitchFamily="2" charset="2"/>
              </a:rPr>
              <a:t> </a:t>
            </a:r>
            <a:r>
              <a:rPr lang="en-US" dirty="0" err="1">
                <a:sym typeface="Wingdings" pitchFamily="2" charset="2"/>
              </a:rPr>
              <a:t>abd</a:t>
            </a:r>
            <a:r>
              <a:rPr lang="en-US" dirty="0">
                <a:sym typeface="Wingdings" pitchFamily="2" charset="2"/>
              </a:rPr>
              <a:t> binder, “quad cough”/cough assist</a:t>
            </a:r>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24</a:t>
            </a:fld>
            <a:endParaRPr lang="en-US"/>
          </a:p>
        </p:txBody>
      </p:sp>
    </p:spTree>
    <p:extLst>
      <p:ext uri="{BB962C8B-B14F-4D97-AF65-F5344CB8AC3E}">
        <p14:creationId xmlns:p14="http://schemas.microsoft.com/office/powerpoint/2010/main" val="3629761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suppository</a:t>
            </a:r>
          </a:p>
        </p:txBody>
      </p:sp>
      <p:sp>
        <p:nvSpPr>
          <p:cNvPr id="4" name="Slide Number Placeholder 3"/>
          <p:cNvSpPr>
            <a:spLocks noGrp="1"/>
          </p:cNvSpPr>
          <p:nvPr>
            <p:ph type="sldNum" sz="quarter" idx="5"/>
          </p:nvPr>
        </p:nvSpPr>
        <p:spPr/>
        <p:txBody>
          <a:bodyPr/>
          <a:lstStyle/>
          <a:p>
            <a:fld id="{56AE004A-DCED-9E40-8BB9-3C436A7EBC39}" type="slidenum">
              <a:rPr lang="en-US" smtClean="0"/>
              <a:t>25</a:t>
            </a:fld>
            <a:endParaRPr lang="en-US"/>
          </a:p>
        </p:txBody>
      </p:sp>
    </p:spTree>
    <p:extLst>
      <p:ext uri="{BB962C8B-B14F-4D97-AF65-F5344CB8AC3E}">
        <p14:creationId xmlns:p14="http://schemas.microsoft.com/office/powerpoint/2010/main" val="27922702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**STEROIDS --. NO BENEFIT, INCREASED RISKS, INFECTION, ETS…NASCIS 3 TRIAL? = LOOK 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**2013 </a:t>
            </a:r>
            <a:r>
              <a:rPr lang="en-US" sz="1200" b="0" i="0" u="none" strike="noStrike" kern="1200" dirty="0">
                <a:solidFill>
                  <a:schemeClr val="tx1"/>
                </a:solidFill>
                <a:effectLst/>
                <a:latin typeface="+mn-lt"/>
                <a:ea typeface="+mn-ea"/>
                <a:cs typeface="+mn-cs"/>
                <a:sym typeface="Wingdings" pitchFamily="2" charset="2"/>
              </a:rPr>
              <a:t> </a:t>
            </a:r>
            <a:r>
              <a:rPr lang="en-US" sz="1200" b="0" i="0" u="none" strike="noStrike" kern="1200" dirty="0">
                <a:solidFill>
                  <a:schemeClr val="tx1"/>
                </a:solidFill>
                <a:effectLst/>
                <a:latin typeface="+mn-lt"/>
                <a:ea typeface="+mn-ea"/>
                <a:cs typeface="+mn-cs"/>
              </a:rPr>
              <a:t>Administration of methylprednisolone (MP) for the treatment of acute spinal cord injury (SCI) is not recommended. Clinicians considering MP therapy should bear in mind that the drug is not Food and Drug Administration (FDA) approved for this application. There is no Class I or Class II medical evidence supporting the clinical benefit of MP in the treatment of acute SCI. Scattered reports of Class III evidence claim inconsistent effects likely related to random chance or selection bias. However, Class I, II, and III evidence exists that high-dose steroids are associated with harmful side effects including death.</a:t>
            </a:r>
            <a:r>
              <a:rPr lang="en-US" sz="1200" b="0" i="0" u="none" strike="noStrike" kern="1200" baseline="30000" dirty="0">
                <a:solidFill>
                  <a:schemeClr val="tx1"/>
                </a:solidFill>
                <a:effectLst/>
                <a:latin typeface="+mn-lt"/>
                <a:ea typeface="+mn-ea"/>
                <a:cs typeface="+mn-cs"/>
                <a:hlinkClick r:id="rId3"/>
              </a:rPr>
              <a:t>[1]</a:t>
            </a:r>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26</a:t>
            </a:fld>
            <a:endParaRPr lang="en-US"/>
          </a:p>
        </p:txBody>
      </p:sp>
    </p:spTree>
    <p:extLst>
      <p:ext uri="{BB962C8B-B14F-4D97-AF65-F5344CB8AC3E}">
        <p14:creationId xmlns:p14="http://schemas.microsoft.com/office/powerpoint/2010/main" val="24389435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27</a:t>
            </a:fld>
            <a:endParaRPr lang="en-US"/>
          </a:p>
        </p:txBody>
      </p:sp>
    </p:spTree>
    <p:extLst>
      <p:ext uri="{BB962C8B-B14F-4D97-AF65-F5344CB8AC3E}">
        <p14:creationId xmlns:p14="http://schemas.microsoft.com/office/powerpoint/2010/main" val="26535650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NEUROGENIC SHOCK </a:t>
            </a:r>
            <a:r>
              <a:rPr lang="en-US" dirty="0">
                <a:sym typeface="Wingdings" pitchFamily="2" charset="2"/>
              </a:rPr>
              <a:t> BRADYCARDIA AND HYPOTENSION…OFTEN NECESSITATING NEED FOR VASOPRESSORS (MAP PUSHES ASIDE)  </a:t>
            </a:r>
            <a:r>
              <a:rPr lang="en-US" dirty="0"/>
              <a:t>MIDODRINE- ALPHA ADRENERGIC AGONOST…</a:t>
            </a:r>
          </a:p>
          <a:p>
            <a:r>
              <a:rPr lang="en-US" dirty="0"/>
              <a:t>**add reference for SCPP</a:t>
            </a:r>
          </a:p>
          <a:p>
            <a:r>
              <a:rPr lang="en-US" dirty="0"/>
              <a:t>**INITIALY RESPONSE TO SCI </a:t>
            </a:r>
            <a:r>
              <a:rPr lang="en-US" dirty="0">
                <a:sym typeface="Wingdings" pitchFamily="2" charset="2"/>
              </a:rPr>
              <a:t> TACHY AND HYPERTENSION…THEN OVER TIME…</a:t>
            </a:r>
            <a:r>
              <a:rPr lang="en-US" sz="1200" b="0" i="0" u="none" strike="noStrike" kern="1200" dirty="0">
                <a:solidFill>
                  <a:schemeClr val="tx1"/>
                </a:solidFill>
                <a:effectLst/>
                <a:latin typeface="+mn-lt"/>
                <a:ea typeface="+mn-ea"/>
                <a:cs typeface="+mn-cs"/>
              </a:rPr>
              <a:t>Following this first phase, a massive decrease of sympathetic activity occurs, due to the disruption of descendent sympathetic tracts.</a:t>
            </a:r>
          </a:p>
          <a:p>
            <a:r>
              <a:rPr lang="en-US" sz="1200" b="0" i="0" u="none" strike="noStrike" kern="1200" dirty="0">
                <a:solidFill>
                  <a:schemeClr val="tx1"/>
                </a:solidFill>
                <a:effectLst/>
                <a:latin typeface="+mn-lt"/>
                <a:ea typeface="+mn-ea"/>
                <a:cs typeface="+mn-cs"/>
              </a:rPr>
              <a:t>**LESS TIME ON IV VASOPRESSORS (THUS LOWER RISKS OF THESE!...GUT ISCHEMIA, ETC), ABILITY TO PARTICIPATE IN REHAB QUICKER, SHORTER LENGTH OF ICU STAY</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***ADD STUDIES REGARDING MAP PUSHES WITH LUMBAR DRAINS!</a:t>
            </a:r>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28</a:t>
            </a:fld>
            <a:endParaRPr lang="en-US"/>
          </a:p>
        </p:txBody>
      </p:sp>
    </p:spTree>
    <p:extLst>
      <p:ext uri="{BB962C8B-B14F-4D97-AF65-F5344CB8AC3E}">
        <p14:creationId xmlns:p14="http://schemas.microsoft.com/office/powerpoint/2010/main" val="12383200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**LOOKS AT INJURY MORPHOLOGY, PLC AND DLC INTEGRITY, NEURO STATUS</a:t>
            </a:r>
          </a:p>
        </p:txBody>
      </p:sp>
      <p:sp>
        <p:nvSpPr>
          <p:cNvPr id="4" name="Slide Number Placeholder 3"/>
          <p:cNvSpPr>
            <a:spLocks noGrp="1"/>
          </p:cNvSpPr>
          <p:nvPr>
            <p:ph type="sldNum" sz="quarter" idx="5"/>
          </p:nvPr>
        </p:nvSpPr>
        <p:spPr/>
        <p:txBody>
          <a:bodyPr/>
          <a:lstStyle/>
          <a:p>
            <a:fld id="{56AE004A-DCED-9E40-8BB9-3C436A7EBC39}" type="slidenum">
              <a:rPr lang="en-US" smtClean="0"/>
              <a:t>29</a:t>
            </a:fld>
            <a:endParaRPr lang="en-US"/>
          </a:p>
        </p:txBody>
      </p:sp>
    </p:spTree>
    <p:extLst>
      <p:ext uri="{BB962C8B-B14F-4D97-AF65-F5344CB8AC3E}">
        <p14:creationId xmlns:p14="http://schemas.microsoft.com/office/powerpoint/2010/main" val="35005699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ADD ANY MORE ABOUT THIS….</a:t>
            </a:r>
          </a:p>
          <a:p>
            <a:r>
              <a:rPr lang="en-US" dirty="0"/>
              <a:t>*add pic!</a:t>
            </a:r>
          </a:p>
        </p:txBody>
      </p:sp>
      <p:sp>
        <p:nvSpPr>
          <p:cNvPr id="4" name="Slide Number Placeholder 3"/>
          <p:cNvSpPr>
            <a:spLocks noGrp="1"/>
          </p:cNvSpPr>
          <p:nvPr>
            <p:ph type="sldNum" sz="quarter" idx="5"/>
          </p:nvPr>
        </p:nvSpPr>
        <p:spPr/>
        <p:txBody>
          <a:bodyPr/>
          <a:lstStyle/>
          <a:p>
            <a:fld id="{56AE004A-DCED-9E40-8BB9-3C436A7EBC39}" type="slidenum">
              <a:rPr lang="en-US" smtClean="0"/>
              <a:t>30</a:t>
            </a:fld>
            <a:endParaRPr lang="en-US"/>
          </a:p>
        </p:txBody>
      </p:sp>
    </p:spTree>
    <p:extLst>
      <p:ext uri="{BB962C8B-B14F-4D97-AF65-F5344CB8AC3E}">
        <p14:creationId xmlns:p14="http://schemas.microsoft.com/office/powerpoint/2010/main" val="309678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*VALSALVA, STIMULANTS, STIMULATION…COLOSTOMY…PATIENT PREFERENCES…</a:t>
            </a:r>
          </a:p>
        </p:txBody>
      </p:sp>
      <p:sp>
        <p:nvSpPr>
          <p:cNvPr id="4" name="Slide Number Placeholder 3"/>
          <p:cNvSpPr>
            <a:spLocks noGrp="1"/>
          </p:cNvSpPr>
          <p:nvPr>
            <p:ph type="sldNum" sz="quarter" idx="5"/>
          </p:nvPr>
        </p:nvSpPr>
        <p:spPr/>
        <p:txBody>
          <a:bodyPr/>
          <a:lstStyle/>
          <a:p>
            <a:fld id="{56AE004A-DCED-9E40-8BB9-3C436A7EBC39}" type="slidenum">
              <a:rPr lang="en-US" smtClean="0"/>
              <a:t>31</a:t>
            </a:fld>
            <a:endParaRPr lang="en-US"/>
          </a:p>
        </p:txBody>
      </p:sp>
    </p:spTree>
    <p:extLst>
      <p:ext uri="{BB962C8B-B14F-4D97-AF65-F5344CB8AC3E}">
        <p14:creationId xmlns:p14="http://schemas.microsoft.com/office/powerpoint/2010/main" val="992146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3</a:t>
            </a:fld>
            <a:endParaRPr lang="en-US"/>
          </a:p>
        </p:txBody>
      </p:sp>
    </p:spTree>
    <p:extLst>
      <p:ext uri="{BB962C8B-B14F-4D97-AF65-F5344CB8AC3E}">
        <p14:creationId xmlns:p14="http://schemas.microsoft.com/office/powerpoint/2010/main" val="33522936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pic</a:t>
            </a:r>
          </a:p>
        </p:txBody>
      </p:sp>
      <p:sp>
        <p:nvSpPr>
          <p:cNvPr id="4" name="Slide Number Placeholder 3"/>
          <p:cNvSpPr>
            <a:spLocks noGrp="1"/>
          </p:cNvSpPr>
          <p:nvPr>
            <p:ph type="sldNum" sz="quarter" idx="5"/>
          </p:nvPr>
        </p:nvSpPr>
        <p:spPr/>
        <p:txBody>
          <a:bodyPr/>
          <a:lstStyle/>
          <a:p>
            <a:fld id="{56AE004A-DCED-9E40-8BB9-3C436A7EBC39}" type="slidenum">
              <a:rPr lang="en-US" smtClean="0"/>
              <a:t>33</a:t>
            </a:fld>
            <a:endParaRPr lang="en-US"/>
          </a:p>
        </p:txBody>
      </p:sp>
    </p:spTree>
    <p:extLst>
      <p:ext uri="{BB962C8B-B14F-4D97-AF65-F5344CB8AC3E}">
        <p14:creationId xmlns:p14="http://schemas.microsoft.com/office/powerpoint/2010/main" val="1999405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34</a:t>
            </a:fld>
            <a:endParaRPr lang="en-US"/>
          </a:p>
        </p:txBody>
      </p:sp>
    </p:spTree>
    <p:extLst>
      <p:ext uri="{BB962C8B-B14F-4D97-AF65-F5344CB8AC3E}">
        <p14:creationId xmlns:p14="http://schemas.microsoft.com/office/powerpoint/2010/main" val="1767982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*ISS- head, neck, face, chest, abdomen, extremities, external... (soft tissue?) </a:t>
            </a:r>
            <a:r>
              <a:rPr lang="en-US" dirty="0">
                <a:sym typeface="Wingdings" pitchFamily="2" charset="2"/>
              </a:rPr>
              <a:t> the spine is a part of neck or chest or abdomen calculation depending on the location of the SCI</a:t>
            </a:r>
            <a:endParaRPr lang="en-US" dirty="0"/>
          </a:p>
          <a:p>
            <a:r>
              <a:rPr lang="en-US" dirty="0"/>
              <a:t>*AIS- indirectly</a:t>
            </a:r>
          </a:p>
          <a:p>
            <a:r>
              <a:rPr lang="en-US" dirty="0"/>
              <a:t>*Revised trauma score? </a:t>
            </a:r>
            <a:r>
              <a:rPr lang="en-US" dirty="0">
                <a:sym typeface="Wingdings" pitchFamily="2" charset="2"/>
              </a:rPr>
              <a:t> more physiologic? CRAMS?</a:t>
            </a:r>
          </a:p>
          <a:p>
            <a:r>
              <a:rPr lang="en-US" dirty="0">
                <a:sym typeface="Wingdings" pitchFamily="2" charset="2"/>
              </a:rPr>
              <a:t>*the main reason we admit these patients to the ICU…??  secondary injury/preservation</a:t>
            </a:r>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4</a:t>
            </a:fld>
            <a:endParaRPr lang="en-US"/>
          </a:p>
        </p:txBody>
      </p:sp>
    </p:spTree>
    <p:extLst>
      <p:ext uri="{BB962C8B-B14F-4D97-AF65-F5344CB8AC3E}">
        <p14:creationId xmlns:p14="http://schemas.microsoft.com/office/powerpoint/2010/main" val="923514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*CAUDA EQUINA =  </a:t>
            </a:r>
            <a:r>
              <a:rPr lang="en-US" sz="1200" b="0" i="0" u="none" strike="noStrike" kern="1200" dirty="0">
                <a:solidFill>
                  <a:schemeClr val="tx1"/>
                </a:solidFill>
                <a:effectLst/>
                <a:latin typeface="+mn-lt"/>
                <a:ea typeface="+mn-ea"/>
                <a:cs typeface="+mn-cs"/>
              </a:rPr>
              <a:t>The cauda equina (from Latin horse's tail) is a bundle of spinal nerves and spinal nerve rootlets, consisting of the second through fifth lumbar nerve pairs, the first through fifth sacral nerve pairs, and the coccygeal nerve, all of which arise from the lumbar enlargement and the conus medullaris of the </a:t>
            </a:r>
            <a:r>
              <a:rPr lang="en-US" sz="1200" b="1" i="0" u="none" strike="noStrike" kern="1200" dirty="0">
                <a:solidFill>
                  <a:schemeClr val="tx1"/>
                </a:solidFill>
                <a:effectLst/>
                <a:latin typeface="+mn-lt"/>
                <a:ea typeface="+mn-ea"/>
                <a:cs typeface="+mn-cs"/>
              </a:rPr>
              <a:t>spinal cord</a:t>
            </a:r>
            <a:r>
              <a:rPr lang="en-US" sz="1200" b="0" i="0" u="none" strike="noStrike" kern="1200" dirty="0">
                <a:solidFill>
                  <a:schemeClr val="tx1"/>
                </a:solidFill>
                <a:effectLst/>
                <a:latin typeface="+mn-lt"/>
                <a:ea typeface="+mn-ea"/>
                <a:cs typeface="+mn-cs"/>
              </a:rPr>
              <a:t>.</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THREE COLUMN INJURY </a:t>
            </a:r>
            <a:r>
              <a:rPr lang="en-US" sz="1200" b="0" i="0" u="none" strike="noStrike" kern="1200" dirty="0">
                <a:solidFill>
                  <a:schemeClr val="tx1"/>
                </a:solidFill>
                <a:effectLst/>
                <a:latin typeface="+mn-lt"/>
                <a:ea typeface="+mn-ea"/>
                <a:cs typeface="+mn-cs"/>
                <a:sym typeface="Wingdings" pitchFamily="2" charset="2"/>
              </a:rPr>
              <a:t> INSTABILITY!</a:t>
            </a:r>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5</a:t>
            </a:fld>
            <a:endParaRPr lang="en-US"/>
          </a:p>
        </p:txBody>
      </p:sp>
    </p:spTree>
    <p:extLst>
      <p:ext uri="{BB962C8B-B14F-4D97-AF65-F5344CB8AC3E}">
        <p14:creationId xmlns:p14="http://schemas.microsoft.com/office/powerpoint/2010/main" val="849045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THREE COLUMN INJURY </a:t>
            </a:r>
            <a:r>
              <a:rPr lang="en-US" sz="1200" b="0" i="0" u="none" strike="noStrike" kern="1200" dirty="0">
                <a:solidFill>
                  <a:schemeClr val="tx1"/>
                </a:solidFill>
                <a:effectLst/>
                <a:latin typeface="+mn-lt"/>
                <a:ea typeface="+mn-ea"/>
                <a:cs typeface="+mn-cs"/>
                <a:sym typeface="Wingdings" pitchFamily="2" charset="2"/>
              </a:rPr>
              <a:t> INSTABILITY!</a:t>
            </a:r>
            <a:endParaRPr lang="en-US" dirty="0"/>
          </a:p>
          <a:p>
            <a:pPr marL="171450" indent="-171450">
              <a:buFont typeface="Wingdings" pitchFamily="2" charset="2"/>
              <a:buChar char="à"/>
            </a:pPr>
            <a:r>
              <a:rPr lang="en-US" dirty="0">
                <a:sym typeface="Wingdings" pitchFamily="2" charset="2"/>
              </a:rPr>
              <a:t>WHY UNSTABLE VS STABLE CORRELATES WITH SPINAL CORD INJURY??...</a:t>
            </a:r>
          </a:p>
          <a:p>
            <a:pPr marL="171450" indent="-171450">
              <a:buFont typeface="Wingdings" pitchFamily="2" charset="2"/>
              <a:buChar char="à"/>
            </a:pPr>
            <a:endParaRPr lang="en-US" dirty="0">
              <a:sym typeface="Wingdings" pitchFamily="2" charset="2"/>
            </a:endParaRPr>
          </a:p>
          <a:p>
            <a:r>
              <a:rPr lang="en-US" dirty="0">
                <a:sym typeface="Wingdings" pitchFamily="2" charset="2"/>
              </a:rPr>
              <a:t>*IS THERE ASSOC? AND ASSOC WITH COMPLETE VS INCOMPLETE?</a:t>
            </a:r>
          </a:p>
          <a:p>
            <a:endParaRPr lang="en-US" dirty="0">
              <a:sym typeface="Wingdings" pitchFamily="2" charset="2"/>
            </a:endParaRPr>
          </a:p>
          <a:p>
            <a:r>
              <a:rPr lang="en-US" dirty="0">
                <a:sym typeface="Wingdings" pitchFamily="2" charset="2"/>
              </a:rPr>
              <a:t>**NOT REALLY GOING TO GO OVER THE </a:t>
            </a:r>
            <a:r>
              <a:rPr lang="en-US" b="1" u="sng" dirty="0">
                <a:sym typeface="Wingdings" pitchFamily="2" charset="2"/>
              </a:rPr>
              <a:t>PHYSIOLOGY</a:t>
            </a:r>
            <a:r>
              <a:rPr lang="en-US" dirty="0">
                <a:sym typeface="Wingdings" pitchFamily="2" charset="2"/>
              </a:rPr>
              <a:t>, BC THE ANATOMY AND INTIMATE CONNECTION OF THE BONES AND SC ARE WHAT REALLY DRIVES THE INJURY PATTERN…?</a:t>
            </a:r>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6</a:t>
            </a:fld>
            <a:endParaRPr lang="en-US"/>
          </a:p>
        </p:txBody>
      </p:sp>
    </p:spTree>
    <p:extLst>
      <p:ext uri="{BB962C8B-B14F-4D97-AF65-F5344CB8AC3E}">
        <p14:creationId xmlns:p14="http://schemas.microsoft.com/office/powerpoint/2010/main" val="1001621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**MECHANISM CAN BE VERY IMPORTANT…LOOKUP EAST GUIDELINES??</a:t>
            </a:r>
          </a:p>
          <a:p>
            <a:r>
              <a:rPr lang="en-US" dirty="0"/>
              <a:t>**SO THEN AFTER A PATIENT SUSTAINS ONE OF THESE INJURIES, HOW DO WE CARE FOR THEM?...</a:t>
            </a:r>
          </a:p>
        </p:txBody>
      </p:sp>
      <p:sp>
        <p:nvSpPr>
          <p:cNvPr id="4" name="Slide Number Placeholder 3"/>
          <p:cNvSpPr>
            <a:spLocks noGrp="1"/>
          </p:cNvSpPr>
          <p:nvPr>
            <p:ph type="sldNum" sz="quarter" idx="5"/>
          </p:nvPr>
        </p:nvSpPr>
        <p:spPr/>
        <p:txBody>
          <a:bodyPr/>
          <a:lstStyle/>
          <a:p>
            <a:fld id="{56AE004A-DCED-9E40-8BB9-3C436A7EBC39}" type="slidenum">
              <a:rPr lang="en-US" smtClean="0"/>
              <a:t>7</a:t>
            </a:fld>
            <a:endParaRPr lang="en-US"/>
          </a:p>
        </p:txBody>
      </p:sp>
    </p:spTree>
    <p:extLst>
      <p:ext uri="{BB962C8B-B14F-4D97-AF65-F5344CB8AC3E}">
        <p14:creationId xmlns:p14="http://schemas.microsoft.com/office/powerpoint/2010/main" val="3250436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LIKE MOST THINGS IN TRAUMA, THE INITIAL INSULT ISNT ALWAYS…THE PART YOU WORRY ABOUT MOST…</a:t>
            </a:r>
          </a:p>
        </p:txBody>
      </p:sp>
      <p:sp>
        <p:nvSpPr>
          <p:cNvPr id="4" name="Slide Number Placeholder 3"/>
          <p:cNvSpPr>
            <a:spLocks noGrp="1"/>
          </p:cNvSpPr>
          <p:nvPr>
            <p:ph type="sldNum" sz="quarter" idx="5"/>
          </p:nvPr>
        </p:nvSpPr>
        <p:spPr/>
        <p:txBody>
          <a:bodyPr/>
          <a:lstStyle/>
          <a:p>
            <a:fld id="{56AE004A-DCED-9E40-8BB9-3C436A7EBC39}" type="slidenum">
              <a:rPr lang="en-US" smtClean="0"/>
              <a:t>8</a:t>
            </a:fld>
            <a:endParaRPr lang="en-US"/>
          </a:p>
        </p:txBody>
      </p:sp>
    </p:spTree>
    <p:extLst>
      <p:ext uri="{BB962C8B-B14F-4D97-AF65-F5344CB8AC3E}">
        <p14:creationId xmlns:p14="http://schemas.microsoft.com/office/powerpoint/2010/main" val="2533760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*ALWAYS BE THINKING ABOUT AIRWAY, THE BASICS, EXPECIALLY IN A HIGH CERVICAL SPINE INJURY </a:t>
            </a:r>
            <a:r>
              <a:rPr lang="en-US" dirty="0">
                <a:sym typeface="Wingdings" pitchFamily="2" charset="2"/>
              </a:rPr>
              <a:t> above C5</a:t>
            </a:r>
            <a:endParaRPr lang="en-US" dirty="0"/>
          </a:p>
          <a:p>
            <a:r>
              <a:rPr lang="en-US" dirty="0"/>
              <a:t>**OTHER </a:t>
            </a:r>
            <a:r>
              <a:rPr lang="en-US" b="1" u="sng" dirty="0"/>
              <a:t>CONCOMMITENT</a:t>
            </a:r>
            <a:r>
              <a:rPr lang="en-US" dirty="0"/>
              <a:t> INJURIES </a:t>
            </a:r>
            <a:r>
              <a:rPr lang="en-US" dirty="0">
                <a:sym typeface="Wingdings" pitchFamily="2" charset="2"/>
              </a:rPr>
              <a:t> CANT JUST FOCUS ON THE SPINE</a:t>
            </a:r>
          </a:p>
          <a:p>
            <a:endParaRPr lang="en-US" dirty="0">
              <a:sym typeface="Wingdings" pitchFamily="2" charset="2"/>
            </a:endParaRPr>
          </a:p>
          <a:p>
            <a:r>
              <a:rPr lang="en-US" sz="1200" dirty="0"/>
              <a:t>Tracheostomies?- needed in 50% of Cervical SCI (even incomplete)  </a:t>
            </a:r>
            <a:r>
              <a:rPr lang="en-US" sz="1200" dirty="0">
                <a:sym typeface="Wingdings" pitchFamily="2" charset="2"/>
              </a:rPr>
              <a:t> move to later?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ym typeface="Wingdings" pitchFamily="2" charset="2"/>
              </a:rPr>
              <a:t>**up to 5%of patient suffer worsening neurological injury even after proper spinal immobilization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ym typeface="Wingdings"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ym typeface="Wingdings" pitchFamily="2" charset="2"/>
              </a:rPr>
              <a:t>**FIRST LINE TX FOR HYPOTENSION (AFTER R/O HEMORRHAGE)  FLUIDS! VASOGENENIC DILATION!...then </a:t>
            </a:r>
            <a:r>
              <a:rPr lang="en-US" sz="1200" dirty="0" err="1">
                <a:sym typeface="Wingdings" pitchFamily="2" charset="2"/>
              </a:rPr>
              <a:t>levo</a:t>
            </a:r>
            <a:endParaRPr lang="en-US" sz="1200" dirty="0"/>
          </a:p>
          <a:p>
            <a:endParaRPr lang="en-US" dirty="0"/>
          </a:p>
        </p:txBody>
      </p:sp>
      <p:sp>
        <p:nvSpPr>
          <p:cNvPr id="4" name="Slide Number Placeholder 3"/>
          <p:cNvSpPr>
            <a:spLocks noGrp="1"/>
          </p:cNvSpPr>
          <p:nvPr>
            <p:ph type="sldNum" sz="quarter" idx="5"/>
          </p:nvPr>
        </p:nvSpPr>
        <p:spPr/>
        <p:txBody>
          <a:bodyPr/>
          <a:lstStyle/>
          <a:p>
            <a:fld id="{56AE004A-DCED-9E40-8BB9-3C436A7EBC39}" type="slidenum">
              <a:rPr lang="en-US" smtClean="0"/>
              <a:t>9</a:t>
            </a:fld>
            <a:endParaRPr lang="en-US"/>
          </a:p>
        </p:txBody>
      </p:sp>
    </p:spTree>
    <p:extLst>
      <p:ext uri="{BB962C8B-B14F-4D97-AF65-F5344CB8AC3E}">
        <p14:creationId xmlns:p14="http://schemas.microsoft.com/office/powerpoint/2010/main" val="31569878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148C6EB4-B455-464E-B69F-98AAAC1B88B1}" type="datetime1">
              <a:rPr lang="en-US" smtClean="0"/>
              <a:t>8/4/26</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1D29F16-8554-9441-931C-8D79BADECBCB}" type="datetime1">
              <a:rPr lang="en-US" smtClean="0"/>
              <a:t>8/4/26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443093-7D9B-0946-97D7-751C1CB910E6}" type="datetime1">
              <a:rPr lang="en-US" smtClean="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35D8332-EF8A-704A-AF1F-1CF2490F1421}" type="datetime1">
              <a:rPr lang="en-US" smtClean="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116782-10B4-7B46-9776-59D6FF93A034}" type="datetime1">
              <a:rPr lang="en-US" smtClean="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DBCD23-8558-564E-BCE7-DE4FF22EB0F5}" type="datetime1">
              <a:rPr lang="en-US" smtClean="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3141C7-C5A3-3C41-B4AD-30A41E5DFDA4}" type="datetime1">
              <a:rPr lang="en-US" smtClean="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23E455-9253-4549-9A8A-02F11B924C0B}" type="datetime1">
              <a:rPr lang="en-US" smtClean="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E2D255-FFA8-8D4C-9D0D-91A305CFAE80}" type="datetime1">
              <a:rPr lang="en-US" smtClean="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3FE8F0-DE4C-9D42-8FEB-DECE23D0EF49}" type="datetime1">
              <a:rPr lang="en-US" smtClean="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71D21AB-25F2-1F4E-A9BF-F8C0CAD4DDF0}" type="datetime1">
              <a:rPr lang="en-US" smtClean="0"/>
              <a:t>8/4/26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2BA707-5843-5448-AFA8-D517F2953544}" type="datetime1">
              <a:rPr lang="en-US" smtClean="0"/>
              <a:t>8/4/26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743703-93C4-C04F-A286-56CEE79CB0D5}" type="datetime1">
              <a:rPr lang="en-US" smtClean="0"/>
              <a:t>8/4/26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ABE63E-235B-5144-8598-2345A4A813C4}" type="datetime1">
              <a:rPr lang="en-US" smtClean="0"/>
              <a:t>8/4/26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1244B090-6023-684E-81C1-96A7871DFBD3}" type="datetime1">
              <a:rPr lang="en-US" smtClean="0"/>
              <a:t>8/4/26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76BE35-CCA8-3F4A-87EE-7F2689BC01E9}" type="datetime1">
              <a:rPr lang="en-US" smtClean="0"/>
              <a:t>8/4/26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467B67-364E-C042-814A-142BBA547476}" type="datetime1">
              <a:rPr lang="en-US" smtClean="0"/>
              <a:t>8/4/26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FAAC271-7F66-8F4D-A4A4-AFA36BAB809C}" type="datetime1">
              <a:rPr lang="en-US" smtClean="0"/>
              <a:t>8/4/26</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hf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DCEF2-3F8A-AC47-9DE7-33D078BF5C74}"/>
              </a:ext>
            </a:extLst>
          </p:cNvPr>
          <p:cNvSpPr>
            <a:spLocks noGrp="1"/>
          </p:cNvSpPr>
          <p:nvPr>
            <p:ph type="ctrTitle"/>
          </p:nvPr>
        </p:nvSpPr>
        <p:spPr>
          <a:xfrm>
            <a:off x="3155796" y="1964267"/>
            <a:ext cx="8240750" cy="2421464"/>
          </a:xfrm>
        </p:spPr>
        <p:txBody>
          <a:bodyPr/>
          <a:lstStyle/>
          <a:p>
            <a:r>
              <a:rPr lang="en-US" dirty="0"/>
              <a:t>Critical Care management of Traumatic Spinal cord injuries </a:t>
            </a:r>
          </a:p>
        </p:txBody>
      </p:sp>
      <p:sp>
        <p:nvSpPr>
          <p:cNvPr id="3" name="Subtitle 2">
            <a:extLst>
              <a:ext uri="{FF2B5EF4-FFF2-40B4-BE49-F238E27FC236}">
                <a16:creationId xmlns:a16="http://schemas.microsoft.com/office/drawing/2014/main" id="{771449CE-CC25-0840-BB8E-033C2CBDF080}"/>
              </a:ext>
            </a:extLst>
          </p:cNvPr>
          <p:cNvSpPr>
            <a:spLocks noGrp="1"/>
          </p:cNvSpPr>
          <p:nvPr>
            <p:ph type="subTitle" idx="1"/>
          </p:nvPr>
        </p:nvSpPr>
        <p:spPr>
          <a:xfrm>
            <a:off x="3962399" y="4979499"/>
            <a:ext cx="7197726" cy="1405467"/>
          </a:xfrm>
        </p:spPr>
        <p:txBody>
          <a:bodyPr/>
          <a:lstStyle/>
          <a:p>
            <a:r>
              <a:rPr lang="en-US" dirty="0"/>
              <a:t>Lauren van sant, DO, FACS</a:t>
            </a:r>
          </a:p>
        </p:txBody>
      </p:sp>
      <p:sp>
        <p:nvSpPr>
          <p:cNvPr id="4" name="Slide Number Placeholder 3">
            <a:extLst>
              <a:ext uri="{FF2B5EF4-FFF2-40B4-BE49-F238E27FC236}">
                <a16:creationId xmlns:a16="http://schemas.microsoft.com/office/drawing/2014/main" id="{2FF436CA-252D-724C-A563-D7CFBFFB56A3}"/>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1444574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20B24-D1B8-454A-AD0F-86076385DFAB}"/>
              </a:ext>
            </a:extLst>
          </p:cNvPr>
          <p:cNvSpPr>
            <a:spLocks noGrp="1"/>
          </p:cNvSpPr>
          <p:nvPr>
            <p:ph type="title"/>
          </p:nvPr>
        </p:nvSpPr>
        <p:spPr>
          <a:xfrm>
            <a:off x="48529" y="-189701"/>
            <a:ext cx="10131425" cy="1456267"/>
          </a:xfrm>
        </p:spPr>
        <p:txBody>
          <a:bodyPr/>
          <a:lstStyle/>
          <a:p>
            <a:r>
              <a:rPr lang="en-US" dirty="0"/>
              <a:t>Classification</a:t>
            </a:r>
          </a:p>
        </p:txBody>
      </p:sp>
      <p:sp>
        <p:nvSpPr>
          <p:cNvPr id="3" name="Content Placeholder 2">
            <a:extLst>
              <a:ext uri="{FF2B5EF4-FFF2-40B4-BE49-F238E27FC236}">
                <a16:creationId xmlns:a16="http://schemas.microsoft.com/office/drawing/2014/main" id="{8CBBFFE7-50DC-9744-884B-B4C941DF7450}"/>
              </a:ext>
            </a:extLst>
          </p:cNvPr>
          <p:cNvSpPr>
            <a:spLocks noGrp="1"/>
          </p:cNvSpPr>
          <p:nvPr>
            <p:ph idx="1"/>
          </p:nvPr>
        </p:nvSpPr>
        <p:spPr>
          <a:xfrm>
            <a:off x="449109" y="1087555"/>
            <a:ext cx="4665132" cy="2168121"/>
          </a:xfrm>
        </p:spPr>
        <p:txBody>
          <a:bodyPr>
            <a:normAutofit/>
          </a:bodyPr>
          <a:lstStyle/>
          <a:p>
            <a:r>
              <a:rPr lang="en-US" sz="2000" b="1" dirty="0"/>
              <a:t>Complete</a:t>
            </a:r>
            <a:r>
              <a:rPr lang="en-US" sz="2000" dirty="0"/>
              <a:t> vs </a:t>
            </a:r>
            <a:r>
              <a:rPr lang="en-US" sz="2000" b="1" dirty="0"/>
              <a:t>Incomplete</a:t>
            </a:r>
          </a:p>
          <a:p>
            <a:pPr lvl="2"/>
            <a:endParaRPr lang="en-US" sz="2000" dirty="0"/>
          </a:p>
        </p:txBody>
      </p:sp>
      <p:pic>
        <p:nvPicPr>
          <p:cNvPr id="5" name="Picture 4">
            <a:extLst>
              <a:ext uri="{FF2B5EF4-FFF2-40B4-BE49-F238E27FC236}">
                <a16:creationId xmlns:a16="http://schemas.microsoft.com/office/drawing/2014/main" id="{034ABEDD-E5BA-AB40-A368-8D690106D0F6}"/>
              </a:ext>
            </a:extLst>
          </p:cNvPr>
          <p:cNvPicPr>
            <a:picLocks noChangeAspect="1"/>
          </p:cNvPicPr>
          <p:nvPr/>
        </p:nvPicPr>
        <p:blipFill>
          <a:blip r:embed="rId3"/>
          <a:stretch>
            <a:fillRect/>
          </a:stretch>
        </p:blipFill>
        <p:spPr>
          <a:xfrm>
            <a:off x="4990885" y="131097"/>
            <a:ext cx="5312426" cy="6249158"/>
          </a:xfrm>
          <a:prstGeom prst="rect">
            <a:avLst/>
          </a:prstGeom>
        </p:spPr>
      </p:pic>
      <p:pic>
        <p:nvPicPr>
          <p:cNvPr id="6" name="Picture 5">
            <a:extLst>
              <a:ext uri="{FF2B5EF4-FFF2-40B4-BE49-F238E27FC236}">
                <a16:creationId xmlns:a16="http://schemas.microsoft.com/office/drawing/2014/main" id="{10845652-8FFC-EB40-BC2D-FCCFF29ABDEF}"/>
              </a:ext>
            </a:extLst>
          </p:cNvPr>
          <p:cNvPicPr>
            <a:picLocks noChangeAspect="1"/>
          </p:cNvPicPr>
          <p:nvPr/>
        </p:nvPicPr>
        <p:blipFill>
          <a:blip r:embed="rId4"/>
          <a:stretch>
            <a:fillRect/>
          </a:stretch>
        </p:blipFill>
        <p:spPr>
          <a:xfrm>
            <a:off x="719482" y="2933700"/>
            <a:ext cx="3600450" cy="2737532"/>
          </a:xfrm>
          <a:prstGeom prst="rect">
            <a:avLst/>
          </a:prstGeom>
        </p:spPr>
      </p:pic>
      <p:sp>
        <p:nvSpPr>
          <p:cNvPr id="4" name="Slide Number Placeholder 3">
            <a:extLst>
              <a:ext uri="{FF2B5EF4-FFF2-40B4-BE49-F238E27FC236}">
                <a16:creationId xmlns:a16="http://schemas.microsoft.com/office/drawing/2014/main" id="{93414B91-ECF4-C04B-9241-F4E22614581A}"/>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3525820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0CAB1-AF26-3C40-B5B2-642AD7BC6B7F}"/>
              </a:ext>
            </a:extLst>
          </p:cNvPr>
          <p:cNvSpPr>
            <a:spLocks noGrp="1"/>
          </p:cNvSpPr>
          <p:nvPr>
            <p:ph type="title"/>
          </p:nvPr>
        </p:nvSpPr>
        <p:spPr>
          <a:xfrm>
            <a:off x="368349" y="192207"/>
            <a:ext cx="10131425" cy="1456267"/>
          </a:xfrm>
        </p:spPr>
        <p:txBody>
          <a:bodyPr>
            <a:normAutofit/>
          </a:bodyPr>
          <a:lstStyle/>
          <a:p>
            <a:r>
              <a:rPr lang="en-US" sz="4800" dirty="0"/>
              <a:t>Evaluation</a:t>
            </a:r>
          </a:p>
        </p:txBody>
      </p:sp>
      <p:pic>
        <p:nvPicPr>
          <p:cNvPr id="7" name="Content Placeholder 6">
            <a:extLst>
              <a:ext uri="{FF2B5EF4-FFF2-40B4-BE49-F238E27FC236}">
                <a16:creationId xmlns:a16="http://schemas.microsoft.com/office/drawing/2014/main" id="{C1DCC4DF-75F7-EF42-B4D6-CA6EAC1C68DD}"/>
              </a:ext>
            </a:extLst>
          </p:cNvPr>
          <p:cNvPicPr>
            <a:picLocks noGrp="1" noChangeAspect="1"/>
          </p:cNvPicPr>
          <p:nvPr>
            <p:ph idx="1"/>
          </p:nvPr>
        </p:nvPicPr>
        <p:blipFill>
          <a:blip r:embed="rId3"/>
          <a:stretch>
            <a:fillRect/>
          </a:stretch>
        </p:blipFill>
        <p:spPr>
          <a:xfrm>
            <a:off x="145325" y="2241395"/>
            <a:ext cx="5917202" cy="4413247"/>
          </a:xfrm>
        </p:spPr>
      </p:pic>
      <p:pic>
        <p:nvPicPr>
          <p:cNvPr id="5" name="Picture 4">
            <a:extLst>
              <a:ext uri="{FF2B5EF4-FFF2-40B4-BE49-F238E27FC236}">
                <a16:creationId xmlns:a16="http://schemas.microsoft.com/office/drawing/2014/main" id="{9D48537B-E8B2-9547-A56F-A62936C37EE0}"/>
              </a:ext>
            </a:extLst>
          </p:cNvPr>
          <p:cNvPicPr>
            <a:picLocks noChangeAspect="1"/>
          </p:cNvPicPr>
          <p:nvPr/>
        </p:nvPicPr>
        <p:blipFill rotWithShape="1">
          <a:blip r:embed="rId4"/>
          <a:srcRect t="3928" b="2867"/>
          <a:stretch/>
        </p:blipFill>
        <p:spPr>
          <a:xfrm>
            <a:off x="6129473" y="141742"/>
            <a:ext cx="5959248" cy="4199306"/>
          </a:xfrm>
          <a:prstGeom prst="rect">
            <a:avLst/>
          </a:prstGeom>
        </p:spPr>
      </p:pic>
      <p:sp>
        <p:nvSpPr>
          <p:cNvPr id="12" name="Slide Number Placeholder 11">
            <a:extLst>
              <a:ext uri="{FF2B5EF4-FFF2-40B4-BE49-F238E27FC236}">
                <a16:creationId xmlns:a16="http://schemas.microsoft.com/office/drawing/2014/main" id="{9BC213DE-5343-9346-9352-0F9118EBF6B4}"/>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3306312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2BCC3-2C9B-1249-B839-441A2C956192}"/>
              </a:ext>
            </a:extLst>
          </p:cNvPr>
          <p:cNvSpPr>
            <a:spLocks noGrp="1"/>
          </p:cNvSpPr>
          <p:nvPr>
            <p:ph type="title"/>
          </p:nvPr>
        </p:nvSpPr>
        <p:spPr>
          <a:xfrm>
            <a:off x="393700" y="753533"/>
            <a:ext cx="3680885" cy="1371600"/>
          </a:xfrm>
        </p:spPr>
        <p:txBody>
          <a:bodyPr/>
          <a:lstStyle/>
          <a:p>
            <a:endParaRPr lang="en-US" dirty="0"/>
          </a:p>
        </p:txBody>
      </p:sp>
      <p:pic>
        <p:nvPicPr>
          <p:cNvPr id="6" name="Content Placeholder 5">
            <a:extLst>
              <a:ext uri="{FF2B5EF4-FFF2-40B4-BE49-F238E27FC236}">
                <a16:creationId xmlns:a16="http://schemas.microsoft.com/office/drawing/2014/main" id="{BEC5F2D2-F7D3-1E4C-9C95-A4729BD5E418}"/>
              </a:ext>
            </a:extLst>
          </p:cNvPr>
          <p:cNvPicPr>
            <a:picLocks noGrp="1" noChangeAspect="1"/>
          </p:cNvPicPr>
          <p:nvPr>
            <p:ph idx="1"/>
          </p:nvPr>
        </p:nvPicPr>
        <p:blipFill>
          <a:blip r:embed="rId3"/>
          <a:stretch>
            <a:fillRect/>
          </a:stretch>
        </p:blipFill>
        <p:spPr>
          <a:xfrm>
            <a:off x="241300" y="349188"/>
            <a:ext cx="8382000" cy="2180289"/>
          </a:xfrm>
        </p:spPr>
      </p:pic>
      <p:sp>
        <p:nvSpPr>
          <p:cNvPr id="4" name="Text Placeholder 3">
            <a:extLst>
              <a:ext uri="{FF2B5EF4-FFF2-40B4-BE49-F238E27FC236}">
                <a16:creationId xmlns:a16="http://schemas.microsoft.com/office/drawing/2014/main" id="{BEC2BA7F-EAD9-C844-B4CB-2C07335B7DE5}"/>
              </a:ext>
            </a:extLst>
          </p:cNvPr>
          <p:cNvSpPr>
            <a:spLocks noGrp="1"/>
          </p:cNvSpPr>
          <p:nvPr>
            <p:ph type="body" sz="half" idx="2"/>
          </p:nvPr>
        </p:nvSpPr>
        <p:spPr>
          <a:xfrm>
            <a:off x="1588407" y="2933822"/>
            <a:ext cx="5687785" cy="2624668"/>
          </a:xfrm>
        </p:spPr>
        <p:txBody>
          <a:bodyPr>
            <a:noAutofit/>
          </a:bodyPr>
          <a:lstStyle/>
          <a:p>
            <a:pPr marL="285750" indent="-285750">
              <a:buFont typeface="Arial" panose="020B0604020202020204" pitchFamily="34" charset="0"/>
              <a:buChar char="•"/>
            </a:pPr>
            <a:r>
              <a:rPr lang="en-US" sz="2800" dirty="0"/>
              <a:t>2-4% of all incomplete SCI</a:t>
            </a:r>
          </a:p>
          <a:p>
            <a:pPr marL="285750" indent="-285750">
              <a:buFont typeface="Arial" panose="020B0604020202020204" pitchFamily="34" charset="0"/>
              <a:buChar char="•"/>
            </a:pPr>
            <a:r>
              <a:rPr lang="en-US" sz="2800" dirty="0"/>
              <a:t>50-66% recovery motor function in the first 1-2 months</a:t>
            </a:r>
          </a:p>
          <a:p>
            <a:pPr marL="285750" indent="-285750">
              <a:buFont typeface="Arial" panose="020B0604020202020204" pitchFamily="34" charset="0"/>
              <a:buChar char="•"/>
            </a:pPr>
            <a:r>
              <a:rPr lang="en-US" sz="2800" dirty="0"/>
              <a:t>Recovery continues slowly up to 2 years</a:t>
            </a:r>
          </a:p>
          <a:p>
            <a:pPr marL="285750" indent="-285750">
              <a:buFont typeface="Arial" panose="020B0604020202020204" pitchFamily="34" charset="0"/>
              <a:buChar char="•"/>
            </a:pPr>
            <a:r>
              <a:rPr lang="en-US" sz="2800" dirty="0"/>
              <a:t>Most important prognostic factor is completeness of lesion</a:t>
            </a:r>
          </a:p>
        </p:txBody>
      </p:sp>
      <p:pic>
        <p:nvPicPr>
          <p:cNvPr id="8" name="Picture 7">
            <a:extLst>
              <a:ext uri="{FF2B5EF4-FFF2-40B4-BE49-F238E27FC236}">
                <a16:creationId xmlns:a16="http://schemas.microsoft.com/office/drawing/2014/main" id="{C8E2286C-9828-7140-AEDA-47F827E59DD6}"/>
              </a:ext>
            </a:extLst>
          </p:cNvPr>
          <p:cNvPicPr>
            <a:picLocks noChangeAspect="1"/>
          </p:cNvPicPr>
          <p:nvPr/>
        </p:nvPicPr>
        <p:blipFill>
          <a:blip r:embed="rId4"/>
          <a:stretch>
            <a:fillRect/>
          </a:stretch>
        </p:blipFill>
        <p:spPr>
          <a:xfrm>
            <a:off x="8242663" y="1994649"/>
            <a:ext cx="2996837" cy="4526801"/>
          </a:xfrm>
          <a:prstGeom prst="rect">
            <a:avLst/>
          </a:prstGeom>
        </p:spPr>
      </p:pic>
      <p:sp>
        <p:nvSpPr>
          <p:cNvPr id="9" name="Slide Number Placeholder 8">
            <a:extLst>
              <a:ext uri="{FF2B5EF4-FFF2-40B4-BE49-F238E27FC236}">
                <a16:creationId xmlns:a16="http://schemas.microsoft.com/office/drawing/2014/main" id="{25ED1FAF-F8A3-234D-AE09-9D9BF448363A}"/>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3448489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BC4E7-D81A-4C45-BDB1-00174EF65B11}"/>
              </a:ext>
            </a:extLst>
          </p:cNvPr>
          <p:cNvSpPr>
            <a:spLocks noGrp="1"/>
          </p:cNvSpPr>
          <p:nvPr>
            <p:ph type="title"/>
          </p:nvPr>
        </p:nvSpPr>
        <p:spPr>
          <a:xfrm>
            <a:off x="267226" y="550333"/>
            <a:ext cx="3680885" cy="1371600"/>
          </a:xfrm>
        </p:spPr>
        <p:txBody>
          <a:bodyPr/>
          <a:lstStyle/>
          <a:p>
            <a:endParaRPr lang="en-US" dirty="0"/>
          </a:p>
        </p:txBody>
      </p:sp>
      <p:pic>
        <p:nvPicPr>
          <p:cNvPr id="6" name="Content Placeholder 5">
            <a:extLst>
              <a:ext uri="{FF2B5EF4-FFF2-40B4-BE49-F238E27FC236}">
                <a16:creationId xmlns:a16="http://schemas.microsoft.com/office/drawing/2014/main" id="{9500ED24-B5F2-5343-BDE5-06A605757C27}"/>
              </a:ext>
            </a:extLst>
          </p:cNvPr>
          <p:cNvPicPr>
            <a:picLocks noGrp="1" noChangeAspect="1"/>
          </p:cNvPicPr>
          <p:nvPr>
            <p:ph idx="1"/>
          </p:nvPr>
        </p:nvPicPr>
        <p:blipFill>
          <a:blip r:embed="rId2"/>
          <a:stretch>
            <a:fillRect/>
          </a:stretch>
        </p:blipFill>
        <p:spPr>
          <a:xfrm>
            <a:off x="267226" y="409590"/>
            <a:ext cx="8686189" cy="1969543"/>
          </a:xfrm>
        </p:spPr>
      </p:pic>
      <p:sp>
        <p:nvSpPr>
          <p:cNvPr id="4" name="Text Placeholder 3">
            <a:extLst>
              <a:ext uri="{FF2B5EF4-FFF2-40B4-BE49-F238E27FC236}">
                <a16:creationId xmlns:a16="http://schemas.microsoft.com/office/drawing/2014/main" id="{01948A73-AAC7-E44E-886E-B13AECB05B43}"/>
              </a:ext>
            </a:extLst>
          </p:cNvPr>
          <p:cNvSpPr>
            <a:spLocks noGrp="1"/>
          </p:cNvSpPr>
          <p:nvPr>
            <p:ph type="body" sz="half" idx="2"/>
          </p:nvPr>
        </p:nvSpPr>
        <p:spPr>
          <a:xfrm>
            <a:off x="952500" y="3429000"/>
            <a:ext cx="4061885" cy="2230967"/>
          </a:xfrm>
        </p:spPr>
        <p:txBody>
          <a:bodyPr>
            <a:normAutofit/>
          </a:bodyPr>
          <a:lstStyle/>
          <a:p>
            <a:pPr marL="285750" indent="-285750">
              <a:buFont typeface="Arial" panose="020B0604020202020204" pitchFamily="34" charset="0"/>
              <a:buChar char="•"/>
            </a:pPr>
            <a:r>
              <a:rPr lang="en-US" sz="2800" dirty="0"/>
              <a:t>About 5% of all SCI</a:t>
            </a:r>
          </a:p>
          <a:p>
            <a:pPr marL="285750" indent="-285750">
              <a:buFont typeface="Arial" panose="020B0604020202020204" pitchFamily="34" charset="0"/>
              <a:buChar char="•"/>
            </a:pPr>
            <a:r>
              <a:rPr lang="en-US" sz="2800" dirty="0"/>
              <a:t>Artery of </a:t>
            </a:r>
            <a:r>
              <a:rPr lang="en-US" sz="2800" dirty="0" err="1"/>
              <a:t>Adamkiewitz</a:t>
            </a:r>
            <a:r>
              <a:rPr lang="en-US" sz="2800" dirty="0"/>
              <a:t>?</a:t>
            </a:r>
          </a:p>
          <a:p>
            <a:pPr marL="285750" indent="-285750">
              <a:buFont typeface="Arial" panose="020B0604020202020204" pitchFamily="34" charset="0"/>
              <a:buChar char="•"/>
            </a:pPr>
            <a:r>
              <a:rPr lang="en-US" sz="2800" dirty="0"/>
              <a:t>Poor prognosis</a:t>
            </a:r>
          </a:p>
        </p:txBody>
      </p:sp>
      <p:pic>
        <p:nvPicPr>
          <p:cNvPr id="8" name="Picture 7">
            <a:extLst>
              <a:ext uri="{FF2B5EF4-FFF2-40B4-BE49-F238E27FC236}">
                <a16:creationId xmlns:a16="http://schemas.microsoft.com/office/drawing/2014/main" id="{CF3C920A-C257-F34D-843D-42343E637C0A}"/>
              </a:ext>
            </a:extLst>
          </p:cNvPr>
          <p:cNvPicPr>
            <a:picLocks noChangeAspect="1"/>
          </p:cNvPicPr>
          <p:nvPr/>
        </p:nvPicPr>
        <p:blipFill>
          <a:blip r:embed="rId3"/>
          <a:stretch>
            <a:fillRect/>
          </a:stretch>
        </p:blipFill>
        <p:spPr>
          <a:xfrm>
            <a:off x="8070764" y="2379133"/>
            <a:ext cx="2279735" cy="4205718"/>
          </a:xfrm>
          <a:prstGeom prst="rect">
            <a:avLst/>
          </a:prstGeom>
        </p:spPr>
      </p:pic>
      <p:sp>
        <p:nvSpPr>
          <p:cNvPr id="9" name="Slide Number Placeholder 8">
            <a:extLst>
              <a:ext uri="{FF2B5EF4-FFF2-40B4-BE49-F238E27FC236}">
                <a16:creationId xmlns:a16="http://schemas.microsoft.com/office/drawing/2014/main" id="{1FC5CC52-2DC1-CB4E-83C3-16310518BE15}"/>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3923501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1CE27-1FD8-8347-AEFF-4571E8BAB327}"/>
              </a:ext>
            </a:extLst>
          </p:cNvPr>
          <p:cNvSpPr>
            <a:spLocks noGrp="1"/>
          </p:cNvSpPr>
          <p:nvPr>
            <p:ph type="title"/>
          </p:nvPr>
        </p:nvSpPr>
        <p:spPr>
          <a:xfrm>
            <a:off x="447145" y="630767"/>
            <a:ext cx="3680885" cy="1371600"/>
          </a:xfrm>
        </p:spPr>
        <p:txBody>
          <a:bodyPr/>
          <a:lstStyle/>
          <a:p>
            <a:endParaRPr lang="en-US" dirty="0"/>
          </a:p>
        </p:txBody>
      </p:sp>
      <p:pic>
        <p:nvPicPr>
          <p:cNvPr id="6" name="Content Placeholder 5">
            <a:extLst>
              <a:ext uri="{FF2B5EF4-FFF2-40B4-BE49-F238E27FC236}">
                <a16:creationId xmlns:a16="http://schemas.microsoft.com/office/drawing/2014/main" id="{D1A0E6CA-96C9-0946-B4E0-9ACFA73F0357}"/>
              </a:ext>
            </a:extLst>
          </p:cNvPr>
          <p:cNvPicPr>
            <a:picLocks noGrp="1" noChangeAspect="1"/>
          </p:cNvPicPr>
          <p:nvPr>
            <p:ph idx="1"/>
          </p:nvPr>
        </p:nvPicPr>
        <p:blipFill>
          <a:blip r:embed="rId3"/>
          <a:stretch>
            <a:fillRect/>
          </a:stretch>
        </p:blipFill>
        <p:spPr>
          <a:xfrm>
            <a:off x="358773" y="448733"/>
            <a:ext cx="8982941" cy="2311400"/>
          </a:xfrm>
        </p:spPr>
      </p:pic>
      <p:sp>
        <p:nvSpPr>
          <p:cNvPr id="4" name="Text Placeholder 3">
            <a:extLst>
              <a:ext uri="{FF2B5EF4-FFF2-40B4-BE49-F238E27FC236}">
                <a16:creationId xmlns:a16="http://schemas.microsoft.com/office/drawing/2014/main" id="{DA2C55A5-5033-914A-B86D-DDFAE7CBF5F8}"/>
              </a:ext>
            </a:extLst>
          </p:cNvPr>
          <p:cNvSpPr>
            <a:spLocks noGrp="1"/>
          </p:cNvSpPr>
          <p:nvPr>
            <p:ph type="body" sz="half" idx="2"/>
          </p:nvPr>
        </p:nvSpPr>
        <p:spPr>
          <a:xfrm>
            <a:off x="1169357" y="3429000"/>
            <a:ext cx="5597203" cy="2400300"/>
          </a:xfrm>
        </p:spPr>
        <p:txBody>
          <a:bodyPr>
            <a:noAutofit/>
          </a:bodyPr>
          <a:lstStyle/>
          <a:p>
            <a:pPr marL="285750" indent="-285750">
              <a:buFont typeface="Arial" panose="020B0604020202020204" pitchFamily="34" charset="0"/>
              <a:buChar char="•"/>
            </a:pPr>
            <a:r>
              <a:rPr lang="en-US" sz="2800" dirty="0"/>
              <a:t>The </a:t>
            </a:r>
            <a:r>
              <a:rPr lang="en-US" sz="2800" u="sng" dirty="0"/>
              <a:t>most common </a:t>
            </a:r>
            <a:r>
              <a:rPr lang="en-US" sz="2800" dirty="0"/>
              <a:t>incomplete SCI</a:t>
            </a:r>
          </a:p>
          <a:p>
            <a:pPr marL="742950" lvl="1" indent="-285750">
              <a:buFont typeface="Arial" panose="020B0604020202020204" pitchFamily="34" charset="0"/>
              <a:buChar char="•"/>
            </a:pPr>
            <a:r>
              <a:rPr lang="en-US" sz="2800" dirty="0"/>
              <a:t>11,000 cases/year</a:t>
            </a:r>
          </a:p>
          <a:p>
            <a:pPr marL="285750" indent="-285750">
              <a:buFont typeface="Arial" panose="020B0604020202020204" pitchFamily="34" charset="0"/>
              <a:buChar char="•"/>
            </a:pPr>
            <a:r>
              <a:rPr lang="en-US" sz="2800" dirty="0"/>
              <a:t>Bladder dysfunction will present as urinary retention</a:t>
            </a:r>
          </a:p>
          <a:p>
            <a:pPr marL="285750" indent="-285750">
              <a:buFont typeface="Arial" panose="020B0604020202020204" pitchFamily="34" charset="0"/>
              <a:buChar char="•"/>
            </a:pPr>
            <a:r>
              <a:rPr lang="en-US" sz="2800" dirty="0"/>
              <a:t>Older, pre-existing spondylosis/stenosis</a:t>
            </a:r>
          </a:p>
          <a:p>
            <a:endParaRPr lang="en-US" sz="2800" dirty="0"/>
          </a:p>
        </p:txBody>
      </p:sp>
      <p:pic>
        <p:nvPicPr>
          <p:cNvPr id="8" name="Picture 7">
            <a:extLst>
              <a:ext uri="{FF2B5EF4-FFF2-40B4-BE49-F238E27FC236}">
                <a16:creationId xmlns:a16="http://schemas.microsoft.com/office/drawing/2014/main" id="{97BCFA90-AC38-A540-BA1B-2B77B4A0DBF8}"/>
              </a:ext>
            </a:extLst>
          </p:cNvPr>
          <p:cNvPicPr>
            <a:picLocks noChangeAspect="1"/>
          </p:cNvPicPr>
          <p:nvPr/>
        </p:nvPicPr>
        <p:blipFill>
          <a:blip r:embed="rId4"/>
          <a:stretch>
            <a:fillRect/>
          </a:stretch>
        </p:blipFill>
        <p:spPr>
          <a:xfrm>
            <a:off x="8529738" y="2624555"/>
            <a:ext cx="2163662" cy="3928755"/>
          </a:xfrm>
          <a:prstGeom prst="rect">
            <a:avLst/>
          </a:prstGeom>
        </p:spPr>
      </p:pic>
      <p:sp>
        <p:nvSpPr>
          <p:cNvPr id="9" name="5-Point Star 8">
            <a:extLst>
              <a:ext uri="{FF2B5EF4-FFF2-40B4-BE49-F238E27FC236}">
                <a16:creationId xmlns:a16="http://schemas.microsoft.com/office/drawing/2014/main" id="{5C94D2B8-A74F-5549-B8D2-7AAB728C9B80}"/>
              </a:ext>
            </a:extLst>
          </p:cNvPr>
          <p:cNvSpPr/>
          <p:nvPr/>
        </p:nvSpPr>
        <p:spPr>
          <a:xfrm>
            <a:off x="9103157" y="690033"/>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C78B716B-A685-AF44-B83E-83E3D42C2E52}"/>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2999614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190B0-C4F5-C742-B240-8577EB0D3D3B}"/>
              </a:ext>
            </a:extLst>
          </p:cNvPr>
          <p:cNvSpPr>
            <a:spLocks noGrp="1"/>
          </p:cNvSpPr>
          <p:nvPr>
            <p:ph type="title"/>
          </p:nvPr>
        </p:nvSpPr>
        <p:spPr>
          <a:xfrm>
            <a:off x="241300" y="588433"/>
            <a:ext cx="3680885" cy="1371600"/>
          </a:xfrm>
        </p:spPr>
        <p:txBody>
          <a:bodyPr/>
          <a:lstStyle/>
          <a:p>
            <a:endParaRPr lang="en-US" dirty="0"/>
          </a:p>
        </p:txBody>
      </p:sp>
      <p:pic>
        <p:nvPicPr>
          <p:cNvPr id="6" name="Content Placeholder 5">
            <a:extLst>
              <a:ext uri="{FF2B5EF4-FFF2-40B4-BE49-F238E27FC236}">
                <a16:creationId xmlns:a16="http://schemas.microsoft.com/office/drawing/2014/main" id="{B23CB4D4-FB63-9442-BA72-400263F18E3F}"/>
              </a:ext>
            </a:extLst>
          </p:cNvPr>
          <p:cNvPicPr>
            <a:picLocks noGrp="1" noChangeAspect="1"/>
          </p:cNvPicPr>
          <p:nvPr>
            <p:ph idx="1"/>
          </p:nvPr>
        </p:nvPicPr>
        <p:blipFill>
          <a:blip r:embed="rId3"/>
          <a:stretch>
            <a:fillRect/>
          </a:stretch>
        </p:blipFill>
        <p:spPr>
          <a:xfrm>
            <a:off x="241300" y="429673"/>
            <a:ext cx="8641144" cy="2084927"/>
          </a:xfrm>
        </p:spPr>
      </p:pic>
      <p:sp>
        <p:nvSpPr>
          <p:cNvPr id="4" name="Text Placeholder 3">
            <a:extLst>
              <a:ext uri="{FF2B5EF4-FFF2-40B4-BE49-F238E27FC236}">
                <a16:creationId xmlns:a16="http://schemas.microsoft.com/office/drawing/2014/main" id="{BDF90EB1-ED6C-2C4C-B839-D79C0C1FD615}"/>
              </a:ext>
            </a:extLst>
          </p:cNvPr>
          <p:cNvSpPr>
            <a:spLocks noGrp="1"/>
          </p:cNvSpPr>
          <p:nvPr>
            <p:ph type="body" sz="half" idx="2"/>
          </p:nvPr>
        </p:nvSpPr>
        <p:spPr>
          <a:xfrm>
            <a:off x="1084218" y="2931100"/>
            <a:ext cx="5303277" cy="2484967"/>
          </a:xfrm>
        </p:spPr>
        <p:txBody>
          <a:bodyPr>
            <a:noAutofit/>
          </a:bodyPr>
          <a:lstStyle/>
          <a:p>
            <a:pPr marL="285750" indent="-285750">
              <a:buFont typeface="Arial" panose="020B0604020202020204" pitchFamily="34" charset="0"/>
              <a:buChar char="•"/>
            </a:pPr>
            <a:r>
              <a:rPr lang="en-US" sz="2400" dirty="0"/>
              <a:t>Incidence 0.04% </a:t>
            </a:r>
          </a:p>
          <a:p>
            <a:pPr marL="285750" indent="-285750">
              <a:buFont typeface="Arial" panose="020B0604020202020204" pitchFamily="34" charset="0"/>
              <a:buChar char="•"/>
            </a:pPr>
            <a:r>
              <a:rPr lang="en-US" sz="2400" dirty="0"/>
              <a:t>Variable loss of motor and sensory</a:t>
            </a:r>
          </a:p>
          <a:p>
            <a:pPr marL="285750" indent="-285750">
              <a:buFont typeface="Arial" panose="020B0604020202020204" pitchFamily="34" charset="0"/>
              <a:buChar char="•"/>
            </a:pPr>
            <a:r>
              <a:rPr lang="en-US" sz="2400" dirty="0"/>
              <a:t>MYTHS</a:t>
            </a:r>
          </a:p>
          <a:p>
            <a:pPr marL="742950" lvl="1" indent="-285750">
              <a:buFont typeface="Arial" panose="020B0604020202020204" pitchFamily="34" charset="0"/>
              <a:buChar char="•"/>
            </a:pPr>
            <a:r>
              <a:rPr lang="en-US" sz="2400" dirty="0"/>
              <a:t>If no loss of bowel or bladder, not cauda equina</a:t>
            </a:r>
          </a:p>
          <a:p>
            <a:pPr marL="742950" lvl="1" indent="-285750">
              <a:buFont typeface="Arial" panose="020B0604020202020204" pitchFamily="34" charset="0"/>
              <a:buChar char="•"/>
            </a:pPr>
            <a:r>
              <a:rPr lang="en-US" sz="2400" dirty="0"/>
              <a:t>If anal tone is normal, not cauda equina</a:t>
            </a:r>
          </a:p>
          <a:p>
            <a:pPr marL="285750" indent="-285750">
              <a:buFont typeface="Arial" panose="020B0604020202020204" pitchFamily="34" charset="0"/>
              <a:buChar char="•"/>
            </a:pPr>
            <a:r>
              <a:rPr lang="en-US" sz="2400" dirty="0"/>
              <a:t>MRI is GOLD STANDARD FOR DX</a:t>
            </a:r>
          </a:p>
          <a:p>
            <a:pPr marL="742950" lvl="1" indent="-285750">
              <a:buFont typeface="Arial" panose="020B0604020202020204" pitchFamily="34" charset="0"/>
              <a:buChar char="•"/>
            </a:pPr>
            <a:endParaRPr lang="en-US" sz="2400" dirty="0"/>
          </a:p>
          <a:p>
            <a:endParaRPr lang="en-US" sz="2400" dirty="0"/>
          </a:p>
        </p:txBody>
      </p:sp>
      <p:pic>
        <p:nvPicPr>
          <p:cNvPr id="8" name="Picture 7">
            <a:extLst>
              <a:ext uri="{FF2B5EF4-FFF2-40B4-BE49-F238E27FC236}">
                <a16:creationId xmlns:a16="http://schemas.microsoft.com/office/drawing/2014/main" id="{442A1C62-04C3-5349-BE14-68949033A390}"/>
              </a:ext>
            </a:extLst>
          </p:cNvPr>
          <p:cNvPicPr>
            <a:picLocks noChangeAspect="1"/>
          </p:cNvPicPr>
          <p:nvPr/>
        </p:nvPicPr>
        <p:blipFill>
          <a:blip r:embed="rId4"/>
          <a:stretch>
            <a:fillRect/>
          </a:stretch>
        </p:blipFill>
        <p:spPr>
          <a:xfrm>
            <a:off x="6993226" y="2306767"/>
            <a:ext cx="4406900" cy="4294125"/>
          </a:xfrm>
          <a:prstGeom prst="rect">
            <a:avLst/>
          </a:prstGeom>
        </p:spPr>
      </p:pic>
      <p:sp>
        <p:nvSpPr>
          <p:cNvPr id="9" name="Slide Number Placeholder 8">
            <a:extLst>
              <a:ext uri="{FF2B5EF4-FFF2-40B4-BE49-F238E27FC236}">
                <a16:creationId xmlns:a16="http://schemas.microsoft.com/office/drawing/2014/main" id="{C4678B5B-AFE9-DC44-9E30-BA14B88E2394}"/>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3488345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17957-BC9D-B54D-91B1-3531E0B1A97E}"/>
              </a:ext>
            </a:extLst>
          </p:cNvPr>
          <p:cNvSpPr>
            <a:spLocks noGrp="1"/>
          </p:cNvSpPr>
          <p:nvPr>
            <p:ph type="title"/>
          </p:nvPr>
        </p:nvSpPr>
        <p:spPr>
          <a:xfrm>
            <a:off x="342900" y="575733"/>
            <a:ext cx="3680885" cy="1371600"/>
          </a:xfrm>
        </p:spPr>
        <p:txBody>
          <a:bodyPr/>
          <a:lstStyle/>
          <a:p>
            <a:endParaRPr lang="en-US" dirty="0"/>
          </a:p>
        </p:txBody>
      </p:sp>
      <p:pic>
        <p:nvPicPr>
          <p:cNvPr id="6" name="Content Placeholder 5">
            <a:extLst>
              <a:ext uri="{FF2B5EF4-FFF2-40B4-BE49-F238E27FC236}">
                <a16:creationId xmlns:a16="http://schemas.microsoft.com/office/drawing/2014/main" id="{2956D10A-1CBB-6243-9733-1B92C464B210}"/>
              </a:ext>
            </a:extLst>
          </p:cNvPr>
          <p:cNvPicPr>
            <a:picLocks noGrp="1" noChangeAspect="1"/>
          </p:cNvPicPr>
          <p:nvPr>
            <p:ph idx="1"/>
          </p:nvPr>
        </p:nvPicPr>
        <p:blipFill>
          <a:blip r:embed="rId2"/>
          <a:stretch>
            <a:fillRect/>
          </a:stretch>
        </p:blipFill>
        <p:spPr>
          <a:xfrm>
            <a:off x="342900" y="554566"/>
            <a:ext cx="9205912" cy="2022108"/>
          </a:xfrm>
        </p:spPr>
      </p:pic>
      <p:sp>
        <p:nvSpPr>
          <p:cNvPr id="4" name="Text Placeholder 3">
            <a:extLst>
              <a:ext uri="{FF2B5EF4-FFF2-40B4-BE49-F238E27FC236}">
                <a16:creationId xmlns:a16="http://schemas.microsoft.com/office/drawing/2014/main" id="{F6C6BDA5-70CB-B24C-982B-AAC2ADC14FBA}"/>
              </a:ext>
            </a:extLst>
          </p:cNvPr>
          <p:cNvSpPr>
            <a:spLocks noGrp="1"/>
          </p:cNvSpPr>
          <p:nvPr>
            <p:ph type="body" sz="half" idx="2"/>
          </p:nvPr>
        </p:nvSpPr>
        <p:spPr>
          <a:xfrm>
            <a:off x="923471" y="3366927"/>
            <a:ext cx="4262483" cy="1828800"/>
          </a:xfrm>
        </p:spPr>
        <p:txBody>
          <a:bodyPr>
            <a:noAutofit/>
          </a:bodyPr>
          <a:lstStyle/>
          <a:p>
            <a:pPr marL="285750" indent="-285750">
              <a:buFont typeface="Arial" panose="020B0604020202020204" pitchFamily="34" charset="0"/>
              <a:buChar char="•"/>
            </a:pPr>
            <a:r>
              <a:rPr lang="en-US" sz="2400" dirty="0"/>
              <a:t>Very rare secondary to trauma</a:t>
            </a:r>
          </a:p>
          <a:p>
            <a:pPr marL="285750" indent="-285750">
              <a:buFont typeface="Arial" panose="020B0604020202020204" pitchFamily="34" charset="0"/>
              <a:buChar char="•"/>
            </a:pPr>
            <a:r>
              <a:rPr lang="en-US" sz="2400" dirty="0"/>
              <a:t>Reflexes DIMINISHED AT level of injury</a:t>
            </a:r>
          </a:p>
          <a:p>
            <a:pPr marL="285750" indent="-285750">
              <a:buFont typeface="Arial" panose="020B0604020202020204" pitchFamily="34" charset="0"/>
              <a:buChar char="•"/>
            </a:pPr>
            <a:r>
              <a:rPr lang="en-US" sz="2400" dirty="0"/>
              <a:t>Reflexes INCREASED below level</a:t>
            </a:r>
          </a:p>
          <a:p>
            <a:pPr marL="285750" indent="-285750">
              <a:buFont typeface="Arial" panose="020B0604020202020204" pitchFamily="34" charset="0"/>
              <a:buChar char="•"/>
            </a:pPr>
            <a:endParaRPr lang="en-US" sz="2400" dirty="0"/>
          </a:p>
          <a:p>
            <a:endParaRPr lang="en-US" sz="2400" dirty="0"/>
          </a:p>
        </p:txBody>
      </p:sp>
      <p:pic>
        <p:nvPicPr>
          <p:cNvPr id="8" name="Picture 7">
            <a:extLst>
              <a:ext uri="{FF2B5EF4-FFF2-40B4-BE49-F238E27FC236}">
                <a16:creationId xmlns:a16="http://schemas.microsoft.com/office/drawing/2014/main" id="{08085531-1ACE-314E-8E8B-E2899E800141}"/>
              </a:ext>
            </a:extLst>
          </p:cNvPr>
          <p:cNvPicPr>
            <a:picLocks noChangeAspect="1"/>
          </p:cNvPicPr>
          <p:nvPr/>
        </p:nvPicPr>
        <p:blipFill>
          <a:blip r:embed="rId3"/>
          <a:stretch>
            <a:fillRect/>
          </a:stretch>
        </p:blipFill>
        <p:spPr>
          <a:xfrm>
            <a:off x="5829300" y="2932870"/>
            <a:ext cx="5618956" cy="3498392"/>
          </a:xfrm>
          <a:prstGeom prst="rect">
            <a:avLst/>
          </a:prstGeom>
        </p:spPr>
      </p:pic>
      <p:sp>
        <p:nvSpPr>
          <p:cNvPr id="9" name="Slide Number Placeholder 8">
            <a:extLst>
              <a:ext uri="{FF2B5EF4-FFF2-40B4-BE49-F238E27FC236}">
                <a16:creationId xmlns:a16="http://schemas.microsoft.com/office/drawing/2014/main" id="{EACF0260-E4F7-7D41-8E0D-83351541CFA6}"/>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472951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201E-391C-D548-B49A-2D9B0FA97CD6}"/>
              </a:ext>
            </a:extLst>
          </p:cNvPr>
          <p:cNvSpPr>
            <a:spLocks noGrp="1"/>
          </p:cNvSpPr>
          <p:nvPr>
            <p:ph type="title"/>
          </p:nvPr>
        </p:nvSpPr>
        <p:spPr>
          <a:xfrm>
            <a:off x="211874" y="-196906"/>
            <a:ext cx="10131425" cy="1456267"/>
          </a:xfrm>
        </p:spPr>
        <p:txBody>
          <a:bodyPr/>
          <a:lstStyle/>
          <a:p>
            <a:r>
              <a:rPr lang="en-US" dirty="0"/>
              <a:t>IMAGING METHODS</a:t>
            </a:r>
          </a:p>
        </p:txBody>
      </p:sp>
      <p:sp>
        <p:nvSpPr>
          <p:cNvPr id="3" name="Content Placeholder 2">
            <a:extLst>
              <a:ext uri="{FF2B5EF4-FFF2-40B4-BE49-F238E27FC236}">
                <a16:creationId xmlns:a16="http://schemas.microsoft.com/office/drawing/2014/main" id="{EF5608E4-0834-384C-BB55-01852BBF5AA2}"/>
              </a:ext>
            </a:extLst>
          </p:cNvPr>
          <p:cNvSpPr>
            <a:spLocks noGrp="1"/>
          </p:cNvSpPr>
          <p:nvPr>
            <p:ph idx="1"/>
          </p:nvPr>
        </p:nvSpPr>
        <p:spPr>
          <a:xfrm>
            <a:off x="738684" y="855617"/>
            <a:ext cx="6038396" cy="5146766"/>
          </a:xfrm>
        </p:spPr>
        <p:txBody>
          <a:bodyPr>
            <a:noAutofit/>
          </a:bodyPr>
          <a:lstStyle/>
          <a:p>
            <a:r>
              <a:rPr lang="en-US" dirty="0"/>
              <a:t>Who?</a:t>
            </a:r>
          </a:p>
          <a:p>
            <a:pPr lvl="1"/>
            <a:r>
              <a:rPr lang="en-US" sz="1800" dirty="0"/>
              <a:t>High risk presentation </a:t>
            </a:r>
            <a:r>
              <a:rPr lang="en-US" sz="1800" dirty="0">
                <a:sym typeface="Wingdings" pitchFamily="2" charset="2"/>
              </a:rPr>
              <a:t> male, age &lt; 45, GCS impairment, chest injury from falls &gt; 10ft, or MVC &gt; 45 MPH</a:t>
            </a:r>
            <a:endParaRPr lang="en-US" sz="1800" dirty="0"/>
          </a:p>
          <a:p>
            <a:r>
              <a:rPr lang="en-US" dirty="0"/>
              <a:t>Computed Tomography (CT) - first line imaging</a:t>
            </a:r>
          </a:p>
          <a:p>
            <a:r>
              <a:rPr lang="en-US" dirty="0"/>
              <a:t>Magnetic Resonance Imaging (MRI) - Sagittal T2 weighted= GOLD STANDARD</a:t>
            </a:r>
          </a:p>
          <a:p>
            <a:pPr lvl="1"/>
            <a:r>
              <a:rPr lang="en-US" sz="1800" dirty="0"/>
              <a:t>Spinal cord compression </a:t>
            </a:r>
          </a:p>
          <a:p>
            <a:pPr lvl="1"/>
            <a:r>
              <a:rPr lang="en-US" sz="1800" dirty="0"/>
              <a:t>Vascular injury (hemorrhage, contusion, ischemia, infarct, edema)</a:t>
            </a:r>
          </a:p>
          <a:p>
            <a:pPr lvl="1"/>
            <a:r>
              <a:rPr lang="en-US" sz="1800" dirty="0"/>
              <a:t>Ligamentous injury</a:t>
            </a:r>
          </a:p>
        </p:txBody>
      </p:sp>
      <p:pic>
        <p:nvPicPr>
          <p:cNvPr id="7" name="Picture 6">
            <a:extLst>
              <a:ext uri="{FF2B5EF4-FFF2-40B4-BE49-F238E27FC236}">
                <a16:creationId xmlns:a16="http://schemas.microsoft.com/office/drawing/2014/main" id="{CD3B98ED-F0A5-AD4A-BE31-4315E3CDD015}"/>
              </a:ext>
            </a:extLst>
          </p:cNvPr>
          <p:cNvPicPr>
            <a:picLocks noChangeAspect="1"/>
          </p:cNvPicPr>
          <p:nvPr/>
        </p:nvPicPr>
        <p:blipFill rotWithShape="1">
          <a:blip r:embed="rId3"/>
          <a:srcRect t="5607"/>
          <a:stretch/>
        </p:blipFill>
        <p:spPr>
          <a:xfrm>
            <a:off x="7303889" y="1061180"/>
            <a:ext cx="3595170" cy="4735640"/>
          </a:xfrm>
          <a:prstGeom prst="rect">
            <a:avLst/>
          </a:prstGeom>
        </p:spPr>
      </p:pic>
      <p:sp>
        <p:nvSpPr>
          <p:cNvPr id="8" name="Slide Number Placeholder 7">
            <a:extLst>
              <a:ext uri="{FF2B5EF4-FFF2-40B4-BE49-F238E27FC236}">
                <a16:creationId xmlns:a16="http://schemas.microsoft.com/office/drawing/2014/main" id="{41EDEB63-E2F9-B04E-8029-F6A91BEC8377}"/>
              </a:ext>
            </a:extLst>
          </p:cNvPr>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1534774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E3CD1-E958-084B-95D0-2D99FF8F2729}"/>
              </a:ext>
            </a:extLst>
          </p:cNvPr>
          <p:cNvSpPr>
            <a:spLocks noGrp="1"/>
          </p:cNvSpPr>
          <p:nvPr>
            <p:ph type="title"/>
          </p:nvPr>
        </p:nvSpPr>
        <p:spPr/>
        <p:txBody>
          <a:bodyPr/>
          <a:lstStyle/>
          <a:p>
            <a:r>
              <a:rPr lang="en-US" dirty="0"/>
              <a:t>Physiologic changes after sci</a:t>
            </a:r>
          </a:p>
        </p:txBody>
      </p:sp>
      <p:sp>
        <p:nvSpPr>
          <p:cNvPr id="3" name="Content Placeholder 2">
            <a:extLst>
              <a:ext uri="{FF2B5EF4-FFF2-40B4-BE49-F238E27FC236}">
                <a16:creationId xmlns:a16="http://schemas.microsoft.com/office/drawing/2014/main" id="{8E4F653C-7219-394C-9498-4966B6C6E237}"/>
              </a:ext>
            </a:extLst>
          </p:cNvPr>
          <p:cNvSpPr>
            <a:spLocks noGrp="1"/>
          </p:cNvSpPr>
          <p:nvPr>
            <p:ph idx="1"/>
          </p:nvPr>
        </p:nvSpPr>
        <p:spPr>
          <a:xfrm>
            <a:off x="788987" y="1746478"/>
            <a:ext cx="3414713" cy="4349521"/>
          </a:xfrm>
        </p:spPr>
        <p:txBody>
          <a:bodyPr>
            <a:noAutofit/>
          </a:bodyPr>
          <a:lstStyle/>
          <a:p>
            <a:endParaRPr lang="en-US" sz="2400" dirty="0"/>
          </a:p>
          <a:p>
            <a:r>
              <a:rPr lang="en-US" sz="2400" dirty="0"/>
              <a:t>Cardiovascular </a:t>
            </a:r>
          </a:p>
          <a:p>
            <a:r>
              <a:rPr lang="en-US" sz="2400" dirty="0"/>
              <a:t>Respiratory</a:t>
            </a:r>
          </a:p>
          <a:p>
            <a:r>
              <a:rPr lang="en-US" sz="2400" dirty="0"/>
              <a:t>Gastrointestinal</a:t>
            </a:r>
          </a:p>
          <a:p>
            <a:r>
              <a:rPr lang="en-US" sz="2400" dirty="0"/>
              <a:t>Metabolic</a:t>
            </a:r>
          </a:p>
          <a:p>
            <a:r>
              <a:rPr lang="en-US" sz="2400" dirty="0"/>
              <a:t>Other</a:t>
            </a:r>
          </a:p>
        </p:txBody>
      </p:sp>
      <p:pic>
        <p:nvPicPr>
          <p:cNvPr id="5" name="Picture 4">
            <a:extLst>
              <a:ext uri="{FF2B5EF4-FFF2-40B4-BE49-F238E27FC236}">
                <a16:creationId xmlns:a16="http://schemas.microsoft.com/office/drawing/2014/main" id="{2EAC2FB7-9553-B948-9867-5170D13D470E}"/>
              </a:ext>
            </a:extLst>
          </p:cNvPr>
          <p:cNvPicPr>
            <a:picLocks noChangeAspect="1"/>
          </p:cNvPicPr>
          <p:nvPr/>
        </p:nvPicPr>
        <p:blipFill>
          <a:blip r:embed="rId3"/>
          <a:stretch>
            <a:fillRect/>
          </a:stretch>
        </p:blipFill>
        <p:spPr>
          <a:xfrm>
            <a:off x="4552838" y="1938008"/>
            <a:ext cx="7124086" cy="3968522"/>
          </a:xfrm>
          <a:prstGeom prst="rect">
            <a:avLst/>
          </a:prstGeom>
        </p:spPr>
      </p:pic>
      <p:sp>
        <p:nvSpPr>
          <p:cNvPr id="6" name="Slide Number Placeholder 5">
            <a:extLst>
              <a:ext uri="{FF2B5EF4-FFF2-40B4-BE49-F238E27FC236}">
                <a16:creationId xmlns:a16="http://schemas.microsoft.com/office/drawing/2014/main" id="{F18422C7-C782-EC44-8062-8FEA6E8D96A2}"/>
              </a:ext>
            </a:extLst>
          </p:cNvPr>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3483861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D335D-2C88-0F46-9670-71E45C17BCCA}"/>
              </a:ext>
            </a:extLst>
          </p:cNvPr>
          <p:cNvSpPr>
            <a:spLocks noGrp="1"/>
          </p:cNvSpPr>
          <p:nvPr>
            <p:ph type="title"/>
          </p:nvPr>
        </p:nvSpPr>
        <p:spPr>
          <a:xfrm>
            <a:off x="685802" y="199768"/>
            <a:ext cx="10131425" cy="1456267"/>
          </a:xfrm>
        </p:spPr>
        <p:txBody>
          <a:bodyPr/>
          <a:lstStyle/>
          <a:p>
            <a:r>
              <a:rPr lang="en-US" dirty="0"/>
              <a:t>Cardiovascular changes</a:t>
            </a:r>
          </a:p>
        </p:txBody>
      </p:sp>
      <p:sp>
        <p:nvSpPr>
          <p:cNvPr id="3" name="Content Placeholder 2">
            <a:extLst>
              <a:ext uri="{FF2B5EF4-FFF2-40B4-BE49-F238E27FC236}">
                <a16:creationId xmlns:a16="http://schemas.microsoft.com/office/drawing/2014/main" id="{415C0348-7681-EB4B-AAF0-AB55A2FD8E34}"/>
              </a:ext>
            </a:extLst>
          </p:cNvPr>
          <p:cNvSpPr>
            <a:spLocks noGrp="1"/>
          </p:cNvSpPr>
          <p:nvPr>
            <p:ph idx="1"/>
          </p:nvPr>
        </p:nvSpPr>
        <p:spPr>
          <a:xfrm>
            <a:off x="149923" y="1457144"/>
            <a:ext cx="7622477" cy="4923185"/>
          </a:xfrm>
        </p:spPr>
        <p:txBody>
          <a:bodyPr>
            <a:normAutofit/>
          </a:bodyPr>
          <a:lstStyle/>
          <a:p>
            <a:r>
              <a:rPr lang="en-US" sz="2000" dirty="0"/>
              <a:t>Neurogenic Shock</a:t>
            </a:r>
          </a:p>
          <a:p>
            <a:pPr lvl="1"/>
            <a:r>
              <a:rPr lang="en-US" sz="2000" dirty="0"/>
              <a:t>Hypotension when lesion above T6 due to loss of sympathetic autonomic function/unopposed parasympathetic function </a:t>
            </a:r>
          </a:p>
          <a:p>
            <a:pPr lvl="2"/>
            <a:r>
              <a:rPr lang="en-US" sz="2000" dirty="0"/>
              <a:t>19.3% Cervical SCI</a:t>
            </a:r>
          </a:p>
          <a:p>
            <a:pPr lvl="2"/>
            <a:r>
              <a:rPr lang="en-US" sz="2000" dirty="0"/>
              <a:t>7% Thoracic SCI</a:t>
            </a:r>
          </a:p>
          <a:p>
            <a:pPr lvl="1"/>
            <a:r>
              <a:rPr lang="en-US" sz="2000" dirty="0"/>
              <a:t>Loss of cardiac accelerator fibers  (T1-T2) </a:t>
            </a:r>
            <a:r>
              <a:rPr lang="en-US" sz="2000" dirty="0">
                <a:sym typeface="Wingdings" pitchFamily="2" charset="2"/>
              </a:rPr>
              <a:t> bradycardia</a:t>
            </a:r>
          </a:p>
          <a:p>
            <a:pPr lvl="1"/>
            <a:r>
              <a:rPr lang="en-US" sz="2000" dirty="0">
                <a:sym typeface="Wingdings" pitchFamily="2" charset="2"/>
              </a:rPr>
              <a:t>Loss of Vasoconstrictor tone  venous pooling</a:t>
            </a:r>
          </a:p>
          <a:p>
            <a:pPr lvl="1"/>
            <a:r>
              <a:rPr lang="en-US" sz="2000" dirty="0">
                <a:sym typeface="Wingdings" pitchFamily="2" charset="2"/>
              </a:rPr>
              <a:t>Symptoms can persist up to 6 weeks</a:t>
            </a:r>
          </a:p>
          <a:p>
            <a:r>
              <a:rPr lang="en-US" sz="2000" dirty="0">
                <a:sym typeface="Wingdings" pitchFamily="2" charset="2"/>
              </a:rPr>
              <a:t>Spinal shock</a:t>
            </a:r>
          </a:p>
          <a:p>
            <a:pPr lvl="1"/>
            <a:r>
              <a:rPr lang="en-US" sz="2000" u="sng" dirty="0"/>
              <a:t>Reversible</a:t>
            </a:r>
            <a:r>
              <a:rPr lang="en-US" sz="2000" dirty="0"/>
              <a:t> reduction in sensory and motor function below the injury level</a:t>
            </a:r>
            <a:endParaRPr lang="en-US" sz="2000" dirty="0">
              <a:sym typeface="Wingdings" pitchFamily="2" charset="2"/>
            </a:endParaRPr>
          </a:p>
        </p:txBody>
      </p:sp>
      <p:pic>
        <p:nvPicPr>
          <p:cNvPr id="5" name="Picture 4">
            <a:extLst>
              <a:ext uri="{FF2B5EF4-FFF2-40B4-BE49-F238E27FC236}">
                <a16:creationId xmlns:a16="http://schemas.microsoft.com/office/drawing/2014/main" id="{3CBD21CB-871B-8C44-9B06-2EDFF5BE841C}"/>
              </a:ext>
            </a:extLst>
          </p:cNvPr>
          <p:cNvPicPr>
            <a:picLocks noChangeAspect="1"/>
          </p:cNvPicPr>
          <p:nvPr/>
        </p:nvPicPr>
        <p:blipFill>
          <a:blip r:embed="rId3"/>
          <a:stretch>
            <a:fillRect/>
          </a:stretch>
        </p:blipFill>
        <p:spPr>
          <a:xfrm>
            <a:off x="7545947" y="2391408"/>
            <a:ext cx="4496130" cy="3009448"/>
          </a:xfrm>
          <a:prstGeom prst="rect">
            <a:avLst/>
          </a:prstGeom>
        </p:spPr>
      </p:pic>
      <p:sp>
        <p:nvSpPr>
          <p:cNvPr id="6" name="5-Point Star 5">
            <a:extLst>
              <a:ext uri="{FF2B5EF4-FFF2-40B4-BE49-F238E27FC236}">
                <a16:creationId xmlns:a16="http://schemas.microsoft.com/office/drawing/2014/main" id="{5857F323-4C63-2340-92CA-48C64F4EDAA0}"/>
              </a:ext>
            </a:extLst>
          </p:cNvPr>
          <p:cNvSpPr/>
          <p:nvPr/>
        </p:nvSpPr>
        <p:spPr>
          <a:xfrm>
            <a:off x="6235700" y="199768"/>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0EA45E63-4CB8-F54F-8AD4-4139B71E29AC}"/>
              </a:ext>
            </a:extLst>
          </p:cNvPr>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1806901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E73645-6F26-AA40-ADEC-CC6727A0162F}"/>
              </a:ext>
            </a:extLst>
          </p:cNvPr>
          <p:cNvSpPr>
            <a:spLocks noGrp="1"/>
          </p:cNvSpPr>
          <p:nvPr>
            <p:ph type="title"/>
          </p:nvPr>
        </p:nvSpPr>
        <p:spPr/>
        <p:txBody>
          <a:bodyPr/>
          <a:lstStyle/>
          <a:p>
            <a:r>
              <a:rPr lang="en-US" dirty="0" err="1"/>
              <a:t>CaSE</a:t>
            </a:r>
            <a:r>
              <a:rPr lang="en-US" dirty="0"/>
              <a:t>: TA vanilla</a:t>
            </a:r>
          </a:p>
        </p:txBody>
      </p:sp>
      <p:sp>
        <p:nvSpPr>
          <p:cNvPr id="5" name="Content Placeholder 4">
            <a:extLst>
              <a:ext uri="{FF2B5EF4-FFF2-40B4-BE49-F238E27FC236}">
                <a16:creationId xmlns:a16="http://schemas.microsoft.com/office/drawing/2014/main" id="{EB3C808E-4EBF-EB45-A26A-4DB255511F6A}"/>
              </a:ext>
            </a:extLst>
          </p:cNvPr>
          <p:cNvSpPr>
            <a:spLocks noGrp="1"/>
          </p:cNvSpPr>
          <p:nvPr>
            <p:ph idx="1"/>
          </p:nvPr>
        </p:nvSpPr>
        <p:spPr/>
        <p:txBody>
          <a:bodyPr>
            <a:normAutofit/>
          </a:bodyPr>
          <a:lstStyle/>
          <a:p>
            <a:r>
              <a:rPr lang="en-US" dirty="0"/>
              <a:t>HPI: Previously healthy 61M, driving a forklift at work.  Forklift unexpectedly overturned causing the patient to strike the roll cage with his head with axial loading.  No ejection. No prolonged extrication. Transported by air to VCMC. Vital signs normal </a:t>
            </a:r>
            <a:r>
              <a:rPr lang="en-US" dirty="0" err="1"/>
              <a:t>en</a:t>
            </a:r>
            <a:r>
              <a:rPr lang="en-US" dirty="0"/>
              <a:t> route. GCS 15. </a:t>
            </a:r>
          </a:p>
          <a:p>
            <a:pPr lvl="1"/>
            <a:r>
              <a:rPr lang="en-US" dirty="0"/>
              <a:t>0/5 motor and sensation to BL UE. 4/5 motor and sensation intact to BL LE. </a:t>
            </a:r>
          </a:p>
          <a:p>
            <a:pPr lvl="1"/>
            <a:r>
              <a:rPr lang="en-US" dirty="0"/>
              <a:t>CT C-spine revealed severe stenosis from C3-C7. </a:t>
            </a:r>
          </a:p>
          <a:p>
            <a:pPr lvl="1"/>
            <a:r>
              <a:rPr lang="en-US" dirty="0"/>
              <a:t>Admitted to ICU.</a:t>
            </a:r>
          </a:p>
          <a:p>
            <a:pPr lvl="1"/>
            <a:r>
              <a:rPr lang="en-US" dirty="0"/>
              <a:t>Taken to OR on hospital day 2 for decompression and posterior spinal fusion C2-C7.</a:t>
            </a:r>
          </a:p>
          <a:p>
            <a:r>
              <a:rPr lang="en-US" dirty="0"/>
              <a:t>Progressed to bradycardia</a:t>
            </a:r>
          </a:p>
          <a:p>
            <a:r>
              <a:rPr lang="en-US" dirty="0"/>
              <a:t>MAP pushes desired by NSX for 7 days</a:t>
            </a:r>
          </a:p>
          <a:p>
            <a:r>
              <a:rPr lang="en-US" dirty="0"/>
              <a:t>Continued hypotension after Day 7, unable to maintain MAP &gt; 65 off pressors</a:t>
            </a:r>
          </a:p>
        </p:txBody>
      </p:sp>
      <p:sp>
        <p:nvSpPr>
          <p:cNvPr id="2" name="Slide Number Placeholder 1">
            <a:extLst>
              <a:ext uri="{FF2B5EF4-FFF2-40B4-BE49-F238E27FC236}">
                <a16:creationId xmlns:a16="http://schemas.microsoft.com/office/drawing/2014/main" id="{8268B88B-FCEE-9048-8768-7AC752D365EF}"/>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4136998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984B0-BB34-2A41-A067-EEB24ED4DE63}"/>
              </a:ext>
            </a:extLst>
          </p:cNvPr>
          <p:cNvSpPr>
            <a:spLocks noGrp="1"/>
          </p:cNvSpPr>
          <p:nvPr>
            <p:ph type="title"/>
          </p:nvPr>
        </p:nvSpPr>
        <p:spPr>
          <a:xfrm>
            <a:off x="685799" y="0"/>
            <a:ext cx="10131425" cy="1456267"/>
          </a:xfrm>
        </p:spPr>
        <p:txBody>
          <a:bodyPr>
            <a:normAutofit/>
          </a:bodyPr>
          <a:lstStyle/>
          <a:p>
            <a:r>
              <a:rPr lang="en-US" dirty="0"/>
              <a:t>Adjunctive treatment for neurogenic shock</a:t>
            </a:r>
          </a:p>
        </p:txBody>
      </p:sp>
      <p:sp>
        <p:nvSpPr>
          <p:cNvPr id="3" name="Content Placeholder 2">
            <a:extLst>
              <a:ext uri="{FF2B5EF4-FFF2-40B4-BE49-F238E27FC236}">
                <a16:creationId xmlns:a16="http://schemas.microsoft.com/office/drawing/2014/main" id="{6A246DE1-581B-1B41-954E-5DC551CC1DD2}"/>
              </a:ext>
            </a:extLst>
          </p:cNvPr>
          <p:cNvSpPr>
            <a:spLocks noGrp="1"/>
          </p:cNvSpPr>
          <p:nvPr>
            <p:ph idx="1"/>
          </p:nvPr>
        </p:nvSpPr>
        <p:spPr>
          <a:xfrm>
            <a:off x="444501" y="2764367"/>
            <a:ext cx="10131425" cy="3649133"/>
          </a:xfrm>
        </p:spPr>
        <p:txBody>
          <a:bodyPr>
            <a:noAutofit/>
          </a:bodyPr>
          <a:lstStyle/>
          <a:p>
            <a:pPr marL="0" indent="0">
              <a:buNone/>
            </a:pPr>
            <a:endParaRPr lang="en-US" dirty="0"/>
          </a:p>
          <a:p>
            <a:pPr lvl="1"/>
            <a:r>
              <a:rPr lang="en-US" sz="1800" dirty="0"/>
              <a:t>Cardiovascular disturbances remain a leading cause of morbidity and mortality in patients with Acute SCI</a:t>
            </a:r>
          </a:p>
          <a:p>
            <a:pPr lvl="1"/>
            <a:r>
              <a:rPr lang="en-US" sz="1800" dirty="0"/>
              <a:t>One series of 28,239 patients with acute SCI found cardiac dysfunction responsible for 23% of deaths within the first year of injury.</a:t>
            </a:r>
          </a:p>
          <a:p>
            <a:pPr lvl="2"/>
            <a:r>
              <a:rPr lang="en-US" sz="1800" dirty="0"/>
              <a:t>For patients with severe cervical SCI, persistent, symptomatic bradycardia is nearly universal, and this rhythm disturbance often precedes cardiac arrest.</a:t>
            </a:r>
          </a:p>
          <a:p>
            <a:pPr lvl="2"/>
            <a:r>
              <a:rPr lang="en-US" sz="1800" dirty="0"/>
              <a:t>Usually develops within 3-5 days after SCI </a:t>
            </a:r>
            <a:r>
              <a:rPr lang="en-US" sz="1800" dirty="0">
                <a:sym typeface="Wingdings" pitchFamily="2" charset="2"/>
              </a:rPr>
              <a:t> resolves within 6-8 weeks</a:t>
            </a:r>
          </a:p>
          <a:p>
            <a:pPr lvl="1"/>
            <a:r>
              <a:rPr lang="en-US" sz="1800" dirty="0">
                <a:sym typeface="Wingdings" pitchFamily="2" charset="2"/>
              </a:rPr>
              <a:t>Treatment with oral albuterol   B adrenergic receptor target</a:t>
            </a:r>
          </a:p>
          <a:p>
            <a:pPr lvl="2"/>
            <a:r>
              <a:rPr lang="en-US" sz="1800" dirty="0">
                <a:sym typeface="Wingdings" pitchFamily="2" charset="2"/>
              </a:rPr>
              <a:t>INITIAL 4mg  PO Q 6 hours </a:t>
            </a:r>
          </a:p>
          <a:p>
            <a:pPr lvl="2"/>
            <a:r>
              <a:rPr lang="en-US" sz="1800" dirty="0"/>
              <a:t>Ability to avoid need for pacemaker placement, given bradycardia is usually self/time-limited</a:t>
            </a:r>
          </a:p>
        </p:txBody>
      </p:sp>
      <p:pic>
        <p:nvPicPr>
          <p:cNvPr id="5" name="Picture 4">
            <a:extLst>
              <a:ext uri="{FF2B5EF4-FFF2-40B4-BE49-F238E27FC236}">
                <a16:creationId xmlns:a16="http://schemas.microsoft.com/office/drawing/2014/main" id="{35230A4E-CAB3-4F4A-ABFD-A1C7CCA5E095}"/>
              </a:ext>
            </a:extLst>
          </p:cNvPr>
          <p:cNvPicPr>
            <a:picLocks noChangeAspect="1"/>
          </p:cNvPicPr>
          <p:nvPr/>
        </p:nvPicPr>
        <p:blipFill>
          <a:blip r:embed="rId3"/>
          <a:stretch>
            <a:fillRect/>
          </a:stretch>
        </p:blipFill>
        <p:spPr>
          <a:xfrm>
            <a:off x="2411411" y="1052897"/>
            <a:ext cx="6680199" cy="1611683"/>
          </a:xfrm>
          <a:prstGeom prst="rect">
            <a:avLst/>
          </a:prstGeom>
        </p:spPr>
      </p:pic>
      <p:sp>
        <p:nvSpPr>
          <p:cNvPr id="6" name="Slide Number Placeholder 5">
            <a:extLst>
              <a:ext uri="{FF2B5EF4-FFF2-40B4-BE49-F238E27FC236}">
                <a16:creationId xmlns:a16="http://schemas.microsoft.com/office/drawing/2014/main" id="{28967001-707C-B943-A4B3-3AC3F1AD9643}"/>
              </a:ext>
            </a:extLst>
          </p:cNvPr>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3287182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1698E4-8F79-F747-9C21-46B0DFDB10C4}"/>
              </a:ext>
            </a:extLst>
          </p:cNvPr>
          <p:cNvSpPr>
            <a:spLocks noGrp="1"/>
          </p:cNvSpPr>
          <p:nvPr>
            <p:ph idx="1"/>
          </p:nvPr>
        </p:nvSpPr>
        <p:spPr>
          <a:xfrm>
            <a:off x="685799" y="2506134"/>
            <a:ext cx="10131425" cy="3649133"/>
          </a:xfrm>
        </p:spPr>
        <p:txBody>
          <a:bodyPr/>
          <a:lstStyle/>
          <a:p>
            <a:r>
              <a:rPr lang="en-US" dirty="0"/>
              <a:t>Alpha 1 agonist</a:t>
            </a:r>
          </a:p>
          <a:p>
            <a:r>
              <a:rPr lang="en-US" dirty="0"/>
              <a:t>Prodrug </a:t>
            </a:r>
            <a:r>
              <a:rPr lang="en-US" dirty="0">
                <a:sym typeface="Wingdings" pitchFamily="2" charset="2"/>
              </a:rPr>
              <a:t> </a:t>
            </a:r>
            <a:r>
              <a:rPr lang="en-US" dirty="0" err="1">
                <a:sym typeface="Wingdings" pitchFamily="2" charset="2"/>
              </a:rPr>
              <a:t>desglymidodrine</a:t>
            </a:r>
            <a:r>
              <a:rPr lang="en-US" dirty="0">
                <a:sym typeface="Wingdings" pitchFamily="2" charset="2"/>
              </a:rPr>
              <a:t> (sympathomimetic)  Rapidly absorbed, reached peak @ 1-2 hours</a:t>
            </a:r>
          </a:p>
          <a:p>
            <a:r>
              <a:rPr lang="en-US" dirty="0">
                <a:sym typeface="Wingdings" pitchFamily="2" charset="2"/>
              </a:rPr>
              <a:t>Starting dose  10mg PO TID</a:t>
            </a:r>
          </a:p>
          <a:p>
            <a:r>
              <a:rPr lang="en-US" dirty="0">
                <a:sym typeface="Wingdings" pitchFamily="2" charset="2"/>
              </a:rPr>
              <a:t>Recommended for 2-3 </a:t>
            </a:r>
            <a:r>
              <a:rPr lang="en-US" dirty="0" err="1">
                <a:sym typeface="Wingdings" pitchFamily="2" charset="2"/>
              </a:rPr>
              <a:t>mo</a:t>
            </a:r>
            <a:r>
              <a:rPr lang="en-US" dirty="0">
                <a:sym typeface="Wingdings" pitchFamily="2" charset="2"/>
              </a:rPr>
              <a:t> after SCI</a:t>
            </a:r>
          </a:p>
          <a:p>
            <a:r>
              <a:rPr lang="en-US" dirty="0"/>
              <a:t>MIDAS Trial- recruitment phase </a:t>
            </a:r>
          </a:p>
          <a:p>
            <a:pPr lvl="1"/>
            <a:r>
              <a:rPr lang="en-US" dirty="0"/>
              <a:t>International, multicenter, randomized, double-blind, placebo-controlled clinical trial </a:t>
            </a:r>
          </a:p>
          <a:p>
            <a:pPr lvl="1"/>
            <a:r>
              <a:rPr lang="en-US" dirty="0"/>
              <a:t>USA and Australia, 120 patients.</a:t>
            </a:r>
          </a:p>
          <a:p>
            <a:pPr lvl="1"/>
            <a:r>
              <a:rPr lang="en-US" dirty="0"/>
              <a:t>Primary outcome is time (hours) from initiation of midodrine or placebo to discontinuation of IV vasopressors.</a:t>
            </a:r>
          </a:p>
          <a:p>
            <a:pPr lvl="1"/>
            <a:r>
              <a:rPr lang="en-US" dirty="0">
                <a:sym typeface="Wingdings" pitchFamily="2" charset="2"/>
              </a:rPr>
              <a:t>Prior study  1.2 days of pressor vs 2.2 days of IV </a:t>
            </a:r>
            <a:r>
              <a:rPr lang="en-US" dirty="0" err="1">
                <a:sym typeface="Wingdings" pitchFamily="2" charset="2"/>
              </a:rPr>
              <a:t>pressors</a:t>
            </a:r>
            <a:r>
              <a:rPr lang="en-US" dirty="0">
                <a:sym typeface="Wingdings" pitchFamily="2" charset="2"/>
              </a:rPr>
              <a:t> without midodrine (Levine et al)</a:t>
            </a:r>
          </a:p>
        </p:txBody>
      </p:sp>
      <p:pic>
        <p:nvPicPr>
          <p:cNvPr id="5" name="Picture 4">
            <a:extLst>
              <a:ext uri="{FF2B5EF4-FFF2-40B4-BE49-F238E27FC236}">
                <a16:creationId xmlns:a16="http://schemas.microsoft.com/office/drawing/2014/main" id="{24DC0DB8-5FE3-0445-9C8A-A0FC031C513F}"/>
              </a:ext>
            </a:extLst>
          </p:cNvPr>
          <p:cNvPicPr>
            <a:picLocks noChangeAspect="1"/>
          </p:cNvPicPr>
          <p:nvPr/>
        </p:nvPicPr>
        <p:blipFill>
          <a:blip r:embed="rId3"/>
          <a:stretch>
            <a:fillRect/>
          </a:stretch>
        </p:blipFill>
        <p:spPr>
          <a:xfrm>
            <a:off x="419100" y="398178"/>
            <a:ext cx="9271000" cy="1743889"/>
          </a:xfrm>
          <a:prstGeom prst="rect">
            <a:avLst/>
          </a:prstGeom>
        </p:spPr>
      </p:pic>
      <p:sp>
        <p:nvSpPr>
          <p:cNvPr id="8" name="Slide Number Placeholder 7">
            <a:extLst>
              <a:ext uri="{FF2B5EF4-FFF2-40B4-BE49-F238E27FC236}">
                <a16:creationId xmlns:a16="http://schemas.microsoft.com/office/drawing/2014/main" id="{0DE52154-2567-1047-AE9E-DE8EED0AAB94}"/>
              </a:ext>
            </a:extLst>
          </p:cNvPr>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2012108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723613-DB4C-2D4F-9BB2-6248BDF5EDF2}"/>
              </a:ext>
            </a:extLst>
          </p:cNvPr>
          <p:cNvSpPr>
            <a:spLocks noGrp="1"/>
          </p:cNvSpPr>
          <p:nvPr>
            <p:ph idx="1"/>
          </p:nvPr>
        </p:nvSpPr>
        <p:spPr/>
        <p:txBody>
          <a:bodyPr>
            <a:normAutofit/>
          </a:bodyPr>
          <a:lstStyle/>
          <a:p>
            <a:r>
              <a:rPr lang="en-US" sz="2000" dirty="0"/>
              <a:t>Acts on alpha adrenergic receptors (and beta) to cause vasoconstriction </a:t>
            </a:r>
          </a:p>
          <a:p>
            <a:r>
              <a:rPr lang="en-US" sz="2000" dirty="0"/>
              <a:t>Bradycardia HR &lt; 50, hypotension SBP &lt;  90 and receiving IV vasopressors</a:t>
            </a:r>
          </a:p>
          <a:p>
            <a:r>
              <a:rPr lang="en-US" sz="2000" dirty="0"/>
              <a:t>Average days from initiation of pseudoephedrine to no longer requiring IV vasopressors = 7d</a:t>
            </a:r>
          </a:p>
          <a:p>
            <a:pPr lvl="1"/>
            <a:r>
              <a:rPr lang="en-US" sz="2000" dirty="0"/>
              <a:t>Daily maximum pseudoephedrine doses ranged from 60-720 mg</a:t>
            </a:r>
          </a:p>
          <a:p>
            <a:r>
              <a:rPr lang="en-US" sz="2000" dirty="0"/>
              <a:t>Mean duration of dose 32 days</a:t>
            </a:r>
          </a:p>
          <a:p>
            <a:r>
              <a:rPr lang="en-US" sz="2000" dirty="0"/>
              <a:t>64% of patients discharged on pseudoephedrine </a:t>
            </a:r>
          </a:p>
          <a:p>
            <a:endParaRPr lang="en-US" sz="2000" dirty="0"/>
          </a:p>
        </p:txBody>
      </p:sp>
      <p:pic>
        <p:nvPicPr>
          <p:cNvPr id="6" name="Picture 5">
            <a:extLst>
              <a:ext uri="{FF2B5EF4-FFF2-40B4-BE49-F238E27FC236}">
                <a16:creationId xmlns:a16="http://schemas.microsoft.com/office/drawing/2014/main" id="{5ECB8E4A-F6C2-9D4B-B5BD-E5613623A130}"/>
              </a:ext>
            </a:extLst>
          </p:cNvPr>
          <p:cNvPicPr>
            <a:picLocks noChangeAspect="1"/>
          </p:cNvPicPr>
          <p:nvPr/>
        </p:nvPicPr>
        <p:blipFill>
          <a:blip r:embed="rId3"/>
          <a:stretch>
            <a:fillRect/>
          </a:stretch>
        </p:blipFill>
        <p:spPr>
          <a:xfrm>
            <a:off x="101591" y="442384"/>
            <a:ext cx="11988818" cy="1432983"/>
          </a:xfrm>
          <a:prstGeom prst="rect">
            <a:avLst/>
          </a:prstGeom>
        </p:spPr>
      </p:pic>
      <p:sp>
        <p:nvSpPr>
          <p:cNvPr id="7" name="Slide Number Placeholder 6">
            <a:extLst>
              <a:ext uri="{FF2B5EF4-FFF2-40B4-BE49-F238E27FC236}">
                <a16:creationId xmlns:a16="http://schemas.microsoft.com/office/drawing/2014/main" id="{A841BDB0-6C46-A74A-9F88-5B33B265E2A9}"/>
              </a:ext>
            </a:extLst>
          </p:cNvPr>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445161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42420-4DB1-E449-92FE-56D383333476}"/>
              </a:ext>
            </a:extLst>
          </p:cNvPr>
          <p:cNvSpPr>
            <a:spLocks noGrp="1"/>
          </p:cNvSpPr>
          <p:nvPr>
            <p:ph type="title"/>
          </p:nvPr>
        </p:nvSpPr>
        <p:spPr>
          <a:xfrm>
            <a:off x="381001" y="114300"/>
            <a:ext cx="10131425" cy="1456267"/>
          </a:xfrm>
        </p:spPr>
        <p:txBody>
          <a:bodyPr/>
          <a:lstStyle/>
          <a:p>
            <a:r>
              <a:rPr lang="en-US" dirty="0"/>
              <a:t>Cardiovascular changes continued</a:t>
            </a:r>
          </a:p>
        </p:txBody>
      </p:sp>
      <p:sp>
        <p:nvSpPr>
          <p:cNvPr id="3" name="Content Placeholder 2">
            <a:extLst>
              <a:ext uri="{FF2B5EF4-FFF2-40B4-BE49-F238E27FC236}">
                <a16:creationId xmlns:a16="http://schemas.microsoft.com/office/drawing/2014/main" id="{24C80464-D633-7E4D-8936-324F26800428}"/>
              </a:ext>
            </a:extLst>
          </p:cNvPr>
          <p:cNvSpPr>
            <a:spLocks noGrp="1"/>
          </p:cNvSpPr>
          <p:nvPr>
            <p:ph idx="1"/>
          </p:nvPr>
        </p:nvSpPr>
        <p:spPr>
          <a:xfrm>
            <a:off x="685801" y="1701801"/>
            <a:ext cx="10131425" cy="4089400"/>
          </a:xfrm>
        </p:spPr>
        <p:txBody>
          <a:bodyPr>
            <a:noAutofit/>
          </a:bodyPr>
          <a:lstStyle/>
          <a:p>
            <a:r>
              <a:rPr lang="en-US" sz="2400" dirty="0"/>
              <a:t>Thromboembolism</a:t>
            </a:r>
          </a:p>
          <a:p>
            <a:pPr lvl="1"/>
            <a:r>
              <a:rPr lang="en-US" sz="1800" dirty="0"/>
              <a:t>Vessel wall damage, stagnant blood flow, increased viscosity/</a:t>
            </a:r>
            <a:r>
              <a:rPr lang="en-US" sz="1800" u="sng" dirty="0"/>
              <a:t>hyper</a:t>
            </a:r>
            <a:r>
              <a:rPr lang="en-US" sz="1800" dirty="0"/>
              <a:t>coagulable state secondary to trauma (Virchow’s Triad)</a:t>
            </a:r>
          </a:p>
          <a:p>
            <a:pPr lvl="1"/>
            <a:r>
              <a:rPr lang="en-US" sz="1800" dirty="0"/>
              <a:t>Risk of DVT increased THREE FOLD in trauma patients with SCI compared with trauma patients without SCI</a:t>
            </a:r>
          </a:p>
          <a:p>
            <a:pPr lvl="1"/>
            <a:r>
              <a:rPr lang="en-US" sz="1800" dirty="0" err="1"/>
              <a:t>Lovenox</a:t>
            </a:r>
            <a:r>
              <a:rPr lang="en-US" sz="1800" dirty="0"/>
              <a:t> preferred in the acute setting +/- mechanical prophylaxis </a:t>
            </a:r>
          </a:p>
          <a:p>
            <a:r>
              <a:rPr lang="en-US" sz="2400" dirty="0"/>
              <a:t>Sympathetic Hyperreflexia</a:t>
            </a:r>
          </a:p>
          <a:p>
            <a:pPr lvl="1"/>
            <a:r>
              <a:rPr lang="en-US" sz="1800" dirty="0"/>
              <a:t>Triggered by somatic or visceral stimuli below the level of the injury</a:t>
            </a:r>
          </a:p>
          <a:p>
            <a:pPr lvl="1"/>
            <a:r>
              <a:rPr lang="en-US" sz="1800" dirty="0"/>
              <a:t>Bladder or rectal distension</a:t>
            </a:r>
          </a:p>
          <a:p>
            <a:pPr lvl="1"/>
            <a:r>
              <a:rPr lang="en-US" sz="1800" dirty="0"/>
              <a:t>Usually seen after 4-6 weeks (after neurogenic shock has resolved and reflexes return)</a:t>
            </a:r>
          </a:p>
          <a:p>
            <a:pPr lvl="1"/>
            <a:r>
              <a:rPr lang="en-US" sz="1800" dirty="0"/>
              <a:t>Common in lesions above T6 (above splanchnic sympathetic outflow), rare with lesions below T10</a:t>
            </a:r>
          </a:p>
        </p:txBody>
      </p:sp>
      <p:sp>
        <p:nvSpPr>
          <p:cNvPr id="4" name="Slide Number Placeholder 3">
            <a:extLst>
              <a:ext uri="{FF2B5EF4-FFF2-40B4-BE49-F238E27FC236}">
                <a16:creationId xmlns:a16="http://schemas.microsoft.com/office/drawing/2014/main" id="{F3F82B66-C6DB-7545-BFCA-1554AA45E601}"/>
              </a:ext>
            </a:extLst>
          </p:cNvPr>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1827152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C7DA8-2ED1-E542-AD1E-E3C370C33306}"/>
              </a:ext>
            </a:extLst>
          </p:cNvPr>
          <p:cNvSpPr>
            <a:spLocks noGrp="1"/>
          </p:cNvSpPr>
          <p:nvPr>
            <p:ph type="title"/>
          </p:nvPr>
        </p:nvSpPr>
        <p:spPr>
          <a:xfrm>
            <a:off x="283403" y="228650"/>
            <a:ext cx="10131425" cy="1456267"/>
          </a:xfrm>
        </p:spPr>
        <p:txBody>
          <a:bodyPr/>
          <a:lstStyle/>
          <a:p>
            <a:r>
              <a:rPr lang="en-US" dirty="0"/>
              <a:t>Respiratory changes</a:t>
            </a:r>
          </a:p>
        </p:txBody>
      </p:sp>
      <p:sp>
        <p:nvSpPr>
          <p:cNvPr id="3" name="Content Placeholder 2">
            <a:extLst>
              <a:ext uri="{FF2B5EF4-FFF2-40B4-BE49-F238E27FC236}">
                <a16:creationId xmlns:a16="http://schemas.microsoft.com/office/drawing/2014/main" id="{FEDE9EE5-89DD-AC43-846E-798D5B7D28E2}"/>
              </a:ext>
            </a:extLst>
          </p:cNvPr>
          <p:cNvSpPr>
            <a:spLocks noGrp="1"/>
          </p:cNvSpPr>
          <p:nvPr>
            <p:ph idx="1"/>
          </p:nvPr>
        </p:nvSpPr>
        <p:spPr>
          <a:xfrm>
            <a:off x="193005" y="864973"/>
            <a:ext cx="7269891" cy="5993027"/>
          </a:xfrm>
        </p:spPr>
        <p:txBody>
          <a:bodyPr/>
          <a:lstStyle/>
          <a:p>
            <a:r>
              <a:rPr lang="en-US" dirty="0"/>
              <a:t>What is the normal diaphragm action?</a:t>
            </a:r>
          </a:p>
          <a:p>
            <a:r>
              <a:rPr lang="en-US" dirty="0"/>
              <a:t>After SCI, intercostal muscle function is lost, with consequent failure of the AP expansion of the ribcage. </a:t>
            </a:r>
          </a:p>
          <a:p>
            <a:pPr lvl="1"/>
            <a:r>
              <a:rPr lang="en-US" dirty="0"/>
              <a:t>As diaphragm contracts, chest wall is sucked inward, causing paradoxical movement.</a:t>
            </a:r>
          </a:p>
          <a:p>
            <a:r>
              <a:rPr lang="en-US" dirty="0"/>
              <a:t>Degree of loss of function depends upon location of lesion</a:t>
            </a:r>
          </a:p>
          <a:p>
            <a:pPr lvl="1"/>
            <a:r>
              <a:rPr lang="en-US" dirty="0"/>
              <a:t>Innervation to diaphragm usually intact in lesions below C3</a:t>
            </a:r>
          </a:p>
          <a:p>
            <a:r>
              <a:rPr lang="en-US" dirty="0"/>
              <a:t>Rapid shallow breathing typically ensues</a:t>
            </a:r>
          </a:p>
          <a:p>
            <a:r>
              <a:rPr lang="en-US" dirty="0"/>
              <a:t>Loss of abdominal muscle activity, decrease in max expiratory force, reduced ability to cough, clear secretions, and protect the airway.</a:t>
            </a:r>
          </a:p>
          <a:p>
            <a:r>
              <a:rPr lang="en-US" dirty="0"/>
              <a:t>Atelectasis, V/Q mismatch, respiratory failure…</a:t>
            </a:r>
          </a:p>
        </p:txBody>
      </p:sp>
      <p:pic>
        <p:nvPicPr>
          <p:cNvPr id="5" name="Picture 4">
            <a:extLst>
              <a:ext uri="{FF2B5EF4-FFF2-40B4-BE49-F238E27FC236}">
                <a16:creationId xmlns:a16="http://schemas.microsoft.com/office/drawing/2014/main" id="{218D1F64-CB01-AE44-898F-BAEEC5B3BCF6}"/>
              </a:ext>
            </a:extLst>
          </p:cNvPr>
          <p:cNvPicPr>
            <a:picLocks noChangeAspect="1"/>
          </p:cNvPicPr>
          <p:nvPr/>
        </p:nvPicPr>
        <p:blipFill rotWithShape="1">
          <a:blip r:embed="rId3"/>
          <a:srcRect t="2635"/>
          <a:stretch/>
        </p:blipFill>
        <p:spPr>
          <a:xfrm>
            <a:off x="7462896" y="1818732"/>
            <a:ext cx="4527665" cy="4312507"/>
          </a:xfrm>
          <a:prstGeom prst="rect">
            <a:avLst/>
          </a:prstGeom>
        </p:spPr>
      </p:pic>
      <p:sp>
        <p:nvSpPr>
          <p:cNvPr id="6" name="Slide Number Placeholder 5">
            <a:extLst>
              <a:ext uri="{FF2B5EF4-FFF2-40B4-BE49-F238E27FC236}">
                <a16:creationId xmlns:a16="http://schemas.microsoft.com/office/drawing/2014/main" id="{53BF885E-62F6-114F-AF24-CA71574B551D}"/>
              </a:ext>
            </a:extLst>
          </p:cNvPr>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2495712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C1F99-7A28-014C-9A9B-3B514024373D}"/>
              </a:ext>
            </a:extLst>
          </p:cNvPr>
          <p:cNvSpPr>
            <a:spLocks noGrp="1"/>
          </p:cNvSpPr>
          <p:nvPr>
            <p:ph type="title"/>
          </p:nvPr>
        </p:nvSpPr>
        <p:spPr>
          <a:xfrm>
            <a:off x="562234" y="179916"/>
            <a:ext cx="10131425" cy="1456267"/>
          </a:xfrm>
        </p:spPr>
        <p:txBody>
          <a:bodyPr/>
          <a:lstStyle/>
          <a:p>
            <a:r>
              <a:rPr lang="en-US" dirty="0"/>
              <a:t>Gastrointestinal changes</a:t>
            </a:r>
          </a:p>
        </p:txBody>
      </p:sp>
      <p:sp>
        <p:nvSpPr>
          <p:cNvPr id="3" name="Content Placeholder 2">
            <a:extLst>
              <a:ext uri="{FF2B5EF4-FFF2-40B4-BE49-F238E27FC236}">
                <a16:creationId xmlns:a16="http://schemas.microsoft.com/office/drawing/2014/main" id="{56B7E564-B115-5540-989B-03B14860293B}"/>
              </a:ext>
            </a:extLst>
          </p:cNvPr>
          <p:cNvSpPr>
            <a:spLocks noGrp="1"/>
          </p:cNvSpPr>
          <p:nvPr>
            <p:ph idx="1"/>
          </p:nvPr>
        </p:nvSpPr>
        <p:spPr/>
        <p:txBody>
          <a:bodyPr>
            <a:noAutofit/>
          </a:bodyPr>
          <a:lstStyle/>
          <a:p>
            <a:r>
              <a:rPr lang="en-US" sz="2000" dirty="0"/>
              <a:t>Delayed gastric emptying, paralytic ileus</a:t>
            </a:r>
          </a:p>
          <a:p>
            <a:pPr lvl="1"/>
            <a:r>
              <a:rPr lang="en-US" sz="2000" dirty="0"/>
              <a:t>Common, may last 2-3 weeks</a:t>
            </a:r>
          </a:p>
          <a:p>
            <a:pPr lvl="1"/>
            <a:r>
              <a:rPr lang="en-US" sz="2000" dirty="0"/>
              <a:t>Prevention of aspiration</a:t>
            </a:r>
          </a:p>
          <a:p>
            <a:pPr lvl="1"/>
            <a:r>
              <a:rPr lang="en-US" sz="2000" dirty="0"/>
              <a:t>Prokinetics, early bowel regimen</a:t>
            </a:r>
          </a:p>
          <a:p>
            <a:r>
              <a:rPr lang="en-US" sz="2000" dirty="0"/>
              <a:t>Gastric Stress ulcer </a:t>
            </a:r>
          </a:p>
          <a:p>
            <a:pPr lvl="1"/>
            <a:r>
              <a:rPr lang="en-US" sz="2000" dirty="0"/>
              <a:t>Secondary to unopposed vagal activity below the level of injury</a:t>
            </a:r>
          </a:p>
          <a:p>
            <a:pPr lvl="1"/>
            <a:r>
              <a:rPr lang="en-US" sz="2000" dirty="0"/>
              <a:t>H2 or PPI</a:t>
            </a:r>
          </a:p>
          <a:p>
            <a:r>
              <a:rPr lang="en-US" sz="2000" dirty="0"/>
              <a:t>Constipation</a:t>
            </a:r>
          </a:p>
          <a:p>
            <a:pPr lvl="1"/>
            <a:r>
              <a:rPr lang="en-US" sz="2000" dirty="0"/>
              <a:t>Sensation of defecation typically lost</a:t>
            </a:r>
          </a:p>
          <a:p>
            <a:pPr lvl="1"/>
            <a:r>
              <a:rPr lang="en-US" sz="2000" dirty="0"/>
              <a:t>Pseudo-obstruction </a:t>
            </a:r>
          </a:p>
          <a:p>
            <a:pPr lvl="1"/>
            <a:r>
              <a:rPr lang="en-US" sz="2000" dirty="0"/>
              <a:t>Bowel regimen, stimulation </a:t>
            </a:r>
          </a:p>
        </p:txBody>
      </p:sp>
      <p:pic>
        <p:nvPicPr>
          <p:cNvPr id="5" name="Picture 4">
            <a:extLst>
              <a:ext uri="{FF2B5EF4-FFF2-40B4-BE49-F238E27FC236}">
                <a16:creationId xmlns:a16="http://schemas.microsoft.com/office/drawing/2014/main" id="{8DE45C86-BC50-0D4D-94C1-8F05475D3631}"/>
              </a:ext>
            </a:extLst>
          </p:cNvPr>
          <p:cNvPicPr>
            <a:picLocks noChangeAspect="1"/>
          </p:cNvPicPr>
          <p:nvPr/>
        </p:nvPicPr>
        <p:blipFill>
          <a:blip r:embed="rId3"/>
          <a:stretch>
            <a:fillRect/>
          </a:stretch>
        </p:blipFill>
        <p:spPr>
          <a:xfrm>
            <a:off x="8177348" y="1398587"/>
            <a:ext cx="3844303" cy="4660900"/>
          </a:xfrm>
          <a:prstGeom prst="rect">
            <a:avLst/>
          </a:prstGeom>
        </p:spPr>
      </p:pic>
      <p:sp>
        <p:nvSpPr>
          <p:cNvPr id="6" name="Slide Number Placeholder 5">
            <a:extLst>
              <a:ext uri="{FF2B5EF4-FFF2-40B4-BE49-F238E27FC236}">
                <a16:creationId xmlns:a16="http://schemas.microsoft.com/office/drawing/2014/main" id="{F0A7223D-0F7E-5E43-BA8C-62FC9A35C6C9}"/>
              </a:ext>
            </a:extLst>
          </p:cNvPr>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3208696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7B26D-D02B-0D45-87A6-3A9B4DC79AEA}"/>
              </a:ext>
            </a:extLst>
          </p:cNvPr>
          <p:cNvSpPr>
            <a:spLocks noGrp="1"/>
          </p:cNvSpPr>
          <p:nvPr>
            <p:ph type="title"/>
          </p:nvPr>
        </p:nvSpPr>
        <p:spPr/>
        <p:txBody>
          <a:bodyPr/>
          <a:lstStyle/>
          <a:p>
            <a:r>
              <a:rPr lang="en-US" dirty="0"/>
              <a:t>Metabolic changes</a:t>
            </a:r>
          </a:p>
        </p:txBody>
      </p:sp>
      <p:sp>
        <p:nvSpPr>
          <p:cNvPr id="3" name="Content Placeholder 2">
            <a:extLst>
              <a:ext uri="{FF2B5EF4-FFF2-40B4-BE49-F238E27FC236}">
                <a16:creationId xmlns:a16="http://schemas.microsoft.com/office/drawing/2014/main" id="{229055EE-29A3-BE44-A2CD-806AC47E56BF}"/>
              </a:ext>
            </a:extLst>
          </p:cNvPr>
          <p:cNvSpPr>
            <a:spLocks noGrp="1"/>
          </p:cNvSpPr>
          <p:nvPr>
            <p:ph idx="1"/>
          </p:nvPr>
        </p:nvSpPr>
        <p:spPr>
          <a:xfrm>
            <a:off x="373567" y="1907891"/>
            <a:ext cx="10131425" cy="3649133"/>
          </a:xfrm>
        </p:spPr>
        <p:txBody>
          <a:bodyPr>
            <a:normAutofit/>
          </a:bodyPr>
          <a:lstStyle/>
          <a:p>
            <a:r>
              <a:rPr lang="en-US" dirty="0"/>
              <a:t>Temperature regulation</a:t>
            </a:r>
          </a:p>
          <a:p>
            <a:pPr lvl="1"/>
            <a:r>
              <a:rPr lang="en-US" sz="1800" dirty="0"/>
              <a:t>Vasodilation </a:t>
            </a:r>
            <a:r>
              <a:rPr lang="en-US" sz="1800" dirty="0">
                <a:sym typeface="Wingdings" pitchFamily="2" charset="2"/>
              </a:rPr>
              <a:t> aberrant temp regulation and hypothermia</a:t>
            </a:r>
          </a:p>
          <a:p>
            <a:pPr lvl="1"/>
            <a:r>
              <a:rPr lang="en-US" sz="1800" dirty="0">
                <a:sym typeface="Wingdings" pitchFamily="2" charset="2"/>
              </a:rPr>
              <a:t>Warming blankets, warm fluids for resuscitation </a:t>
            </a:r>
            <a:endParaRPr lang="en-US" sz="1800" dirty="0"/>
          </a:p>
          <a:p>
            <a:r>
              <a:rPr lang="en-US" dirty="0"/>
              <a:t>Hyperglycemia</a:t>
            </a:r>
          </a:p>
          <a:p>
            <a:pPr lvl="1"/>
            <a:r>
              <a:rPr lang="en-US" sz="1800" dirty="0"/>
              <a:t>Can aggravate ischemic neurological injury</a:t>
            </a:r>
          </a:p>
          <a:p>
            <a:pPr lvl="1"/>
            <a:r>
              <a:rPr lang="en-US" sz="1800" dirty="0"/>
              <a:t>Stress response </a:t>
            </a:r>
          </a:p>
          <a:p>
            <a:r>
              <a:rPr lang="en-US" dirty="0"/>
              <a:t>Steroids are NO LONGER recommended</a:t>
            </a:r>
          </a:p>
          <a:p>
            <a:pPr lvl="1"/>
            <a:r>
              <a:rPr lang="en-US" sz="1800" dirty="0"/>
              <a:t>NASCIS III Trial, 2013</a:t>
            </a:r>
          </a:p>
        </p:txBody>
      </p:sp>
      <p:pic>
        <p:nvPicPr>
          <p:cNvPr id="5" name="Picture 4">
            <a:extLst>
              <a:ext uri="{FF2B5EF4-FFF2-40B4-BE49-F238E27FC236}">
                <a16:creationId xmlns:a16="http://schemas.microsoft.com/office/drawing/2014/main" id="{F729300D-6A6C-0149-8E73-C87DA87D6838}"/>
              </a:ext>
            </a:extLst>
          </p:cNvPr>
          <p:cNvPicPr>
            <a:picLocks noChangeAspect="1"/>
          </p:cNvPicPr>
          <p:nvPr/>
        </p:nvPicPr>
        <p:blipFill rotWithShape="1">
          <a:blip r:embed="rId3"/>
          <a:srcRect t="3575"/>
          <a:stretch/>
        </p:blipFill>
        <p:spPr>
          <a:xfrm>
            <a:off x="5751513" y="3534032"/>
            <a:ext cx="5819874" cy="2832444"/>
          </a:xfrm>
          <a:prstGeom prst="rect">
            <a:avLst/>
          </a:prstGeom>
        </p:spPr>
      </p:pic>
      <p:sp>
        <p:nvSpPr>
          <p:cNvPr id="6" name="Slide Number Placeholder 5">
            <a:extLst>
              <a:ext uri="{FF2B5EF4-FFF2-40B4-BE49-F238E27FC236}">
                <a16:creationId xmlns:a16="http://schemas.microsoft.com/office/drawing/2014/main" id="{AA4CF552-A54A-3B42-A619-C406A95AB5BB}"/>
              </a:ext>
            </a:extLst>
          </p:cNvPr>
          <p:cNvSpPr>
            <a:spLocks noGrp="1"/>
          </p:cNvSpPr>
          <p:nvPr>
            <p:ph type="sldNum" sz="quarter" idx="12"/>
          </p:nvPr>
        </p:nvSpPr>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val="2797249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14532-BECA-1848-A014-F130B30C1438}"/>
              </a:ext>
            </a:extLst>
          </p:cNvPr>
          <p:cNvSpPr>
            <a:spLocks noGrp="1"/>
          </p:cNvSpPr>
          <p:nvPr>
            <p:ph type="title"/>
          </p:nvPr>
        </p:nvSpPr>
        <p:spPr/>
        <p:txBody>
          <a:bodyPr/>
          <a:lstStyle/>
          <a:p>
            <a:r>
              <a:rPr lang="en-US" dirty="0"/>
              <a:t>Other changes/considerations</a:t>
            </a:r>
          </a:p>
        </p:txBody>
      </p:sp>
      <p:sp>
        <p:nvSpPr>
          <p:cNvPr id="3" name="Content Placeholder 2">
            <a:extLst>
              <a:ext uri="{FF2B5EF4-FFF2-40B4-BE49-F238E27FC236}">
                <a16:creationId xmlns:a16="http://schemas.microsoft.com/office/drawing/2014/main" id="{82DA4E64-B871-334E-B61C-3B054311513B}"/>
              </a:ext>
            </a:extLst>
          </p:cNvPr>
          <p:cNvSpPr>
            <a:spLocks noGrp="1"/>
          </p:cNvSpPr>
          <p:nvPr>
            <p:ph idx="1"/>
          </p:nvPr>
        </p:nvSpPr>
        <p:spPr>
          <a:xfrm>
            <a:off x="685800" y="2065867"/>
            <a:ext cx="10398512" cy="4182533"/>
          </a:xfrm>
        </p:spPr>
        <p:txBody>
          <a:bodyPr>
            <a:normAutofit fontScale="92500" lnSpcReduction="10000"/>
          </a:bodyPr>
          <a:lstStyle/>
          <a:p>
            <a:r>
              <a:rPr lang="en-US" sz="2200" dirty="0"/>
              <a:t>Psychological</a:t>
            </a:r>
          </a:p>
          <a:p>
            <a:pPr lvl="1"/>
            <a:r>
              <a:rPr lang="en-US" dirty="0"/>
              <a:t>Depression, anxiety, confusion, lack of dignity in ability to self-care</a:t>
            </a:r>
          </a:p>
          <a:p>
            <a:r>
              <a:rPr lang="en-US" sz="2200" dirty="0"/>
              <a:t>Pain Management</a:t>
            </a:r>
          </a:p>
          <a:p>
            <a:pPr lvl="1"/>
            <a:r>
              <a:rPr lang="en-US" dirty="0"/>
              <a:t>Mismatched sensory and motor loss</a:t>
            </a:r>
          </a:p>
          <a:p>
            <a:pPr lvl="1"/>
            <a:r>
              <a:rPr lang="en-US" dirty="0"/>
              <a:t>Acute somatic pain vs. chronic neuropathic pain</a:t>
            </a:r>
          </a:p>
          <a:p>
            <a:pPr lvl="2"/>
            <a:r>
              <a:rPr lang="en-US" dirty="0"/>
              <a:t>Gabapentin, amitriptyline effective for neuropathic pain but must be implemented early</a:t>
            </a:r>
          </a:p>
          <a:p>
            <a:pPr lvl="2"/>
            <a:r>
              <a:rPr lang="en-US" dirty="0"/>
              <a:t>Oral ketamine </a:t>
            </a:r>
            <a:r>
              <a:rPr lang="en-US" dirty="0">
                <a:sym typeface="Wingdings" pitchFamily="2" charset="2"/>
              </a:rPr>
              <a:t> NMDA receptor antagonist</a:t>
            </a:r>
            <a:endParaRPr lang="en-US" dirty="0"/>
          </a:p>
          <a:p>
            <a:r>
              <a:rPr lang="en-US" sz="2200" dirty="0"/>
              <a:t>Spasticity</a:t>
            </a:r>
          </a:p>
          <a:p>
            <a:pPr lvl="1"/>
            <a:r>
              <a:rPr lang="en-US" dirty="0"/>
              <a:t>Risk of contractures</a:t>
            </a:r>
          </a:p>
          <a:p>
            <a:pPr lvl="1"/>
            <a:r>
              <a:rPr lang="en-US" dirty="0"/>
              <a:t>Decrease function, compromise posture, reduce functional capacity.</a:t>
            </a:r>
          </a:p>
          <a:p>
            <a:pPr lvl="1"/>
            <a:r>
              <a:rPr lang="en-US" dirty="0"/>
              <a:t>Stretching, splinting, casting, pain control</a:t>
            </a:r>
          </a:p>
          <a:p>
            <a:pPr lvl="2"/>
            <a:r>
              <a:rPr lang="en-US" dirty="0"/>
              <a:t>Baclofen, dantrolene, gabapentin</a:t>
            </a:r>
          </a:p>
        </p:txBody>
      </p:sp>
      <p:sp>
        <p:nvSpPr>
          <p:cNvPr id="4" name="Slide Number Placeholder 3">
            <a:extLst>
              <a:ext uri="{FF2B5EF4-FFF2-40B4-BE49-F238E27FC236}">
                <a16:creationId xmlns:a16="http://schemas.microsoft.com/office/drawing/2014/main" id="{C0BEA717-B929-BE46-A859-A4A984AD3FCE}"/>
              </a:ext>
            </a:extLst>
          </p:cNvPr>
          <p:cNvSpPr>
            <a:spLocks noGrp="1"/>
          </p:cNvSpPr>
          <p:nvPr>
            <p:ph type="sldNum" sz="quarter" idx="12"/>
          </p:nvPr>
        </p:nvSpPr>
        <p:spPr/>
        <p:txBody>
          <a:bodyPr/>
          <a:lstStyle/>
          <a:p>
            <a:fld id="{D57F1E4F-1CFF-5643-939E-217C01CDF565}" type="slidenum">
              <a:rPr lang="en-US" smtClean="0"/>
              <a:pPr/>
              <a:t>27</a:t>
            </a:fld>
            <a:endParaRPr lang="en-US" dirty="0"/>
          </a:p>
        </p:txBody>
      </p:sp>
      <p:pic>
        <p:nvPicPr>
          <p:cNvPr id="6" name="Picture 5">
            <a:extLst>
              <a:ext uri="{FF2B5EF4-FFF2-40B4-BE49-F238E27FC236}">
                <a16:creationId xmlns:a16="http://schemas.microsoft.com/office/drawing/2014/main" id="{E0253BD0-004B-AA41-535C-9C69EE5A6122}"/>
              </a:ext>
            </a:extLst>
          </p:cNvPr>
          <p:cNvPicPr>
            <a:picLocks noChangeAspect="1"/>
          </p:cNvPicPr>
          <p:nvPr/>
        </p:nvPicPr>
        <p:blipFill>
          <a:blip r:embed="rId3"/>
          <a:stretch>
            <a:fillRect/>
          </a:stretch>
        </p:blipFill>
        <p:spPr>
          <a:xfrm>
            <a:off x="8966200" y="2397035"/>
            <a:ext cx="2540000" cy="2540000"/>
          </a:xfrm>
          <a:prstGeom prst="rect">
            <a:avLst/>
          </a:prstGeom>
        </p:spPr>
      </p:pic>
    </p:spTree>
    <p:extLst>
      <p:ext uri="{BB962C8B-B14F-4D97-AF65-F5344CB8AC3E}">
        <p14:creationId xmlns:p14="http://schemas.microsoft.com/office/powerpoint/2010/main" val="767488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8D7AB-A387-234F-A30C-0AC68BC2A0B3}"/>
              </a:ext>
            </a:extLst>
          </p:cNvPr>
          <p:cNvSpPr>
            <a:spLocks noGrp="1"/>
          </p:cNvSpPr>
          <p:nvPr>
            <p:ph type="title"/>
          </p:nvPr>
        </p:nvSpPr>
        <p:spPr/>
        <p:txBody>
          <a:bodyPr/>
          <a:lstStyle/>
          <a:p>
            <a:r>
              <a:rPr lang="en-US" dirty="0"/>
              <a:t>Spinal cord perfusion and vasopressor support</a:t>
            </a:r>
          </a:p>
        </p:txBody>
      </p:sp>
      <p:sp>
        <p:nvSpPr>
          <p:cNvPr id="3" name="Content Placeholder 2">
            <a:extLst>
              <a:ext uri="{FF2B5EF4-FFF2-40B4-BE49-F238E27FC236}">
                <a16:creationId xmlns:a16="http://schemas.microsoft.com/office/drawing/2014/main" id="{3A3AB427-BB11-4444-931D-259BB12BEBA7}"/>
              </a:ext>
            </a:extLst>
          </p:cNvPr>
          <p:cNvSpPr>
            <a:spLocks noGrp="1"/>
          </p:cNvSpPr>
          <p:nvPr>
            <p:ph idx="1"/>
          </p:nvPr>
        </p:nvSpPr>
        <p:spPr>
          <a:xfrm>
            <a:off x="685801" y="1915297"/>
            <a:ext cx="10324069" cy="4819136"/>
          </a:xfrm>
        </p:spPr>
        <p:txBody>
          <a:bodyPr>
            <a:normAutofit/>
          </a:bodyPr>
          <a:lstStyle/>
          <a:p>
            <a:r>
              <a:rPr lang="en-US" sz="2800" dirty="0"/>
              <a:t>“MAP pushes”</a:t>
            </a:r>
          </a:p>
          <a:p>
            <a:pPr lvl="1"/>
            <a:r>
              <a:rPr lang="en-US" sz="2000" dirty="0"/>
              <a:t>NEJM </a:t>
            </a:r>
            <a:r>
              <a:rPr lang="en-US" sz="2000" dirty="0">
                <a:sym typeface="Wingdings" pitchFamily="2" charset="2"/>
              </a:rPr>
              <a:t> 2016 guidelines recommend MAP &gt; 85- 90 for 7 days</a:t>
            </a:r>
          </a:p>
          <a:p>
            <a:pPr lvl="2"/>
            <a:r>
              <a:rPr lang="en-US" sz="2000" dirty="0"/>
              <a:t>Based on limited, low-quality evidence</a:t>
            </a:r>
          </a:p>
          <a:p>
            <a:pPr lvl="2"/>
            <a:r>
              <a:rPr lang="en-US" sz="2000" dirty="0"/>
              <a:t>Improved neurologic recovery seen when SCPP targeted</a:t>
            </a:r>
          </a:p>
          <a:p>
            <a:pPr lvl="3"/>
            <a:r>
              <a:rPr lang="en-US" sz="1800" dirty="0"/>
              <a:t>Lumbar drain for targeted SCPP of 60-65</a:t>
            </a:r>
          </a:p>
          <a:p>
            <a:pPr lvl="3"/>
            <a:r>
              <a:rPr lang="en-US" sz="1800" dirty="0"/>
              <a:t>Associated with most stable improvement in neurologic improvement</a:t>
            </a:r>
          </a:p>
          <a:p>
            <a:pPr lvl="1"/>
            <a:r>
              <a:rPr lang="en-US" sz="1800" dirty="0"/>
              <a:t>JAMA 2025 </a:t>
            </a:r>
            <a:r>
              <a:rPr lang="en-US" sz="1800" dirty="0">
                <a:sym typeface="Wingdings" pitchFamily="2" charset="2"/>
              </a:rPr>
              <a:t> RCT, MCT  NO benefit of targeting MAP &gt; 85 vs 65</a:t>
            </a:r>
          </a:p>
          <a:p>
            <a:pPr lvl="1"/>
            <a:r>
              <a:rPr lang="en-US" sz="1800" dirty="0">
                <a:sym typeface="Wingdings" pitchFamily="2" charset="2"/>
              </a:rPr>
              <a:t>Journal of Critical Care 2025  “Low BP is bad for SCI”</a:t>
            </a:r>
            <a:endParaRPr lang="en-US" sz="1800" dirty="0"/>
          </a:p>
        </p:txBody>
      </p:sp>
      <p:sp>
        <p:nvSpPr>
          <p:cNvPr id="4" name="5-Point Star 3">
            <a:extLst>
              <a:ext uri="{FF2B5EF4-FFF2-40B4-BE49-F238E27FC236}">
                <a16:creationId xmlns:a16="http://schemas.microsoft.com/office/drawing/2014/main" id="{BCCDCB9B-4ABE-C944-A36B-5B14C0CB160B}"/>
              </a:ext>
            </a:extLst>
          </p:cNvPr>
          <p:cNvSpPr/>
          <p:nvPr/>
        </p:nvSpPr>
        <p:spPr>
          <a:xfrm>
            <a:off x="8966200" y="1151467"/>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82858A1-9F5A-324A-8BEA-6438D66EE6B3}"/>
              </a:ext>
            </a:extLst>
          </p:cNvPr>
          <p:cNvPicPr>
            <a:picLocks noChangeAspect="1"/>
          </p:cNvPicPr>
          <p:nvPr/>
        </p:nvPicPr>
        <p:blipFill>
          <a:blip r:embed="rId3"/>
          <a:stretch>
            <a:fillRect/>
          </a:stretch>
        </p:blipFill>
        <p:spPr>
          <a:xfrm>
            <a:off x="9821239" y="4324865"/>
            <a:ext cx="1991973" cy="2171700"/>
          </a:xfrm>
          <a:prstGeom prst="rect">
            <a:avLst/>
          </a:prstGeom>
        </p:spPr>
      </p:pic>
      <p:sp>
        <p:nvSpPr>
          <p:cNvPr id="7" name="Slide Number Placeholder 6">
            <a:extLst>
              <a:ext uri="{FF2B5EF4-FFF2-40B4-BE49-F238E27FC236}">
                <a16:creationId xmlns:a16="http://schemas.microsoft.com/office/drawing/2014/main" id="{2D56E7CC-FFC2-A649-95B5-1DED685D394C}"/>
              </a:ext>
            </a:extLst>
          </p:cNvPr>
          <p:cNvSpPr>
            <a:spLocks noGrp="1"/>
          </p:cNvSpPr>
          <p:nvPr>
            <p:ph type="sldNum" sz="quarter" idx="12"/>
          </p:nvPr>
        </p:nvSpPr>
        <p:spPr/>
        <p:txBody>
          <a:bodyPr/>
          <a:lstStyle/>
          <a:p>
            <a:fld id="{D57F1E4F-1CFF-5643-939E-217C01CDF565}" type="slidenum">
              <a:rPr lang="en-US" smtClean="0"/>
              <a:pPr/>
              <a:t>28</a:t>
            </a:fld>
            <a:endParaRPr lang="en-US" dirty="0"/>
          </a:p>
        </p:txBody>
      </p:sp>
    </p:spTree>
    <p:extLst>
      <p:ext uri="{BB962C8B-B14F-4D97-AF65-F5344CB8AC3E}">
        <p14:creationId xmlns:p14="http://schemas.microsoft.com/office/powerpoint/2010/main" val="24474249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3FD8D-E1E0-394E-BEC7-FA79B4CE869E}"/>
              </a:ext>
            </a:extLst>
          </p:cNvPr>
          <p:cNvSpPr>
            <a:spLocks noGrp="1"/>
          </p:cNvSpPr>
          <p:nvPr>
            <p:ph type="title"/>
          </p:nvPr>
        </p:nvSpPr>
        <p:spPr>
          <a:xfrm>
            <a:off x="179174" y="296104"/>
            <a:ext cx="10131425" cy="1456267"/>
          </a:xfrm>
        </p:spPr>
        <p:txBody>
          <a:bodyPr/>
          <a:lstStyle/>
          <a:p>
            <a:r>
              <a:rPr lang="en-US" dirty="0"/>
              <a:t>SURGICAL CANDIDACY and Timing</a:t>
            </a:r>
          </a:p>
        </p:txBody>
      </p:sp>
      <p:sp>
        <p:nvSpPr>
          <p:cNvPr id="3" name="Content Placeholder 2">
            <a:extLst>
              <a:ext uri="{FF2B5EF4-FFF2-40B4-BE49-F238E27FC236}">
                <a16:creationId xmlns:a16="http://schemas.microsoft.com/office/drawing/2014/main" id="{933BA54E-90A2-4042-864C-9568ECA3F635}"/>
              </a:ext>
            </a:extLst>
          </p:cNvPr>
          <p:cNvSpPr>
            <a:spLocks noGrp="1"/>
          </p:cNvSpPr>
          <p:nvPr>
            <p:ph idx="1"/>
          </p:nvPr>
        </p:nvSpPr>
        <p:spPr>
          <a:xfrm>
            <a:off x="418072" y="1811752"/>
            <a:ext cx="6526425" cy="4613762"/>
          </a:xfrm>
        </p:spPr>
        <p:txBody>
          <a:bodyPr>
            <a:normAutofit/>
          </a:bodyPr>
          <a:lstStyle/>
          <a:p>
            <a:r>
              <a:rPr lang="en-US" dirty="0"/>
              <a:t>Widely adopted guidelines</a:t>
            </a:r>
          </a:p>
          <a:p>
            <a:pPr lvl="1"/>
            <a:r>
              <a:rPr lang="en-US" dirty="0"/>
              <a:t>2005 Thoracolumbar Injury Classification and Severity Score (TLICS) </a:t>
            </a:r>
          </a:p>
          <a:p>
            <a:pPr lvl="1"/>
            <a:r>
              <a:rPr lang="en-US" dirty="0"/>
              <a:t>2007 </a:t>
            </a:r>
            <a:r>
              <a:rPr lang="en-US" dirty="0" err="1"/>
              <a:t>Subaxial</a:t>
            </a:r>
            <a:r>
              <a:rPr lang="en-US" dirty="0"/>
              <a:t> Cervical Spine Injury Classification  and Severity Score (SLIC)</a:t>
            </a:r>
          </a:p>
          <a:p>
            <a:pPr lvl="1"/>
            <a:r>
              <a:rPr lang="en-US" dirty="0"/>
              <a:t>Studied in both adult and pediatric populations</a:t>
            </a:r>
          </a:p>
          <a:p>
            <a:pPr lvl="2"/>
            <a:r>
              <a:rPr lang="en-US" dirty="0"/>
              <a:t>Score &lt; 4 </a:t>
            </a:r>
            <a:r>
              <a:rPr lang="en-US" dirty="0">
                <a:sym typeface="Wingdings" pitchFamily="2" charset="2"/>
              </a:rPr>
              <a:t> suggests NOM</a:t>
            </a:r>
          </a:p>
          <a:p>
            <a:pPr lvl="2"/>
            <a:r>
              <a:rPr lang="en-US" dirty="0">
                <a:sym typeface="Wingdings" pitchFamily="2" charset="2"/>
              </a:rPr>
              <a:t>Score of 4= borderline</a:t>
            </a:r>
          </a:p>
          <a:p>
            <a:pPr lvl="2"/>
            <a:r>
              <a:rPr lang="en-US" dirty="0">
                <a:sym typeface="Wingdings" pitchFamily="2" charset="2"/>
              </a:rPr>
              <a:t>Score &gt; 4  indication for operative intervention </a:t>
            </a:r>
          </a:p>
          <a:p>
            <a:r>
              <a:rPr lang="en-US" dirty="0">
                <a:sym typeface="Wingdings" pitchFamily="2" charset="2"/>
              </a:rPr>
              <a:t>Timing?</a:t>
            </a:r>
          </a:p>
          <a:p>
            <a:pPr lvl="1"/>
            <a:r>
              <a:rPr lang="en-US" dirty="0">
                <a:sym typeface="Wingdings" pitchFamily="2" charset="2"/>
              </a:rPr>
              <a:t>Level II recommendations for early decompression (&lt; 24 hours post injury)</a:t>
            </a:r>
          </a:p>
          <a:p>
            <a:pPr lvl="1"/>
            <a:r>
              <a:rPr lang="en-US" dirty="0">
                <a:sym typeface="Wingdings" pitchFamily="2" charset="2"/>
              </a:rPr>
              <a:t>Improved AISA grades, earlier ICU discharge, improved non-neurologic outcomes, more cost-effective</a:t>
            </a:r>
          </a:p>
          <a:p>
            <a:pPr lvl="1"/>
            <a:endParaRPr lang="en-US" dirty="0">
              <a:sym typeface="Wingdings" pitchFamily="2" charset="2"/>
            </a:endParaRPr>
          </a:p>
        </p:txBody>
      </p:sp>
      <p:pic>
        <p:nvPicPr>
          <p:cNvPr id="5" name="Picture 4">
            <a:extLst>
              <a:ext uri="{FF2B5EF4-FFF2-40B4-BE49-F238E27FC236}">
                <a16:creationId xmlns:a16="http://schemas.microsoft.com/office/drawing/2014/main" id="{C381C1EB-5A3B-024E-B595-96A746D3B6B6}"/>
              </a:ext>
            </a:extLst>
          </p:cNvPr>
          <p:cNvPicPr>
            <a:picLocks noChangeAspect="1"/>
          </p:cNvPicPr>
          <p:nvPr/>
        </p:nvPicPr>
        <p:blipFill>
          <a:blip r:embed="rId3"/>
          <a:stretch>
            <a:fillRect/>
          </a:stretch>
        </p:blipFill>
        <p:spPr>
          <a:xfrm>
            <a:off x="7108073" y="1110735"/>
            <a:ext cx="4665855" cy="5224162"/>
          </a:xfrm>
          <a:prstGeom prst="rect">
            <a:avLst/>
          </a:prstGeom>
        </p:spPr>
      </p:pic>
      <p:sp>
        <p:nvSpPr>
          <p:cNvPr id="6" name="Slide Number Placeholder 5">
            <a:extLst>
              <a:ext uri="{FF2B5EF4-FFF2-40B4-BE49-F238E27FC236}">
                <a16:creationId xmlns:a16="http://schemas.microsoft.com/office/drawing/2014/main" id="{03A947D2-C782-CE4E-80BA-2E7A3FB92E5D}"/>
              </a:ext>
            </a:extLst>
          </p:cNvPr>
          <p:cNvSpPr>
            <a:spLocks noGrp="1"/>
          </p:cNvSpPr>
          <p:nvPr>
            <p:ph type="sldNum" sz="quarter" idx="12"/>
          </p:nvPr>
        </p:nvSpPr>
        <p:spPr/>
        <p:txBody>
          <a:bodyPr/>
          <a:lstStyle/>
          <a:p>
            <a:fld id="{D57F1E4F-1CFF-5643-939E-217C01CDF565}" type="slidenum">
              <a:rPr lang="en-US" smtClean="0"/>
              <a:pPr/>
              <a:t>29</a:t>
            </a:fld>
            <a:endParaRPr lang="en-US" dirty="0"/>
          </a:p>
        </p:txBody>
      </p:sp>
    </p:spTree>
    <p:extLst>
      <p:ext uri="{BB962C8B-B14F-4D97-AF65-F5344CB8AC3E}">
        <p14:creationId xmlns:p14="http://schemas.microsoft.com/office/powerpoint/2010/main" val="2109725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FD55D-F0E6-E041-96E2-9405BE28DA3D}"/>
              </a:ext>
            </a:extLst>
          </p:cNvPr>
          <p:cNvSpPr>
            <a:spLocks noGrp="1"/>
          </p:cNvSpPr>
          <p:nvPr>
            <p:ph type="title"/>
          </p:nvPr>
        </p:nvSpPr>
        <p:spPr/>
        <p:txBody>
          <a:bodyPr>
            <a:normAutofit/>
          </a:bodyPr>
          <a:lstStyle/>
          <a:p>
            <a:r>
              <a:rPr lang="en-US" sz="4000" dirty="0"/>
              <a:t>Outline</a:t>
            </a:r>
          </a:p>
        </p:txBody>
      </p:sp>
      <p:sp>
        <p:nvSpPr>
          <p:cNvPr id="3" name="Content Placeholder 2">
            <a:extLst>
              <a:ext uri="{FF2B5EF4-FFF2-40B4-BE49-F238E27FC236}">
                <a16:creationId xmlns:a16="http://schemas.microsoft.com/office/drawing/2014/main" id="{85D45289-8469-8548-8D27-1A74317BAB16}"/>
              </a:ext>
            </a:extLst>
          </p:cNvPr>
          <p:cNvSpPr>
            <a:spLocks noGrp="1"/>
          </p:cNvSpPr>
          <p:nvPr>
            <p:ph idx="1"/>
          </p:nvPr>
        </p:nvSpPr>
        <p:spPr>
          <a:xfrm>
            <a:off x="685801" y="2014861"/>
            <a:ext cx="10710745" cy="4191826"/>
          </a:xfrm>
        </p:spPr>
        <p:txBody>
          <a:bodyPr>
            <a:normAutofit fontScale="85000" lnSpcReduction="20000"/>
          </a:bodyPr>
          <a:lstStyle/>
          <a:p>
            <a:r>
              <a:rPr lang="en-US" sz="3200" dirty="0"/>
              <a:t>Introduction and Epidemiology</a:t>
            </a:r>
          </a:p>
          <a:p>
            <a:r>
              <a:rPr lang="en-US" sz="3200" dirty="0"/>
              <a:t>Anatomy</a:t>
            </a:r>
          </a:p>
          <a:p>
            <a:r>
              <a:rPr lang="en-US" sz="3200" dirty="0"/>
              <a:t>Mechanism of Injury</a:t>
            </a:r>
          </a:p>
          <a:p>
            <a:r>
              <a:rPr lang="en-US" sz="3200" dirty="0"/>
              <a:t>Definition/Classification of Spinal Cord Injury </a:t>
            </a:r>
          </a:p>
          <a:p>
            <a:r>
              <a:rPr lang="en-US" sz="3200" dirty="0"/>
              <a:t>Evaluation</a:t>
            </a:r>
          </a:p>
          <a:p>
            <a:r>
              <a:rPr lang="en-US" sz="3200" dirty="0"/>
              <a:t>Pathophysiology</a:t>
            </a:r>
          </a:p>
          <a:p>
            <a:r>
              <a:rPr lang="en-US" sz="3200" dirty="0"/>
              <a:t>Physiologic Derangements seen in SCI</a:t>
            </a:r>
          </a:p>
          <a:p>
            <a:r>
              <a:rPr lang="en-US" sz="3200" dirty="0"/>
              <a:t>Specific Critical Care/Treatment</a:t>
            </a:r>
          </a:p>
          <a:p>
            <a:r>
              <a:rPr lang="en-US" sz="3200" dirty="0"/>
              <a:t>Prognosis</a:t>
            </a:r>
          </a:p>
        </p:txBody>
      </p:sp>
      <p:sp>
        <p:nvSpPr>
          <p:cNvPr id="4" name="Slide Number Placeholder 3">
            <a:extLst>
              <a:ext uri="{FF2B5EF4-FFF2-40B4-BE49-F238E27FC236}">
                <a16:creationId xmlns:a16="http://schemas.microsoft.com/office/drawing/2014/main" id="{B3961E84-9D0C-5F44-A011-94DF4BC3D1CC}"/>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8338879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BC729-614C-D540-ACD6-FBF90C82165E}"/>
              </a:ext>
            </a:extLst>
          </p:cNvPr>
          <p:cNvSpPr>
            <a:spLocks noGrp="1"/>
          </p:cNvSpPr>
          <p:nvPr>
            <p:ph type="title"/>
          </p:nvPr>
        </p:nvSpPr>
        <p:spPr/>
        <p:txBody>
          <a:bodyPr/>
          <a:lstStyle/>
          <a:p>
            <a:r>
              <a:rPr lang="en-US" dirty="0"/>
              <a:t>BIOMARKERS FOR EARLY DIAGNOSIS?</a:t>
            </a:r>
          </a:p>
        </p:txBody>
      </p:sp>
      <p:sp>
        <p:nvSpPr>
          <p:cNvPr id="3" name="Content Placeholder 2">
            <a:extLst>
              <a:ext uri="{FF2B5EF4-FFF2-40B4-BE49-F238E27FC236}">
                <a16:creationId xmlns:a16="http://schemas.microsoft.com/office/drawing/2014/main" id="{6BE016C6-2604-7943-B836-BBAB609E8603}"/>
              </a:ext>
            </a:extLst>
          </p:cNvPr>
          <p:cNvSpPr>
            <a:spLocks noGrp="1"/>
          </p:cNvSpPr>
          <p:nvPr>
            <p:ph idx="1"/>
          </p:nvPr>
        </p:nvSpPr>
        <p:spPr>
          <a:xfrm>
            <a:off x="1374773" y="1690322"/>
            <a:ext cx="8946654" cy="4854534"/>
          </a:xfrm>
        </p:spPr>
        <p:txBody>
          <a:bodyPr>
            <a:normAutofit/>
          </a:bodyPr>
          <a:lstStyle/>
          <a:p>
            <a:r>
              <a:rPr lang="en-US" dirty="0"/>
              <a:t>Candidate markers for traumatic SCI</a:t>
            </a:r>
          </a:p>
          <a:p>
            <a:pPr lvl="1"/>
            <a:r>
              <a:rPr lang="en-US" sz="1800" dirty="0"/>
              <a:t>Glial Fibrillary Acidic Protein (GFAP)</a:t>
            </a:r>
          </a:p>
          <a:p>
            <a:pPr lvl="1"/>
            <a:r>
              <a:rPr lang="en-US" sz="1800" dirty="0"/>
              <a:t>Neurofilaments</a:t>
            </a:r>
          </a:p>
          <a:p>
            <a:pPr lvl="1"/>
            <a:r>
              <a:rPr lang="en-US" sz="1800" dirty="0"/>
              <a:t>Cleaved Tau</a:t>
            </a:r>
          </a:p>
          <a:p>
            <a:pPr lvl="1"/>
            <a:r>
              <a:rPr lang="en-US" sz="1800" dirty="0"/>
              <a:t>Myelin basic protein</a:t>
            </a:r>
          </a:p>
          <a:p>
            <a:pPr lvl="1"/>
            <a:r>
              <a:rPr lang="en-US" sz="1800" dirty="0"/>
              <a:t>Neuron-specific enolase</a:t>
            </a:r>
          </a:p>
          <a:p>
            <a:pPr lvl="1"/>
            <a:r>
              <a:rPr lang="en-US" sz="1800" dirty="0"/>
              <a:t>S100-B***</a:t>
            </a:r>
          </a:p>
          <a:p>
            <a:pPr lvl="1"/>
            <a:r>
              <a:rPr lang="en-US" sz="1800" dirty="0"/>
              <a:t>Soluble CD95 ligand</a:t>
            </a:r>
          </a:p>
          <a:p>
            <a:r>
              <a:rPr lang="en-US" dirty="0"/>
              <a:t>S100- B= The most studied </a:t>
            </a:r>
            <a:r>
              <a:rPr lang="en-US" dirty="0">
                <a:sym typeface="Wingdings" pitchFamily="2" charset="2"/>
              </a:rPr>
              <a:t> elevated after traumatic SCI or vertebral fractures.</a:t>
            </a:r>
          </a:p>
          <a:p>
            <a:pPr lvl="1"/>
            <a:r>
              <a:rPr lang="en-US" sz="1800" dirty="0">
                <a:sym typeface="Wingdings" pitchFamily="2" charset="2"/>
              </a:rPr>
              <a:t>Use in treatment response vs. diagnosis…</a:t>
            </a:r>
            <a:endParaRPr lang="en-US" sz="1800" dirty="0"/>
          </a:p>
          <a:p>
            <a:pPr lvl="1"/>
            <a:endParaRPr lang="en-US" sz="1800" dirty="0"/>
          </a:p>
        </p:txBody>
      </p:sp>
      <p:sp>
        <p:nvSpPr>
          <p:cNvPr id="6" name="Slide Number Placeholder 5">
            <a:extLst>
              <a:ext uri="{FF2B5EF4-FFF2-40B4-BE49-F238E27FC236}">
                <a16:creationId xmlns:a16="http://schemas.microsoft.com/office/drawing/2014/main" id="{5A49122B-499B-1740-AB96-E6F7712139B2}"/>
              </a:ext>
            </a:extLst>
          </p:cNvPr>
          <p:cNvSpPr>
            <a:spLocks noGrp="1"/>
          </p:cNvSpPr>
          <p:nvPr>
            <p:ph type="sldNum" sz="quarter" idx="12"/>
          </p:nvPr>
        </p:nvSpPr>
        <p:spPr/>
        <p:txBody>
          <a:bodyPr/>
          <a:lstStyle/>
          <a:p>
            <a:fld id="{D57F1E4F-1CFF-5643-939E-217C01CDF565}" type="slidenum">
              <a:rPr lang="en-US" smtClean="0"/>
              <a:pPr/>
              <a:t>30</a:t>
            </a:fld>
            <a:endParaRPr lang="en-US" dirty="0"/>
          </a:p>
        </p:txBody>
      </p:sp>
    </p:spTree>
    <p:extLst>
      <p:ext uri="{BB962C8B-B14F-4D97-AF65-F5344CB8AC3E}">
        <p14:creationId xmlns:p14="http://schemas.microsoft.com/office/powerpoint/2010/main" val="19288131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FD4C8-211C-9C41-AAA2-77132AEFE5BB}"/>
              </a:ext>
            </a:extLst>
          </p:cNvPr>
          <p:cNvSpPr>
            <a:spLocks noGrp="1"/>
          </p:cNvSpPr>
          <p:nvPr>
            <p:ph type="title"/>
          </p:nvPr>
        </p:nvSpPr>
        <p:spPr>
          <a:xfrm>
            <a:off x="469901" y="469900"/>
            <a:ext cx="10131425" cy="1456267"/>
          </a:xfrm>
        </p:spPr>
        <p:txBody>
          <a:bodyPr/>
          <a:lstStyle/>
          <a:p>
            <a:r>
              <a:rPr lang="en-US" dirty="0"/>
              <a:t>Long Term Morbidity</a:t>
            </a:r>
          </a:p>
        </p:txBody>
      </p:sp>
      <p:sp>
        <p:nvSpPr>
          <p:cNvPr id="3" name="Content Placeholder 2">
            <a:extLst>
              <a:ext uri="{FF2B5EF4-FFF2-40B4-BE49-F238E27FC236}">
                <a16:creationId xmlns:a16="http://schemas.microsoft.com/office/drawing/2014/main" id="{18E5A1AF-E1D8-AD4A-9315-DEB1BB3E5C25}"/>
              </a:ext>
            </a:extLst>
          </p:cNvPr>
          <p:cNvSpPr>
            <a:spLocks noGrp="1"/>
          </p:cNvSpPr>
          <p:nvPr>
            <p:ph idx="1"/>
          </p:nvPr>
        </p:nvSpPr>
        <p:spPr>
          <a:xfrm>
            <a:off x="887682" y="1494982"/>
            <a:ext cx="10131425" cy="4806779"/>
          </a:xfrm>
        </p:spPr>
        <p:txBody>
          <a:bodyPr>
            <a:normAutofit/>
          </a:bodyPr>
          <a:lstStyle/>
          <a:p>
            <a:r>
              <a:rPr lang="en-US" sz="2000" b="1" dirty="0"/>
              <a:t>Infection Risk</a:t>
            </a:r>
          </a:p>
          <a:p>
            <a:pPr lvl="1"/>
            <a:r>
              <a:rPr lang="en-US" sz="2000" dirty="0"/>
              <a:t>Disruption of neuroimmune axis</a:t>
            </a:r>
          </a:p>
          <a:p>
            <a:pPr lvl="1"/>
            <a:r>
              <a:rPr lang="en-US" sz="2000" dirty="0"/>
              <a:t>Polytrauma and SCI = highest predictors of surgical site infection and rehospitalization </a:t>
            </a:r>
          </a:p>
          <a:p>
            <a:r>
              <a:rPr lang="en-US" sz="2000" b="1" dirty="0"/>
              <a:t>Venous Thromboembolism (VTE)</a:t>
            </a:r>
          </a:p>
          <a:p>
            <a:pPr lvl="1"/>
            <a:r>
              <a:rPr lang="en-US" sz="2000" dirty="0"/>
              <a:t>Up to 40% of patients with SCI diagnosed with DVT within first 12 weeks after injury</a:t>
            </a:r>
          </a:p>
          <a:p>
            <a:pPr lvl="1"/>
            <a:r>
              <a:rPr lang="en-US" sz="2000" dirty="0" err="1"/>
              <a:t>Lovenox</a:t>
            </a:r>
            <a:r>
              <a:rPr lang="en-US" sz="2000" dirty="0"/>
              <a:t> within 72 hours of injury (AANS/CNS recs) </a:t>
            </a:r>
            <a:r>
              <a:rPr lang="en-US" sz="2000" dirty="0">
                <a:sym typeface="Wingdings" pitchFamily="2" charset="2"/>
              </a:rPr>
              <a:t> continuation for 8- 12 weeks</a:t>
            </a:r>
            <a:endParaRPr lang="en-US" sz="2000" dirty="0"/>
          </a:p>
          <a:p>
            <a:r>
              <a:rPr lang="en-US" sz="2000" b="1" dirty="0"/>
              <a:t>Inpatient Rehabilitation Services</a:t>
            </a:r>
          </a:p>
          <a:p>
            <a:pPr lvl="1"/>
            <a:r>
              <a:rPr lang="en-US" sz="2000" dirty="0"/>
              <a:t>Lifetime healthcare cost of $1.1- $5.4 Million </a:t>
            </a:r>
          </a:p>
        </p:txBody>
      </p:sp>
      <p:sp>
        <p:nvSpPr>
          <p:cNvPr id="4" name="Slide Number Placeholder 3">
            <a:extLst>
              <a:ext uri="{FF2B5EF4-FFF2-40B4-BE49-F238E27FC236}">
                <a16:creationId xmlns:a16="http://schemas.microsoft.com/office/drawing/2014/main" id="{3E85FA38-1DA1-0F4B-9EBF-2FC2245E6597}"/>
              </a:ext>
            </a:extLst>
          </p:cNvPr>
          <p:cNvSpPr>
            <a:spLocks noGrp="1"/>
          </p:cNvSpPr>
          <p:nvPr>
            <p:ph type="sldNum" sz="quarter" idx="12"/>
          </p:nvPr>
        </p:nvSpPr>
        <p:spPr/>
        <p:txBody>
          <a:bodyPr/>
          <a:lstStyle/>
          <a:p>
            <a:fld id="{D57F1E4F-1CFF-5643-939E-217C01CDF565}" type="slidenum">
              <a:rPr lang="en-US" smtClean="0"/>
              <a:pPr/>
              <a:t>31</a:t>
            </a:fld>
            <a:endParaRPr lang="en-US" dirty="0"/>
          </a:p>
        </p:txBody>
      </p:sp>
    </p:spTree>
    <p:extLst>
      <p:ext uri="{BB962C8B-B14F-4D97-AF65-F5344CB8AC3E}">
        <p14:creationId xmlns:p14="http://schemas.microsoft.com/office/powerpoint/2010/main" val="2684792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4FB91-CA33-8C4A-AF9E-7CD11058FDA2}"/>
              </a:ext>
            </a:extLst>
          </p:cNvPr>
          <p:cNvSpPr>
            <a:spLocks noGrp="1"/>
          </p:cNvSpPr>
          <p:nvPr>
            <p:ph type="title"/>
          </p:nvPr>
        </p:nvSpPr>
        <p:spPr/>
        <p:txBody>
          <a:bodyPr/>
          <a:lstStyle/>
          <a:p>
            <a:r>
              <a:rPr lang="en-US" dirty="0"/>
              <a:t>TAKE HOME POINTS</a:t>
            </a:r>
          </a:p>
        </p:txBody>
      </p:sp>
      <p:sp>
        <p:nvSpPr>
          <p:cNvPr id="3" name="Content Placeholder 2">
            <a:extLst>
              <a:ext uri="{FF2B5EF4-FFF2-40B4-BE49-F238E27FC236}">
                <a16:creationId xmlns:a16="http://schemas.microsoft.com/office/drawing/2014/main" id="{E0E1FC66-CD00-DC46-A60F-069115460FCF}"/>
              </a:ext>
            </a:extLst>
          </p:cNvPr>
          <p:cNvSpPr>
            <a:spLocks noGrp="1"/>
          </p:cNvSpPr>
          <p:nvPr>
            <p:ph idx="1"/>
          </p:nvPr>
        </p:nvSpPr>
        <p:spPr>
          <a:xfrm>
            <a:off x="96796" y="866574"/>
            <a:ext cx="5999204" cy="5754360"/>
          </a:xfrm>
        </p:spPr>
        <p:txBody>
          <a:bodyPr>
            <a:normAutofit/>
          </a:bodyPr>
          <a:lstStyle/>
          <a:p>
            <a:r>
              <a:rPr lang="en-US" sz="2000" dirty="0"/>
              <a:t>Spinal cord injury with polytrauma poses uniquely challenging considerations due to the increased risk of secondary insults to the spinal cord.</a:t>
            </a:r>
          </a:p>
          <a:p>
            <a:r>
              <a:rPr lang="en-US" sz="2000" dirty="0"/>
              <a:t>Initial assessment and management focuses on optimizing spinal cord perfusion.</a:t>
            </a:r>
          </a:p>
          <a:p>
            <a:r>
              <a:rPr lang="en-US" sz="2000" dirty="0"/>
              <a:t>SCI can affect every system within the body.</a:t>
            </a:r>
          </a:p>
        </p:txBody>
      </p:sp>
      <p:pic>
        <p:nvPicPr>
          <p:cNvPr id="5" name="Picture 4">
            <a:extLst>
              <a:ext uri="{FF2B5EF4-FFF2-40B4-BE49-F238E27FC236}">
                <a16:creationId xmlns:a16="http://schemas.microsoft.com/office/drawing/2014/main" id="{58E28EB1-FC10-004C-A861-EB21F2449AC4}"/>
              </a:ext>
            </a:extLst>
          </p:cNvPr>
          <p:cNvPicPr>
            <a:picLocks noChangeAspect="1"/>
          </p:cNvPicPr>
          <p:nvPr/>
        </p:nvPicPr>
        <p:blipFill>
          <a:blip r:embed="rId2"/>
          <a:stretch>
            <a:fillRect/>
          </a:stretch>
        </p:blipFill>
        <p:spPr>
          <a:xfrm>
            <a:off x="6240162" y="1337733"/>
            <a:ext cx="5689414" cy="4812043"/>
          </a:xfrm>
          <a:prstGeom prst="rect">
            <a:avLst/>
          </a:prstGeom>
        </p:spPr>
      </p:pic>
      <p:sp>
        <p:nvSpPr>
          <p:cNvPr id="6" name="Slide Number Placeholder 5">
            <a:extLst>
              <a:ext uri="{FF2B5EF4-FFF2-40B4-BE49-F238E27FC236}">
                <a16:creationId xmlns:a16="http://schemas.microsoft.com/office/drawing/2014/main" id="{68725B4C-9849-9A40-A025-AE2E5E195A0F}"/>
              </a:ext>
            </a:extLst>
          </p:cNvPr>
          <p:cNvSpPr>
            <a:spLocks noGrp="1"/>
          </p:cNvSpPr>
          <p:nvPr>
            <p:ph type="sldNum" sz="quarter" idx="12"/>
          </p:nvPr>
        </p:nvSpPr>
        <p:spPr/>
        <p:txBody>
          <a:bodyPr/>
          <a:lstStyle/>
          <a:p>
            <a:fld id="{D57F1E4F-1CFF-5643-939E-217C01CDF565}" type="slidenum">
              <a:rPr lang="en-US" smtClean="0"/>
              <a:pPr/>
              <a:t>32</a:t>
            </a:fld>
            <a:endParaRPr lang="en-US" dirty="0"/>
          </a:p>
        </p:txBody>
      </p:sp>
    </p:spTree>
    <p:extLst>
      <p:ext uri="{BB962C8B-B14F-4D97-AF65-F5344CB8AC3E}">
        <p14:creationId xmlns:p14="http://schemas.microsoft.com/office/powerpoint/2010/main" val="2684008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10E47-B5E0-F242-988F-DC8AAF2771A1}"/>
              </a:ext>
            </a:extLst>
          </p:cNvPr>
          <p:cNvSpPr>
            <a:spLocks noGrp="1"/>
          </p:cNvSpPr>
          <p:nvPr>
            <p:ph type="title"/>
          </p:nvPr>
        </p:nvSpPr>
        <p:spPr>
          <a:xfrm>
            <a:off x="570054" y="2380526"/>
            <a:ext cx="10131425" cy="1456267"/>
          </a:xfrm>
        </p:spPr>
        <p:txBody>
          <a:bodyPr/>
          <a:lstStyle/>
          <a:p>
            <a:pPr algn="ctr"/>
            <a:r>
              <a:rPr lang="en-US" dirty="0"/>
              <a:t>Questions?</a:t>
            </a:r>
          </a:p>
        </p:txBody>
      </p:sp>
      <p:sp>
        <p:nvSpPr>
          <p:cNvPr id="4" name="Slide Number Placeholder 3">
            <a:extLst>
              <a:ext uri="{FF2B5EF4-FFF2-40B4-BE49-F238E27FC236}">
                <a16:creationId xmlns:a16="http://schemas.microsoft.com/office/drawing/2014/main" id="{CE1AFE24-A4CF-4E4F-8B40-8CB2C1DDB1D5}"/>
              </a:ext>
            </a:extLst>
          </p:cNvPr>
          <p:cNvSpPr>
            <a:spLocks noGrp="1"/>
          </p:cNvSpPr>
          <p:nvPr>
            <p:ph type="sldNum" sz="quarter" idx="12"/>
          </p:nvPr>
        </p:nvSpPr>
        <p:spPr/>
        <p:txBody>
          <a:bodyPr/>
          <a:lstStyle/>
          <a:p>
            <a:fld id="{D57F1E4F-1CFF-5643-939E-217C01CDF565}" type="slidenum">
              <a:rPr lang="en-US" smtClean="0"/>
              <a:pPr/>
              <a:t>33</a:t>
            </a:fld>
            <a:endParaRPr lang="en-US" dirty="0"/>
          </a:p>
        </p:txBody>
      </p:sp>
    </p:spTree>
    <p:extLst>
      <p:ext uri="{BB962C8B-B14F-4D97-AF65-F5344CB8AC3E}">
        <p14:creationId xmlns:p14="http://schemas.microsoft.com/office/powerpoint/2010/main" val="28998737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5585D-85A2-C14B-AD2F-7E1116D8A5E4}"/>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230E2531-555D-F345-8A88-D0C1D90BC5E8}"/>
              </a:ext>
            </a:extLst>
          </p:cNvPr>
          <p:cNvSpPr>
            <a:spLocks noGrp="1"/>
          </p:cNvSpPr>
          <p:nvPr>
            <p:ph idx="1"/>
          </p:nvPr>
        </p:nvSpPr>
        <p:spPr/>
        <p:txBody>
          <a:bodyPr>
            <a:normAutofit lnSpcReduction="10000"/>
          </a:bodyPr>
          <a:lstStyle/>
          <a:p>
            <a:r>
              <a:rPr lang="en-US" dirty="0" err="1"/>
              <a:t>Rollstin</a:t>
            </a:r>
            <a:r>
              <a:rPr lang="en-US" dirty="0"/>
              <a:t>, Amber &amp; Carey, Michael &amp; Doherty, Gloria &amp; Tawil, Isaac &amp; </a:t>
            </a:r>
            <a:r>
              <a:rPr lang="en-US" dirty="0" err="1"/>
              <a:t>Marinaro</a:t>
            </a:r>
            <a:r>
              <a:rPr lang="en-US" dirty="0"/>
              <a:t>, Jonathan. (2015). Oral albuterol to treat symptomatic bradycardia in acute spinal cord injury. Internal and emergency medicine. 11. 10.1007/s11739-015-1324-3. </a:t>
            </a:r>
          </a:p>
          <a:p>
            <a:r>
              <a:rPr lang="en-US" dirty="0" err="1"/>
              <a:t>Hollenberg</a:t>
            </a:r>
            <a:r>
              <a:rPr lang="en-US" dirty="0"/>
              <a:t> SM. Vasoactive drugs in circulatory shock. American journal of respiratory and critical care medicine.183(7):847-855. </a:t>
            </a:r>
          </a:p>
          <a:p>
            <a:r>
              <a:rPr lang="en-US" dirty="0"/>
              <a:t>McMahon D, Tutt M, Cook AM. Pharmacological management of hemodynamic complications following spinal cord injury. Orthopedics. 2009;32(5):331. </a:t>
            </a:r>
          </a:p>
          <a:p>
            <a:r>
              <a:rPr lang="en-US" dirty="0"/>
              <a:t>Whitson MR, et al. </a:t>
            </a:r>
            <a:r>
              <a:rPr lang="en-US" i="1" dirty="0"/>
              <a:t>Chest </a:t>
            </a:r>
            <a:r>
              <a:rPr lang="en-US" dirty="0"/>
              <a:t>2016;149:1380-3. Hammond DA, et al. </a:t>
            </a:r>
            <a:r>
              <a:rPr lang="en-US" i="1" dirty="0"/>
              <a:t>Chest </a:t>
            </a:r>
            <a:r>
              <a:rPr lang="en-US" dirty="0"/>
              <a:t>2016;149:1582-3. </a:t>
            </a:r>
          </a:p>
          <a:p>
            <a:r>
              <a:rPr lang="en-US" b="1" dirty="0"/>
              <a:t>Reader response: Spinal cord perfusion pressure predicts neurologic recovery in acute spinal cord injury</a:t>
            </a:r>
          </a:p>
          <a:p>
            <a:r>
              <a:rPr lang="en-US" dirty="0"/>
              <a:t>Guru Dutta </a:t>
            </a:r>
            <a:r>
              <a:rPr lang="en-US" dirty="0" err="1"/>
              <a:t>Satyarthee</a:t>
            </a:r>
            <a:r>
              <a:rPr lang="en-US" dirty="0"/>
              <a:t>. Neurology May 2018, 90 (19) 904; DOI:10.1212/WNL.0000000000005466</a:t>
            </a:r>
          </a:p>
          <a:p>
            <a:endParaRPr lang="en-US" dirty="0"/>
          </a:p>
        </p:txBody>
      </p:sp>
      <p:sp>
        <p:nvSpPr>
          <p:cNvPr id="4" name="Slide Number Placeholder 3">
            <a:extLst>
              <a:ext uri="{FF2B5EF4-FFF2-40B4-BE49-F238E27FC236}">
                <a16:creationId xmlns:a16="http://schemas.microsoft.com/office/drawing/2014/main" id="{78E8D869-77DF-7542-A03D-FC36C7E9064B}"/>
              </a:ext>
            </a:extLst>
          </p:cNvPr>
          <p:cNvSpPr>
            <a:spLocks noGrp="1"/>
          </p:cNvSpPr>
          <p:nvPr>
            <p:ph type="sldNum" sz="quarter" idx="12"/>
          </p:nvPr>
        </p:nvSpPr>
        <p:spPr/>
        <p:txBody>
          <a:bodyPr/>
          <a:lstStyle/>
          <a:p>
            <a:fld id="{D57F1E4F-1CFF-5643-939E-217C01CDF565}" type="slidenum">
              <a:rPr lang="en-US" smtClean="0"/>
              <a:pPr/>
              <a:t>34</a:t>
            </a:fld>
            <a:endParaRPr lang="en-US" dirty="0"/>
          </a:p>
        </p:txBody>
      </p:sp>
    </p:spTree>
    <p:extLst>
      <p:ext uri="{BB962C8B-B14F-4D97-AF65-F5344CB8AC3E}">
        <p14:creationId xmlns:p14="http://schemas.microsoft.com/office/powerpoint/2010/main" val="3714513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6913D-751D-5842-9787-3193768EAA5B}"/>
              </a:ext>
            </a:extLst>
          </p:cNvPr>
          <p:cNvSpPr>
            <a:spLocks noGrp="1"/>
          </p:cNvSpPr>
          <p:nvPr>
            <p:ph type="title"/>
          </p:nvPr>
        </p:nvSpPr>
        <p:spPr/>
        <p:txBody>
          <a:bodyPr/>
          <a:lstStyle/>
          <a:p>
            <a:r>
              <a:rPr lang="en-US" dirty="0"/>
              <a:t>Intro and epidemiology</a:t>
            </a:r>
          </a:p>
        </p:txBody>
      </p:sp>
      <p:pic>
        <p:nvPicPr>
          <p:cNvPr id="5" name="Picture 4">
            <a:extLst>
              <a:ext uri="{FF2B5EF4-FFF2-40B4-BE49-F238E27FC236}">
                <a16:creationId xmlns:a16="http://schemas.microsoft.com/office/drawing/2014/main" id="{62A6C162-DE7D-CE4E-A840-660967364433}"/>
              </a:ext>
            </a:extLst>
          </p:cNvPr>
          <p:cNvPicPr>
            <a:picLocks noChangeAspect="1"/>
          </p:cNvPicPr>
          <p:nvPr/>
        </p:nvPicPr>
        <p:blipFill>
          <a:blip r:embed="rId3"/>
          <a:stretch>
            <a:fillRect/>
          </a:stretch>
        </p:blipFill>
        <p:spPr>
          <a:xfrm>
            <a:off x="5400848" y="1680519"/>
            <a:ext cx="6574692" cy="4567882"/>
          </a:xfrm>
          <a:prstGeom prst="rect">
            <a:avLst/>
          </a:prstGeom>
        </p:spPr>
      </p:pic>
      <p:sp>
        <p:nvSpPr>
          <p:cNvPr id="3" name="Content Placeholder 2">
            <a:extLst>
              <a:ext uri="{FF2B5EF4-FFF2-40B4-BE49-F238E27FC236}">
                <a16:creationId xmlns:a16="http://schemas.microsoft.com/office/drawing/2014/main" id="{370334F8-0027-6A4E-893A-FD4BF4CF5907}"/>
              </a:ext>
            </a:extLst>
          </p:cNvPr>
          <p:cNvSpPr>
            <a:spLocks noGrp="1"/>
          </p:cNvSpPr>
          <p:nvPr>
            <p:ph idx="1"/>
          </p:nvPr>
        </p:nvSpPr>
        <p:spPr>
          <a:xfrm>
            <a:off x="335135" y="2065867"/>
            <a:ext cx="10131425" cy="3649133"/>
          </a:xfrm>
        </p:spPr>
        <p:txBody>
          <a:bodyPr>
            <a:normAutofit/>
          </a:bodyPr>
          <a:lstStyle/>
          <a:p>
            <a:r>
              <a:rPr lang="en-US" dirty="0"/>
              <a:t>8,000-10,000 cases per year in the United States</a:t>
            </a:r>
          </a:p>
          <a:p>
            <a:pPr lvl="1"/>
            <a:r>
              <a:rPr lang="en-US" dirty="0"/>
              <a:t>85% Traumatic</a:t>
            </a:r>
          </a:p>
          <a:p>
            <a:pPr lvl="2"/>
            <a:r>
              <a:rPr lang="en-US" dirty="0"/>
              <a:t>MVC, falls, violence, recreational activities</a:t>
            </a:r>
          </a:p>
          <a:p>
            <a:r>
              <a:rPr lang="en-US" dirty="0"/>
              <a:t>Male: Female 5:1</a:t>
            </a:r>
          </a:p>
          <a:p>
            <a:r>
              <a:rPr lang="en-US" dirty="0"/>
              <a:t>Up to 80% of patients with SCI suffer multisystem trauma</a:t>
            </a:r>
          </a:p>
          <a:p>
            <a:r>
              <a:rPr lang="en-US" dirty="0"/>
              <a:t>Risk of secondary cord injury from hypoperfusion and hypoxemia</a:t>
            </a:r>
          </a:p>
        </p:txBody>
      </p:sp>
      <p:sp>
        <p:nvSpPr>
          <p:cNvPr id="6" name="Slide Number Placeholder 5">
            <a:extLst>
              <a:ext uri="{FF2B5EF4-FFF2-40B4-BE49-F238E27FC236}">
                <a16:creationId xmlns:a16="http://schemas.microsoft.com/office/drawing/2014/main" id="{FAC3D11C-CA44-E94F-B50D-BF029C84EB24}"/>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3682040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9C7E1-D84E-9944-A6D3-33CB842D1982}"/>
              </a:ext>
            </a:extLst>
          </p:cNvPr>
          <p:cNvSpPr>
            <a:spLocks noGrp="1"/>
          </p:cNvSpPr>
          <p:nvPr>
            <p:ph type="title"/>
          </p:nvPr>
        </p:nvSpPr>
        <p:spPr/>
        <p:txBody>
          <a:bodyPr/>
          <a:lstStyle/>
          <a:p>
            <a:r>
              <a:rPr lang="en-US" dirty="0"/>
              <a:t>Anatomy</a:t>
            </a:r>
          </a:p>
        </p:txBody>
      </p:sp>
      <p:sp>
        <p:nvSpPr>
          <p:cNvPr id="3" name="Content Placeholder 2">
            <a:extLst>
              <a:ext uri="{FF2B5EF4-FFF2-40B4-BE49-F238E27FC236}">
                <a16:creationId xmlns:a16="http://schemas.microsoft.com/office/drawing/2014/main" id="{ED854CED-C241-7146-9DF6-B5A769D185B9}"/>
              </a:ext>
            </a:extLst>
          </p:cNvPr>
          <p:cNvSpPr>
            <a:spLocks noGrp="1"/>
          </p:cNvSpPr>
          <p:nvPr>
            <p:ph idx="1"/>
          </p:nvPr>
        </p:nvSpPr>
        <p:spPr>
          <a:xfrm>
            <a:off x="364525" y="1870218"/>
            <a:ext cx="10131425" cy="3649133"/>
          </a:xfrm>
        </p:spPr>
        <p:txBody>
          <a:bodyPr>
            <a:normAutofit/>
          </a:bodyPr>
          <a:lstStyle/>
          <a:p>
            <a:r>
              <a:rPr lang="en-US" dirty="0"/>
              <a:t>Spine</a:t>
            </a:r>
          </a:p>
          <a:p>
            <a:pPr lvl="1"/>
            <a:r>
              <a:rPr lang="en-US" dirty="0"/>
              <a:t>Total vertebrae = 33</a:t>
            </a:r>
          </a:p>
          <a:p>
            <a:pPr lvl="1"/>
            <a:r>
              <a:rPr lang="en-US" dirty="0"/>
              <a:t>Four curves</a:t>
            </a:r>
          </a:p>
          <a:p>
            <a:r>
              <a:rPr lang="en-US" dirty="0"/>
              <a:t>Spinal cord </a:t>
            </a:r>
          </a:p>
          <a:p>
            <a:pPr lvl="1"/>
            <a:r>
              <a:rPr lang="en-US" dirty="0"/>
              <a:t>Extends from brain to L1</a:t>
            </a:r>
          </a:p>
          <a:p>
            <a:pPr lvl="1"/>
            <a:r>
              <a:rPr lang="en-US" dirty="0"/>
              <a:t>Cauda Equina</a:t>
            </a:r>
          </a:p>
          <a:p>
            <a:r>
              <a:rPr lang="en-US" dirty="0"/>
              <a:t>Ligaments</a:t>
            </a:r>
          </a:p>
        </p:txBody>
      </p:sp>
      <p:pic>
        <p:nvPicPr>
          <p:cNvPr id="5" name="Picture 4">
            <a:extLst>
              <a:ext uri="{FF2B5EF4-FFF2-40B4-BE49-F238E27FC236}">
                <a16:creationId xmlns:a16="http://schemas.microsoft.com/office/drawing/2014/main" id="{64AF9D82-64B4-ED44-B6C5-92233BAAF254}"/>
              </a:ext>
            </a:extLst>
          </p:cNvPr>
          <p:cNvPicPr>
            <a:picLocks noChangeAspect="1"/>
          </p:cNvPicPr>
          <p:nvPr/>
        </p:nvPicPr>
        <p:blipFill>
          <a:blip r:embed="rId3"/>
          <a:stretch>
            <a:fillRect/>
          </a:stretch>
        </p:blipFill>
        <p:spPr>
          <a:xfrm>
            <a:off x="3317232" y="467153"/>
            <a:ext cx="3046498" cy="6159513"/>
          </a:xfrm>
          <a:prstGeom prst="rect">
            <a:avLst/>
          </a:prstGeom>
        </p:spPr>
      </p:pic>
      <p:pic>
        <p:nvPicPr>
          <p:cNvPr id="7" name="Picture 6">
            <a:extLst>
              <a:ext uri="{FF2B5EF4-FFF2-40B4-BE49-F238E27FC236}">
                <a16:creationId xmlns:a16="http://schemas.microsoft.com/office/drawing/2014/main" id="{F88F7172-E8DB-9041-9189-DC983374B310}"/>
              </a:ext>
            </a:extLst>
          </p:cNvPr>
          <p:cNvPicPr>
            <a:picLocks noChangeAspect="1"/>
          </p:cNvPicPr>
          <p:nvPr/>
        </p:nvPicPr>
        <p:blipFill rotWithShape="1">
          <a:blip r:embed="rId4"/>
          <a:srcRect l="10393"/>
          <a:stretch/>
        </p:blipFill>
        <p:spPr>
          <a:xfrm>
            <a:off x="6520849" y="2427044"/>
            <a:ext cx="5591175" cy="2731130"/>
          </a:xfrm>
          <a:prstGeom prst="rect">
            <a:avLst/>
          </a:prstGeom>
        </p:spPr>
      </p:pic>
      <p:sp>
        <p:nvSpPr>
          <p:cNvPr id="8" name="Slide Number Placeholder 7">
            <a:extLst>
              <a:ext uri="{FF2B5EF4-FFF2-40B4-BE49-F238E27FC236}">
                <a16:creationId xmlns:a16="http://schemas.microsoft.com/office/drawing/2014/main" id="{09541E78-7822-C24C-9D0E-B1CFDD2335A8}"/>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3781624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8C423-F7B7-F746-B73E-1032F6A3057B}"/>
              </a:ext>
            </a:extLst>
          </p:cNvPr>
          <p:cNvSpPr>
            <a:spLocks noGrp="1"/>
          </p:cNvSpPr>
          <p:nvPr>
            <p:ph type="title"/>
          </p:nvPr>
        </p:nvSpPr>
        <p:spPr>
          <a:xfrm>
            <a:off x="96750" y="535047"/>
            <a:ext cx="2408754" cy="1456267"/>
          </a:xfrm>
        </p:spPr>
        <p:txBody>
          <a:bodyPr/>
          <a:lstStyle/>
          <a:p>
            <a:r>
              <a:rPr lang="en-US" dirty="0"/>
              <a:t>Anatomy</a:t>
            </a:r>
          </a:p>
        </p:txBody>
      </p:sp>
      <p:sp>
        <p:nvSpPr>
          <p:cNvPr id="3" name="Content Placeholder 2">
            <a:extLst>
              <a:ext uri="{FF2B5EF4-FFF2-40B4-BE49-F238E27FC236}">
                <a16:creationId xmlns:a16="http://schemas.microsoft.com/office/drawing/2014/main" id="{E920E1F1-1264-9242-BC17-FB31AA2FDB39}"/>
              </a:ext>
            </a:extLst>
          </p:cNvPr>
          <p:cNvSpPr>
            <a:spLocks noGrp="1"/>
          </p:cNvSpPr>
          <p:nvPr>
            <p:ph idx="1"/>
          </p:nvPr>
        </p:nvSpPr>
        <p:spPr>
          <a:xfrm>
            <a:off x="169690" y="1604433"/>
            <a:ext cx="3347867" cy="3649133"/>
          </a:xfrm>
        </p:spPr>
        <p:txBody>
          <a:bodyPr/>
          <a:lstStyle/>
          <a:p>
            <a:r>
              <a:rPr lang="en-US" dirty="0"/>
              <a:t>Three column concept</a:t>
            </a:r>
          </a:p>
          <a:p>
            <a:pPr lvl="1"/>
            <a:r>
              <a:rPr lang="en-US" dirty="0"/>
              <a:t>Stable vs unstable fracture</a:t>
            </a:r>
          </a:p>
          <a:p>
            <a:r>
              <a:rPr lang="en-US" dirty="0"/>
              <a:t>Spinal cord </a:t>
            </a:r>
          </a:p>
        </p:txBody>
      </p:sp>
      <p:pic>
        <p:nvPicPr>
          <p:cNvPr id="5" name="Picture 4">
            <a:extLst>
              <a:ext uri="{FF2B5EF4-FFF2-40B4-BE49-F238E27FC236}">
                <a16:creationId xmlns:a16="http://schemas.microsoft.com/office/drawing/2014/main" id="{14A887FF-E266-7849-A92E-209906DC9931}"/>
              </a:ext>
            </a:extLst>
          </p:cNvPr>
          <p:cNvPicPr>
            <a:picLocks noChangeAspect="1"/>
          </p:cNvPicPr>
          <p:nvPr/>
        </p:nvPicPr>
        <p:blipFill>
          <a:blip r:embed="rId3"/>
          <a:stretch>
            <a:fillRect/>
          </a:stretch>
        </p:blipFill>
        <p:spPr>
          <a:xfrm>
            <a:off x="4629664" y="95905"/>
            <a:ext cx="5778157" cy="3252970"/>
          </a:xfrm>
          <a:prstGeom prst="rect">
            <a:avLst/>
          </a:prstGeom>
        </p:spPr>
      </p:pic>
      <p:pic>
        <p:nvPicPr>
          <p:cNvPr id="7" name="Picture 6">
            <a:extLst>
              <a:ext uri="{FF2B5EF4-FFF2-40B4-BE49-F238E27FC236}">
                <a16:creationId xmlns:a16="http://schemas.microsoft.com/office/drawing/2014/main" id="{8344B8E5-63D3-674C-BFDD-F718D96D34F5}"/>
              </a:ext>
            </a:extLst>
          </p:cNvPr>
          <p:cNvPicPr>
            <a:picLocks noChangeAspect="1"/>
          </p:cNvPicPr>
          <p:nvPr/>
        </p:nvPicPr>
        <p:blipFill>
          <a:blip r:embed="rId4"/>
          <a:stretch>
            <a:fillRect/>
          </a:stretch>
        </p:blipFill>
        <p:spPr>
          <a:xfrm>
            <a:off x="8293100" y="3587891"/>
            <a:ext cx="3703250" cy="3044894"/>
          </a:xfrm>
          <a:prstGeom prst="rect">
            <a:avLst/>
          </a:prstGeom>
        </p:spPr>
      </p:pic>
      <p:pic>
        <p:nvPicPr>
          <p:cNvPr id="9" name="Picture 8">
            <a:extLst>
              <a:ext uri="{FF2B5EF4-FFF2-40B4-BE49-F238E27FC236}">
                <a16:creationId xmlns:a16="http://schemas.microsoft.com/office/drawing/2014/main" id="{F86E902E-B5E3-7849-BC5B-5C5FE6AC9D58}"/>
              </a:ext>
            </a:extLst>
          </p:cNvPr>
          <p:cNvPicPr>
            <a:picLocks noChangeAspect="1"/>
          </p:cNvPicPr>
          <p:nvPr/>
        </p:nvPicPr>
        <p:blipFill>
          <a:blip r:embed="rId5"/>
          <a:stretch>
            <a:fillRect/>
          </a:stretch>
        </p:blipFill>
        <p:spPr>
          <a:xfrm>
            <a:off x="3517557" y="3779497"/>
            <a:ext cx="4404536" cy="2661682"/>
          </a:xfrm>
          <a:prstGeom prst="rect">
            <a:avLst/>
          </a:prstGeom>
        </p:spPr>
      </p:pic>
      <p:sp>
        <p:nvSpPr>
          <p:cNvPr id="10" name="Slide Number Placeholder 9">
            <a:extLst>
              <a:ext uri="{FF2B5EF4-FFF2-40B4-BE49-F238E27FC236}">
                <a16:creationId xmlns:a16="http://schemas.microsoft.com/office/drawing/2014/main" id="{2F53CB9F-ED2C-D24D-97D7-3583EA926376}"/>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2205767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90B82-523B-D249-BF64-7D9C8F606F44}"/>
              </a:ext>
            </a:extLst>
          </p:cNvPr>
          <p:cNvSpPr>
            <a:spLocks noGrp="1"/>
          </p:cNvSpPr>
          <p:nvPr>
            <p:ph type="title"/>
          </p:nvPr>
        </p:nvSpPr>
        <p:spPr>
          <a:xfrm>
            <a:off x="175500" y="428197"/>
            <a:ext cx="5299750" cy="1456267"/>
          </a:xfrm>
        </p:spPr>
        <p:txBody>
          <a:bodyPr>
            <a:normAutofit fontScale="90000"/>
          </a:bodyPr>
          <a:lstStyle/>
          <a:p>
            <a:r>
              <a:rPr lang="en-US" sz="4800" dirty="0"/>
              <a:t>Mechanism </a:t>
            </a:r>
            <a:br>
              <a:rPr lang="en-US" sz="4800" dirty="0"/>
            </a:br>
            <a:r>
              <a:rPr lang="en-US" sz="4800" dirty="0"/>
              <a:t>of SCI</a:t>
            </a:r>
          </a:p>
        </p:txBody>
      </p:sp>
      <p:pic>
        <p:nvPicPr>
          <p:cNvPr id="6" name="Content Placeholder 5">
            <a:extLst>
              <a:ext uri="{FF2B5EF4-FFF2-40B4-BE49-F238E27FC236}">
                <a16:creationId xmlns:a16="http://schemas.microsoft.com/office/drawing/2014/main" id="{24F14F87-649E-4344-B573-09EFCBBE1C0C}"/>
              </a:ext>
            </a:extLst>
          </p:cNvPr>
          <p:cNvPicPr>
            <a:picLocks noGrp="1" noChangeAspect="1"/>
          </p:cNvPicPr>
          <p:nvPr>
            <p:ph idx="1"/>
          </p:nvPr>
        </p:nvPicPr>
        <p:blipFill>
          <a:blip r:embed="rId3"/>
          <a:stretch>
            <a:fillRect/>
          </a:stretch>
        </p:blipFill>
        <p:spPr>
          <a:xfrm>
            <a:off x="3671147" y="428198"/>
            <a:ext cx="8345353" cy="6227562"/>
          </a:xfrm>
          <a:prstGeom prst="rect">
            <a:avLst/>
          </a:prstGeom>
        </p:spPr>
      </p:pic>
      <p:sp>
        <p:nvSpPr>
          <p:cNvPr id="7" name="Slide Number Placeholder 6">
            <a:extLst>
              <a:ext uri="{FF2B5EF4-FFF2-40B4-BE49-F238E27FC236}">
                <a16:creationId xmlns:a16="http://schemas.microsoft.com/office/drawing/2014/main" id="{8D021CA4-435E-5B41-ADF5-14DE4167BDCD}"/>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69729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75392-4EED-B14F-9452-AD71A68250BC}"/>
              </a:ext>
            </a:extLst>
          </p:cNvPr>
          <p:cNvSpPr>
            <a:spLocks noGrp="1"/>
          </p:cNvSpPr>
          <p:nvPr>
            <p:ph type="title"/>
          </p:nvPr>
        </p:nvSpPr>
        <p:spPr>
          <a:xfrm>
            <a:off x="457201" y="363767"/>
            <a:ext cx="10131425" cy="1456267"/>
          </a:xfrm>
        </p:spPr>
        <p:txBody>
          <a:bodyPr/>
          <a:lstStyle/>
          <a:p>
            <a:r>
              <a:rPr lang="en-US" dirty="0"/>
              <a:t>Pathophysiology of sci</a:t>
            </a:r>
          </a:p>
        </p:txBody>
      </p:sp>
      <p:sp>
        <p:nvSpPr>
          <p:cNvPr id="3" name="Content Placeholder 2">
            <a:extLst>
              <a:ext uri="{FF2B5EF4-FFF2-40B4-BE49-F238E27FC236}">
                <a16:creationId xmlns:a16="http://schemas.microsoft.com/office/drawing/2014/main" id="{F6B8907D-FB1B-0846-829A-B051AA75F5DE}"/>
              </a:ext>
            </a:extLst>
          </p:cNvPr>
          <p:cNvSpPr>
            <a:spLocks noGrp="1"/>
          </p:cNvSpPr>
          <p:nvPr>
            <p:ph idx="1"/>
          </p:nvPr>
        </p:nvSpPr>
        <p:spPr>
          <a:xfrm>
            <a:off x="304801" y="1820034"/>
            <a:ext cx="4076699" cy="4182533"/>
          </a:xfrm>
        </p:spPr>
        <p:txBody>
          <a:bodyPr>
            <a:normAutofit lnSpcReduction="10000"/>
          </a:bodyPr>
          <a:lstStyle/>
          <a:p>
            <a:r>
              <a:rPr lang="en-US" dirty="0"/>
              <a:t>Primary Injury</a:t>
            </a:r>
          </a:p>
          <a:p>
            <a:pPr lvl="1"/>
            <a:r>
              <a:rPr lang="en-US" dirty="0"/>
              <a:t>Direct damage to the axons and neural membranes in the intermediolateral nucleus, lateral grey mater, and anterior root that lead to disrupted sympathetic tone</a:t>
            </a:r>
          </a:p>
          <a:p>
            <a:r>
              <a:rPr lang="en-US" dirty="0"/>
              <a:t>Secondary Injury</a:t>
            </a:r>
          </a:p>
          <a:p>
            <a:pPr lvl="1"/>
            <a:r>
              <a:rPr lang="en-US" dirty="0"/>
              <a:t>Vascular insult, electrolyte shifts, and edema that lead to progressive central hemorrhagic necrosis of grey matter</a:t>
            </a:r>
          </a:p>
          <a:p>
            <a:pPr lvl="1"/>
            <a:r>
              <a:rPr lang="en-US" dirty="0"/>
              <a:t>Excitotoxicity from NMDA accumulation, mitochondrial injury, and reperfusion injury which all lead to uncontrolled apoptosis</a:t>
            </a:r>
          </a:p>
        </p:txBody>
      </p:sp>
      <p:pic>
        <p:nvPicPr>
          <p:cNvPr id="4" name="Picture 3">
            <a:extLst>
              <a:ext uri="{FF2B5EF4-FFF2-40B4-BE49-F238E27FC236}">
                <a16:creationId xmlns:a16="http://schemas.microsoft.com/office/drawing/2014/main" id="{676FD657-5E3F-FB4A-9CD4-B263505FC5AF}"/>
              </a:ext>
            </a:extLst>
          </p:cNvPr>
          <p:cNvPicPr>
            <a:picLocks noChangeAspect="1"/>
          </p:cNvPicPr>
          <p:nvPr/>
        </p:nvPicPr>
        <p:blipFill>
          <a:blip r:embed="rId3"/>
          <a:stretch>
            <a:fillRect/>
          </a:stretch>
        </p:blipFill>
        <p:spPr>
          <a:xfrm>
            <a:off x="4673929" y="2065867"/>
            <a:ext cx="7332931" cy="3979033"/>
          </a:xfrm>
          <a:prstGeom prst="rect">
            <a:avLst/>
          </a:prstGeom>
        </p:spPr>
      </p:pic>
      <p:sp>
        <p:nvSpPr>
          <p:cNvPr id="5" name="Slide Number Placeholder 4">
            <a:extLst>
              <a:ext uri="{FF2B5EF4-FFF2-40B4-BE49-F238E27FC236}">
                <a16:creationId xmlns:a16="http://schemas.microsoft.com/office/drawing/2014/main" id="{F49BD590-4CEE-B041-9F16-3FB55BC19F51}"/>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1916831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28CAA-14EB-584A-BEBB-979E6BD796F3}"/>
              </a:ext>
            </a:extLst>
          </p:cNvPr>
          <p:cNvSpPr>
            <a:spLocks noGrp="1"/>
          </p:cNvSpPr>
          <p:nvPr>
            <p:ph type="title"/>
          </p:nvPr>
        </p:nvSpPr>
        <p:spPr>
          <a:xfrm>
            <a:off x="261938" y="214313"/>
            <a:ext cx="10131425" cy="1456267"/>
          </a:xfrm>
        </p:spPr>
        <p:txBody>
          <a:bodyPr/>
          <a:lstStyle/>
          <a:p>
            <a:r>
              <a:rPr lang="en-US" dirty="0"/>
              <a:t>Initial stabilization and resuscitation</a:t>
            </a:r>
          </a:p>
        </p:txBody>
      </p:sp>
      <p:sp>
        <p:nvSpPr>
          <p:cNvPr id="3" name="Content Placeholder 2">
            <a:extLst>
              <a:ext uri="{FF2B5EF4-FFF2-40B4-BE49-F238E27FC236}">
                <a16:creationId xmlns:a16="http://schemas.microsoft.com/office/drawing/2014/main" id="{63B790ED-665E-164A-B4AD-9BEE98D4C271}"/>
              </a:ext>
            </a:extLst>
          </p:cNvPr>
          <p:cNvSpPr>
            <a:spLocks noGrp="1"/>
          </p:cNvSpPr>
          <p:nvPr>
            <p:ph idx="1"/>
          </p:nvPr>
        </p:nvSpPr>
        <p:spPr>
          <a:xfrm>
            <a:off x="462755" y="2221442"/>
            <a:ext cx="10131425" cy="3649133"/>
          </a:xfrm>
        </p:spPr>
        <p:txBody>
          <a:bodyPr>
            <a:noAutofit/>
          </a:bodyPr>
          <a:lstStyle/>
          <a:p>
            <a:r>
              <a:rPr lang="en-US" sz="2000" dirty="0"/>
              <a:t>Early intubation and ventilation</a:t>
            </a:r>
          </a:p>
          <a:p>
            <a:r>
              <a:rPr lang="en-US" sz="2000" dirty="0"/>
              <a:t>Circulatory- rule out and treat sources of hemorrhage/hemorrhagic shock FIRST</a:t>
            </a:r>
          </a:p>
          <a:p>
            <a:pPr lvl="1"/>
            <a:r>
              <a:rPr lang="en-US" sz="2000" dirty="0"/>
              <a:t>Prevent early spinal cord </a:t>
            </a:r>
            <a:r>
              <a:rPr lang="en-US" sz="2000" u="sng" dirty="0"/>
              <a:t>hypo</a:t>
            </a:r>
            <a:r>
              <a:rPr lang="en-US" sz="2000" dirty="0"/>
              <a:t>perfusion</a:t>
            </a:r>
          </a:p>
          <a:p>
            <a:r>
              <a:rPr lang="en-US" sz="2000" dirty="0"/>
              <a:t>Associated Injuries</a:t>
            </a:r>
          </a:p>
          <a:p>
            <a:pPr lvl="1"/>
            <a:r>
              <a:rPr lang="en-US" sz="2000" dirty="0"/>
              <a:t>24% Chest wall injuries</a:t>
            </a:r>
          </a:p>
          <a:p>
            <a:pPr lvl="1"/>
            <a:r>
              <a:rPr lang="en-US" sz="2000" dirty="0"/>
              <a:t>26% Head injury</a:t>
            </a:r>
          </a:p>
          <a:p>
            <a:pPr lvl="1"/>
            <a:r>
              <a:rPr lang="en-US" sz="2000" dirty="0"/>
              <a:t>23% Long Bone fractures </a:t>
            </a:r>
          </a:p>
          <a:p>
            <a:pPr lvl="1"/>
            <a:r>
              <a:rPr lang="en-US" sz="2000" dirty="0">
                <a:sym typeface="Wingdings" pitchFamily="2" charset="2"/>
              </a:rPr>
              <a:t>Lumbar spine </a:t>
            </a:r>
            <a:r>
              <a:rPr lang="en-US" sz="2000" dirty="0" err="1">
                <a:sym typeface="Wingdings" pitchFamily="2" charset="2"/>
              </a:rPr>
              <a:t>fx</a:t>
            </a:r>
            <a:r>
              <a:rPr lang="en-US" sz="2000" dirty="0">
                <a:sym typeface="Wingdings" pitchFamily="2" charset="2"/>
              </a:rPr>
              <a:t>  s</a:t>
            </a:r>
            <a:r>
              <a:rPr lang="en-US" sz="2000" dirty="0"/>
              <a:t>plenic (54%), renal (41%), hepatic (32%) and small bowel (23%) injuries</a:t>
            </a:r>
          </a:p>
          <a:p>
            <a:pPr lvl="1"/>
            <a:r>
              <a:rPr lang="en-US" sz="2000" dirty="0"/>
              <a:t>Blunt Cerebrovascular injury </a:t>
            </a:r>
          </a:p>
          <a:p>
            <a:pPr marL="457200" lvl="1" indent="0">
              <a:buNone/>
            </a:pPr>
            <a:endParaRPr lang="en-US" sz="2000" dirty="0"/>
          </a:p>
          <a:p>
            <a:pPr marL="457200" lvl="1" indent="0">
              <a:buNone/>
            </a:pPr>
            <a:r>
              <a:rPr lang="en-US" sz="2000" dirty="0"/>
              <a:t>***A focal neurologic deficit is not necessary for the diagnosis of </a:t>
            </a:r>
            <a:r>
              <a:rPr lang="en-US" sz="2000" u="sng" dirty="0"/>
              <a:t>neurogenic shock</a:t>
            </a:r>
          </a:p>
        </p:txBody>
      </p:sp>
      <p:pic>
        <p:nvPicPr>
          <p:cNvPr id="5" name="Picture 4">
            <a:extLst>
              <a:ext uri="{FF2B5EF4-FFF2-40B4-BE49-F238E27FC236}">
                <a16:creationId xmlns:a16="http://schemas.microsoft.com/office/drawing/2014/main" id="{2F156BFA-1A36-E840-BBE5-54A720273160}"/>
              </a:ext>
            </a:extLst>
          </p:cNvPr>
          <p:cNvPicPr>
            <a:picLocks noChangeAspect="1"/>
          </p:cNvPicPr>
          <p:nvPr/>
        </p:nvPicPr>
        <p:blipFill rotWithShape="1">
          <a:blip r:embed="rId3"/>
          <a:srcRect l="9380" t="6913" r="6199" b="482"/>
          <a:stretch/>
        </p:blipFill>
        <p:spPr>
          <a:xfrm>
            <a:off x="9258299" y="214313"/>
            <a:ext cx="2671763" cy="2743200"/>
          </a:xfrm>
          <a:prstGeom prst="rect">
            <a:avLst/>
          </a:prstGeom>
        </p:spPr>
      </p:pic>
      <p:sp>
        <p:nvSpPr>
          <p:cNvPr id="6" name="Slide Number Placeholder 5">
            <a:extLst>
              <a:ext uri="{FF2B5EF4-FFF2-40B4-BE49-F238E27FC236}">
                <a16:creationId xmlns:a16="http://schemas.microsoft.com/office/drawing/2014/main" id="{630FAEBA-0096-9A4B-8B30-E9B197AB8D21}"/>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33282906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Celestial</Template>
  <TotalTime>97113</TotalTime>
  <Words>2974</Words>
  <Application>Microsoft Macintosh PowerPoint</Application>
  <PresentationFormat>Widescreen</PresentationFormat>
  <Paragraphs>362</Paragraphs>
  <Slides>34</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Calibri Light</vt:lpstr>
      <vt:lpstr>Wingdings</vt:lpstr>
      <vt:lpstr>Celestial</vt:lpstr>
      <vt:lpstr>Critical Care management of Traumatic Spinal cord injuries </vt:lpstr>
      <vt:lpstr>CaSE: TA vanilla</vt:lpstr>
      <vt:lpstr>Outline</vt:lpstr>
      <vt:lpstr>Intro and epidemiology</vt:lpstr>
      <vt:lpstr>Anatomy</vt:lpstr>
      <vt:lpstr>Anatomy</vt:lpstr>
      <vt:lpstr>Mechanism  of SCI</vt:lpstr>
      <vt:lpstr>Pathophysiology of sci</vt:lpstr>
      <vt:lpstr>Initial stabilization and resuscitation</vt:lpstr>
      <vt:lpstr>Classification</vt:lpstr>
      <vt:lpstr>Evaluation</vt:lpstr>
      <vt:lpstr>PowerPoint Presentation</vt:lpstr>
      <vt:lpstr>PowerPoint Presentation</vt:lpstr>
      <vt:lpstr>PowerPoint Presentation</vt:lpstr>
      <vt:lpstr>PowerPoint Presentation</vt:lpstr>
      <vt:lpstr>PowerPoint Presentation</vt:lpstr>
      <vt:lpstr>IMAGING METHODS</vt:lpstr>
      <vt:lpstr>Physiologic changes after sci</vt:lpstr>
      <vt:lpstr>Cardiovascular changes</vt:lpstr>
      <vt:lpstr>Adjunctive treatment for neurogenic shock</vt:lpstr>
      <vt:lpstr>PowerPoint Presentation</vt:lpstr>
      <vt:lpstr>PowerPoint Presentation</vt:lpstr>
      <vt:lpstr>Cardiovascular changes continued</vt:lpstr>
      <vt:lpstr>Respiratory changes</vt:lpstr>
      <vt:lpstr>Gastrointestinal changes</vt:lpstr>
      <vt:lpstr>Metabolic changes</vt:lpstr>
      <vt:lpstr>Other changes/considerations</vt:lpstr>
      <vt:lpstr>Spinal cord perfusion and vasopressor support</vt:lpstr>
      <vt:lpstr>SURGICAL CANDIDACY and Timing</vt:lpstr>
      <vt:lpstr>BIOMARKERS FOR EARLY DIAGNOSIS?</vt:lpstr>
      <vt:lpstr>Long Term Morbidity</vt:lpstr>
      <vt:lpstr>TAKE HOME POINTS</vt:lpstr>
      <vt:lpstr>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Care Grand rounds</dc:title>
  <dc:creator>Microsoft Office User</dc:creator>
  <cp:lastModifiedBy>Lauren Van Sant</cp:lastModifiedBy>
  <cp:revision>693</cp:revision>
  <dcterms:created xsi:type="dcterms:W3CDTF">2019-11-18T21:49:21Z</dcterms:created>
  <dcterms:modified xsi:type="dcterms:W3CDTF">2026-09-01T01:34:24Z</dcterms:modified>
</cp:coreProperties>
</file>