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66" r:id="rId2"/>
    <p:sldId id="410" r:id="rId3"/>
    <p:sldId id="368" r:id="rId4"/>
    <p:sldId id="479" r:id="rId5"/>
    <p:sldId id="472" r:id="rId6"/>
    <p:sldId id="459" r:id="rId7"/>
    <p:sldId id="468" r:id="rId8"/>
    <p:sldId id="473" r:id="rId9"/>
    <p:sldId id="416" r:id="rId10"/>
    <p:sldId id="474" r:id="rId11"/>
    <p:sldId id="418" r:id="rId12"/>
    <p:sldId id="476" r:id="rId13"/>
    <p:sldId id="480" r:id="rId14"/>
    <p:sldId id="475" r:id="rId15"/>
    <p:sldId id="395" r:id="rId16"/>
    <p:sldId id="481" r:id="rId17"/>
    <p:sldId id="372" r:id="rId18"/>
    <p:sldId id="457" r:id="rId19"/>
    <p:sldId id="456" r:id="rId20"/>
    <p:sldId id="470" r:id="rId21"/>
    <p:sldId id="460" r:id="rId22"/>
    <p:sldId id="461" r:id="rId23"/>
    <p:sldId id="462" r:id="rId24"/>
    <p:sldId id="463" r:id="rId25"/>
    <p:sldId id="469" r:id="rId26"/>
    <p:sldId id="477" r:id="rId27"/>
    <p:sldId id="425" r:id="rId28"/>
    <p:sldId id="426" r:id="rId29"/>
    <p:sldId id="455" r:id="rId30"/>
    <p:sldId id="464" r:id="rId31"/>
    <p:sldId id="478" r:id="rId32"/>
    <p:sldId id="465" r:id="rId33"/>
    <p:sldId id="47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078"/>
    <a:srgbClr val="0069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62"/>
    <p:restoredTop sz="96466"/>
  </p:normalViewPr>
  <p:slideViewPr>
    <p:cSldViewPr>
      <p:cViewPr varScale="1">
        <p:scale>
          <a:sx n="132" d="100"/>
          <a:sy n="132" d="100"/>
        </p:scale>
        <p:origin x="184" y="2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4" d="100"/>
          <a:sy n="64" d="100"/>
        </p:scale>
        <p:origin x="-308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4BF8C0-5893-4879-89FF-204B62AA11E2}" type="datetimeFigureOut">
              <a:rPr lang="en-US" smtClean="0"/>
              <a:t>8/26/26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04D585-B643-4C48-BBA4-57B986E448F2}" type="slidenum">
              <a:rPr lang="en-US" smtClean="0"/>
              <a:t>‹#›</a:t>
            </a:fld>
            <a:endParaRPr lang="en-US"/>
          </a:p>
        </p:txBody>
      </p:sp>
    </p:spTree>
    <p:extLst>
      <p:ext uri="{BB962C8B-B14F-4D97-AF65-F5344CB8AC3E}">
        <p14:creationId xmlns:p14="http://schemas.microsoft.com/office/powerpoint/2010/main" val="3232641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D585-B643-4C48-BBA4-57B986E448F2}" type="slidenum">
              <a:rPr lang="en-US" smtClean="0"/>
              <a:t>2</a:t>
            </a:fld>
            <a:endParaRPr lang="en-US"/>
          </a:p>
        </p:txBody>
      </p:sp>
    </p:spTree>
    <p:extLst>
      <p:ext uri="{BB962C8B-B14F-4D97-AF65-F5344CB8AC3E}">
        <p14:creationId xmlns:p14="http://schemas.microsoft.com/office/powerpoint/2010/main" val="167202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381000" y="685800"/>
            <a:ext cx="6096000" cy="3429000"/>
          </a:xfrm>
          <a:ln/>
        </p:spPr>
      </p:sp>
      <p:sp>
        <p:nvSpPr>
          <p:cNvPr id="38915" name="Rectangle 3"/>
          <p:cNvSpPr>
            <a:spLocks noGrp="1" noChangeArrowheads="1"/>
          </p:cNvSpPr>
          <p:nvPr>
            <p:ph type="body" idx="1"/>
          </p:nvPr>
        </p:nvSpPr>
        <p:spPr>
          <a:noFill/>
          <a:ln/>
        </p:spPr>
        <p:txBody>
          <a:bodyPr/>
          <a:lstStyle/>
          <a:p>
            <a:r>
              <a:rPr lang="en-US" sz="1200" kern="1200" dirty="0">
                <a:solidFill>
                  <a:schemeClr val="tx1"/>
                </a:solidFill>
                <a:effectLst/>
                <a:latin typeface="Arial" charset="0"/>
                <a:ea typeface="ＭＳ Ｐゴシック" pitchFamily="1" charset="-128"/>
                <a:cs typeface="+mn-cs"/>
              </a:rPr>
              <a:t>This slide depicts one method of classifying the types of shock. Such a system is useful because it allows consideration of appropriate treatment based on the underlying cause of shock. As previously noted, the treatment of all types of shock, except some forms of cardiogenic shock, starts with administration of intravenous fluids. </a:t>
            </a:r>
          </a:p>
          <a:p>
            <a:r>
              <a:rPr lang="en-US" sz="1200" kern="1200" dirty="0">
                <a:solidFill>
                  <a:schemeClr val="tx1"/>
                </a:solidFill>
                <a:effectLst/>
                <a:latin typeface="Arial" charset="0"/>
                <a:ea typeface="ＭＳ Ｐゴシック" pitchFamily="1" charset="-128"/>
                <a:cs typeface="+mn-cs"/>
              </a:rPr>
              <a:t> </a:t>
            </a:r>
          </a:p>
          <a:p>
            <a:r>
              <a:rPr lang="en-US" sz="1200" kern="1200" dirty="0">
                <a:solidFill>
                  <a:schemeClr val="tx1"/>
                </a:solidFill>
                <a:effectLst/>
                <a:latin typeface="Arial" charset="0"/>
                <a:ea typeface="ＭＳ Ｐゴシック" pitchFamily="1" charset="-128"/>
                <a:cs typeface="+mn-cs"/>
              </a:rPr>
              <a:t>Hypovolemic and distributive, or septic, shock are the most commonly encountered types of shock in the clinical setting; obstructive shock occurs less frequently. </a:t>
            </a:r>
          </a:p>
        </p:txBody>
      </p:sp>
    </p:spTree>
    <p:extLst>
      <p:ext uri="{BB962C8B-B14F-4D97-AF65-F5344CB8AC3E}">
        <p14:creationId xmlns:p14="http://schemas.microsoft.com/office/powerpoint/2010/main" val="382471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00515-ADB6-F9DE-9E9A-D1737DF6F439}"/>
            </a:ext>
          </a:extLst>
        </p:cNvPr>
        <p:cNvGrpSpPr/>
        <p:nvPr/>
      </p:nvGrpSpPr>
      <p:grpSpPr>
        <a:xfrm>
          <a:off x="0" y="0"/>
          <a:ext cx="0" cy="0"/>
          <a:chOff x="0" y="0"/>
          <a:chExt cx="0" cy="0"/>
        </a:xfrm>
      </p:grpSpPr>
      <p:sp>
        <p:nvSpPr>
          <p:cNvPr id="38914" name="Rectangle 2">
            <a:extLst>
              <a:ext uri="{FF2B5EF4-FFF2-40B4-BE49-F238E27FC236}">
                <a16:creationId xmlns:a16="http://schemas.microsoft.com/office/drawing/2014/main" id="{10855F07-D765-8010-F4E9-D446064560B6}"/>
              </a:ext>
            </a:extLst>
          </p:cNvPr>
          <p:cNvSpPr>
            <a:spLocks noGrp="1" noRot="1" noChangeAspect="1" noChangeArrowheads="1" noTextEdit="1"/>
          </p:cNvSpPr>
          <p:nvPr>
            <p:ph type="sldImg"/>
          </p:nvPr>
        </p:nvSpPr>
        <p:spPr>
          <a:xfrm>
            <a:off x="381000" y="685800"/>
            <a:ext cx="6096000" cy="3429000"/>
          </a:xfrm>
          <a:ln/>
        </p:spPr>
      </p:sp>
      <p:sp>
        <p:nvSpPr>
          <p:cNvPr id="38915" name="Rectangle 3">
            <a:extLst>
              <a:ext uri="{FF2B5EF4-FFF2-40B4-BE49-F238E27FC236}">
                <a16:creationId xmlns:a16="http://schemas.microsoft.com/office/drawing/2014/main" id="{C4E66754-BD31-D6A5-F765-4E8D00569276}"/>
              </a:ext>
            </a:extLst>
          </p:cNvPr>
          <p:cNvSpPr>
            <a:spLocks noGrp="1" noChangeArrowheads="1"/>
          </p:cNvSpPr>
          <p:nvPr>
            <p:ph type="body" idx="1"/>
          </p:nvPr>
        </p:nvSpPr>
        <p:spPr>
          <a:noFill/>
          <a:ln/>
        </p:spPr>
        <p:txBody>
          <a:bodyPr/>
          <a:lstStyle/>
          <a:p>
            <a:r>
              <a:rPr lang="en-US" sz="1200" kern="1200" dirty="0">
                <a:solidFill>
                  <a:schemeClr val="tx1"/>
                </a:solidFill>
                <a:effectLst/>
                <a:latin typeface="Arial" charset="0"/>
                <a:ea typeface="ＭＳ Ｐゴシック" pitchFamily="1" charset="-128"/>
                <a:cs typeface="+mn-cs"/>
              </a:rPr>
              <a:t>This slide depicts one method of classifying the types of shock. Such a system is useful because it allows consideration of appropriate treatment based on the underlying cause of shock. As previously noted, the treatment of all types of shock, except some forms of cardiogenic shock, starts with administration of intravenous fluids. </a:t>
            </a:r>
          </a:p>
          <a:p>
            <a:r>
              <a:rPr lang="en-US" sz="1200" kern="1200" dirty="0">
                <a:solidFill>
                  <a:schemeClr val="tx1"/>
                </a:solidFill>
                <a:effectLst/>
                <a:latin typeface="Arial" charset="0"/>
                <a:ea typeface="ＭＳ Ｐゴシック" pitchFamily="1" charset="-128"/>
                <a:cs typeface="+mn-cs"/>
              </a:rPr>
              <a:t> </a:t>
            </a:r>
          </a:p>
          <a:p>
            <a:r>
              <a:rPr lang="en-US" sz="1200" kern="1200" dirty="0">
                <a:solidFill>
                  <a:schemeClr val="tx1"/>
                </a:solidFill>
                <a:effectLst/>
                <a:latin typeface="Arial" charset="0"/>
                <a:ea typeface="ＭＳ Ｐゴシック" pitchFamily="1" charset="-128"/>
                <a:cs typeface="+mn-cs"/>
              </a:rPr>
              <a:t>Hypovolemic and distributive, or septic, shock are the most commonly encountered types of shock in the clinical setting; obstructive shock occurs less frequently. </a:t>
            </a:r>
          </a:p>
        </p:txBody>
      </p:sp>
    </p:spTree>
    <p:extLst>
      <p:ext uri="{BB962C8B-B14F-4D97-AF65-F5344CB8AC3E}">
        <p14:creationId xmlns:p14="http://schemas.microsoft.com/office/powerpoint/2010/main" val="383031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a:ln/>
        </p:spPr>
      </p:sp>
      <p:sp>
        <p:nvSpPr>
          <p:cNvPr id="39939" name="Rectangle 3"/>
          <p:cNvSpPr>
            <a:spLocks noGrp="1" noChangeArrowheads="1"/>
          </p:cNvSpPr>
          <p:nvPr>
            <p:ph type="body" idx="1"/>
          </p:nvPr>
        </p:nvSpPr>
        <p:spPr>
          <a:noFill/>
          <a:ln/>
        </p:spPr>
        <p:txBody>
          <a:bodyPr/>
          <a:lstStyle/>
          <a:p>
            <a:r>
              <a:rPr lang="en-US" sz="1200" kern="1200" dirty="0">
                <a:solidFill>
                  <a:schemeClr val="tx1"/>
                </a:solidFill>
                <a:effectLst/>
                <a:latin typeface="Arial" charset="0"/>
                <a:ea typeface="ＭＳ Ｐゴシック" pitchFamily="1" charset="-128"/>
                <a:cs typeface="+mn-cs"/>
              </a:rPr>
              <a:t>Hemodynamic profiles can characterize the various types of shock. Although these specific parameters may not be measured in many patients, knowledge of the expected responses may be helpful in determining management. Note that cardiac output is diminished in all types of shock except for distributive (or most commonly septic) shock, where it is elevated. Another hallmark of septic or distributive shock is warm extremities despite a low blood pressure. This is due to a decrease in vascular resistance, which also leads to lower diastolic pressures and a widened pulse pressure. Yet another hallmark of distributive shock is shunting of blood past the capillary bed, which is the underlying reason for the low vascular resistance. This shunting causes an inability to metabolize oxygen. The unused oxygen results in an increased or normal central or mixed venous oxygen saturation, something not seen in other forms of shock. </a:t>
            </a:r>
          </a:p>
          <a:p>
            <a:r>
              <a:rPr lang="en-US" sz="1200" kern="1200" dirty="0">
                <a:solidFill>
                  <a:schemeClr val="tx1"/>
                </a:solidFill>
                <a:effectLst/>
                <a:latin typeface="Arial" charset="0"/>
                <a:ea typeface="ＭＳ Ｐゴシック" pitchFamily="1" charset="-128"/>
                <a:cs typeface="+mn-cs"/>
              </a:rPr>
              <a:t> </a:t>
            </a:r>
          </a:p>
          <a:p>
            <a:r>
              <a:rPr lang="en-US" sz="1200" kern="1200" dirty="0">
                <a:solidFill>
                  <a:schemeClr val="tx1"/>
                </a:solidFill>
                <a:effectLst/>
                <a:latin typeface="Arial" charset="0"/>
                <a:ea typeface="ＭＳ Ｐゴシック" pitchFamily="1" charset="-128"/>
                <a:cs typeface="+mn-cs"/>
              </a:rPr>
              <a:t>Cardiac filling pressures are diminished in all forms of shock other than cardiogenic and obstructive shock. Cardiogenic and obstructive shock are caused by pump, or heart, failure that leads to elevated cardiac filling pressures. </a:t>
            </a:r>
          </a:p>
        </p:txBody>
      </p:sp>
    </p:spTree>
    <p:extLst>
      <p:ext uri="{BB962C8B-B14F-4D97-AF65-F5344CB8AC3E}">
        <p14:creationId xmlns:p14="http://schemas.microsoft.com/office/powerpoint/2010/main" val="2259165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D585-B643-4C48-BBA4-57B986E448F2}" type="slidenum">
              <a:rPr lang="en-US" smtClean="0"/>
              <a:t>24</a:t>
            </a:fld>
            <a:endParaRPr lang="en-US"/>
          </a:p>
        </p:txBody>
      </p:sp>
    </p:spTree>
    <p:extLst>
      <p:ext uri="{BB962C8B-B14F-4D97-AF65-F5344CB8AC3E}">
        <p14:creationId xmlns:p14="http://schemas.microsoft.com/office/powerpoint/2010/main" val="726037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a:noFill/>
          <a:ln/>
        </p:spPr>
        <p:txBody>
          <a:bodyPr/>
          <a:lstStyle/>
          <a:p>
            <a:r>
              <a:rPr lang="en-US" sz="1200" kern="1200" dirty="0">
                <a:solidFill>
                  <a:schemeClr val="tx1"/>
                </a:solidFill>
                <a:effectLst/>
                <a:latin typeface="Arial" charset="0"/>
                <a:ea typeface="ＭＳ Ｐゴシック" pitchFamily="1" charset="-128"/>
                <a:cs typeface="+mn-cs"/>
              </a:rPr>
              <a:t>Shock is defined as any state in which tissues do not receive sufficient oxygen or perfusion. The causes are variable, as we will discuss later. </a:t>
            </a:r>
          </a:p>
          <a:p>
            <a:r>
              <a:rPr lang="en-US" sz="1200" kern="1200" dirty="0">
                <a:solidFill>
                  <a:schemeClr val="tx1"/>
                </a:solidFill>
                <a:effectLst/>
                <a:latin typeface="Arial" charset="0"/>
                <a:ea typeface="ＭＳ Ｐゴシック" pitchFamily="1" charset="-128"/>
                <a:cs typeface="+mn-cs"/>
              </a:rPr>
              <a:t> </a:t>
            </a:r>
          </a:p>
          <a:p>
            <a:r>
              <a:rPr lang="en-US" sz="1200" kern="1200" dirty="0">
                <a:solidFill>
                  <a:schemeClr val="tx1"/>
                </a:solidFill>
                <a:effectLst/>
                <a:latin typeface="Arial" charset="0"/>
                <a:ea typeface="ＭＳ Ｐゴシック" pitchFamily="1" charset="-128"/>
                <a:cs typeface="+mn-cs"/>
              </a:rPr>
              <a:t>The imbalance between oxygen demand and supply may be due to insufficient supply, as in hemorrhagic shock; ineffective delivery, as in cardiogenic or obstructive shock; or ineffective utilization of oxygen by tissues, as in distributive shock. The most commonly encountered form of distributive shock is septic shock. </a:t>
            </a:r>
          </a:p>
        </p:txBody>
      </p:sp>
    </p:spTree>
    <p:extLst>
      <p:ext uri="{BB962C8B-B14F-4D97-AF65-F5344CB8AC3E}">
        <p14:creationId xmlns:p14="http://schemas.microsoft.com/office/powerpoint/2010/main" val="159184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DEFAF-43F1-C42E-F06B-49777C959B91}"/>
            </a:ext>
          </a:extLst>
        </p:cNvPr>
        <p:cNvGrpSpPr/>
        <p:nvPr/>
      </p:nvGrpSpPr>
      <p:grpSpPr>
        <a:xfrm>
          <a:off x="0" y="0"/>
          <a:ext cx="0" cy="0"/>
          <a:chOff x="0" y="0"/>
          <a:chExt cx="0" cy="0"/>
        </a:xfrm>
      </p:grpSpPr>
      <p:sp>
        <p:nvSpPr>
          <p:cNvPr id="34818" name="Rectangle 2">
            <a:extLst>
              <a:ext uri="{FF2B5EF4-FFF2-40B4-BE49-F238E27FC236}">
                <a16:creationId xmlns:a16="http://schemas.microsoft.com/office/drawing/2014/main" id="{DEBB51FA-F4F4-BDC9-B931-3F5D107F89A1}"/>
              </a:ext>
            </a:extLst>
          </p:cNvPr>
          <p:cNvSpPr>
            <a:spLocks noGrp="1" noRot="1" noChangeAspect="1" noChangeArrowheads="1" noTextEdit="1"/>
          </p:cNvSpPr>
          <p:nvPr>
            <p:ph type="sldImg"/>
          </p:nvPr>
        </p:nvSpPr>
        <p:spPr>
          <a:xfrm>
            <a:off x="381000" y="685800"/>
            <a:ext cx="6096000" cy="3429000"/>
          </a:xfrm>
          <a:ln/>
        </p:spPr>
      </p:sp>
      <p:sp>
        <p:nvSpPr>
          <p:cNvPr id="34819" name="Rectangle 3">
            <a:extLst>
              <a:ext uri="{FF2B5EF4-FFF2-40B4-BE49-F238E27FC236}">
                <a16:creationId xmlns:a16="http://schemas.microsoft.com/office/drawing/2014/main" id="{6192C816-12E8-78B8-52AB-3CCB6BAD650E}"/>
              </a:ext>
            </a:extLst>
          </p:cNvPr>
          <p:cNvSpPr>
            <a:spLocks noGrp="1" noChangeArrowheads="1"/>
          </p:cNvSpPr>
          <p:nvPr>
            <p:ph type="body" idx="1"/>
          </p:nvPr>
        </p:nvSpPr>
        <p:spPr>
          <a:noFill/>
          <a:ln/>
        </p:spPr>
        <p:txBody>
          <a:bodyPr/>
          <a:lstStyle/>
          <a:p>
            <a:r>
              <a:rPr lang="en-US" sz="1200" kern="1200" dirty="0">
                <a:solidFill>
                  <a:schemeClr val="tx1"/>
                </a:solidFill>
                <a:effectLst/>
                <a:latin typeface="Arial" charset="0"/>
                <a:ea typeface="ＭＳ Ｐゴシック" pitchFamily="1" charset="-128"/>
                <a:cs typeface="+mn-cs"/>
              </a:rPr>
              <a:t>Shock is defined as any state in which tissues do not receive sufficient oxygen or perfusion. The causes are variable, as we will discuss later. </a:t>
            </a:r>
          </a:p>
          <a:p>
            <a:r>
              <a:rPr lang="en-US" sz="1200" kern="1200" dirty="0">
                <a:solidFill>
                  <a:schemeClr val="tx1"/>
                </a:solidFill>
                <a:effectLst/>
                <a:latin typeface="Arial" charset="0"/>
                <a:ea typeface="ＭＳ Ｐゴシック" pitchFamily="1" charset="-128"/>
                <a:cs typeface="+mn-cs"/>
              </a:rPr>
              <a:t> </a:t>
            </a:r>
          </a:p>
          <a:p>
            <a:r>
              <a:rPr lang="en-US" sz="1200" kern="1200" dirty="0">
                <a:solidFill>
                  <a:schemeClr val="tx1"/>
                </a:solidFill>
                <a:effectLst/>
                <a:latin typeface="Arial" charset="0"/>
                <a:ea typeface="ＭＳ Ｐゴシック" pitchFamily="1" charset="-128"/>
                <a:cs typeface="+mn-cs"/>
              </a:rPr>
              <a:t>The imbalance between oxygen demand and supply may be due to insufficient supply, as in hemorrhagic shock; ineffective delivery, as in cardiogenic or obstructive shock; or ineffective utilization of oxygen by tissues, as in distributive shock. The most commonly encountered form of distributive shock is septic shock. </a:t>
            </a:r>
          </a:p>
        </p:txBody>
      </p:sp>
    </p:spTree>
    <p:extLst>
      <p:ext uri="{BB962C8B-B14F-4D97-AF65-F5344CB8AC3E}">
        <p14:creationId xmlns:p14="http://schemas.microsoft.com/office/powerpoint/2010/main" val="3629547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D585-B643-4C48-BBA4-57B986E448F2}" type="slidenum">
              <a:rPr lang="en-US" smtClean="0"/>
              <a:t>6</a:t>
            </a:fld>
            <a:endParaRPr lang="en-US"/>
          </a:p>
        </p:txBody>
      </p:sp>
    </p:spTree>
    <p:extLst>
      <p:ext uri="{BB962C8B-B14F-4D97-AF65-F5344CB8AC3E}">
        <p14:creationId xmlns:p14="http://schemas.microsoft.com/office/powerpoint/2010/main" val="2866883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D585-B643-4C48-BBA4-57B986E448F2}" type="slidenum">
              <a:rPr lang="en-US" smtClean="0"/>
              <a:t>8</a:t>
            </a:fld>
            <a:endParaRPr lang="en-US"/>
          </a:p>
        </p:txBody>
      </p:sp>
    </p:spTree>
    <p:extLst>
      <p:ext uri="{BB962C8B-B14F-4D97-AF65-F5344CB8AC3E}">
        <p14:creationId xmlns:p14="http://schemas.microsoft.com/office/powerpoint/2010/main" val="773151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D585-B643-4C48-BBA4-57B986E448F2}" type="slidenum">
              <a:rPr lang="en-US" smtClean="0"/>
              <a:t>9</a:t>
            </a:fld>
            <a:endParaRPr lang="en-US"/>
          </a:p>
        </p:txBody>
      </p:sp>
    </p:spTree>
    <p:extLst>
      <p:ext uri="{BB962C8B-B14F-4D97-AF65-F5344CB8AC3E}">
        <p14:creationId xmlns:p14="http://schemas.microsoft.com/office/powerpoint/2010/main" val="1331361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04D585-B643-4C48-BBA4-57B986E448F2}" type="slidenum">
              <a:rPr lang="en-US" smtClean="0"/>
              <a:t>11</a:t>
            </a:fld>
            <a:endParaRPr lang="en-US"/>
          </a:p>
        </p:txBody>
      </p:sp>
    </p:spTree>
    <p:extLst>
      <p:ext uri="{BB962C8B-B14F-4D97-AF65-F5344CB8AC3E}">
        <p14:creationId xmlns:p14="http://schemas.microsoft.com/office/powerpoint/2010/main" val="4104923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4026C-AF79-E8FE-BE23-F643D1228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64A28-5BBD-C3A4-CDB7-4A1DB8D9C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BDA54-8C37-B667-2CEF-AE737A70D6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54ED86-441A-BB76-790E-865638D0CC2A}"/>
              </a:ext>
            </a:extLst>
          </p:cNvPr>
          <p:cNvSpPr>
            <a:spLocks noGrp="1"/>
          </p:cNvSpPr>
          <p:nvPr>
            <p:ph type="sldNum" sz="quarter" idx="5"/>
          </p:nvPr>
        </p:nvSpPr>
        <p:spPr/>
        <p:txBody>
          <a:bodyPr/>
          <a:lstStyle/>
          <a:p>
            <a:fld id="{0904D585-B643-4C48-BBA4-57B986E448F2}" type="slidenum">
              <a:rPr lang="en-US" smtClean="0"/>
              <a:t>12</a:t>
            </a:fld>
            <a:endParaRPr lang="en-US"/>
          </a:p>
        </p:txBody>
      </p:sp>
    </p:spTree>
    <p:extLst>
      <p:ext uri="{BB962C8B-B14F-4D97-AF65-F5344CB8AC3E}">
        <p14:creationId xmlns:p14="http://schemas.microsoft.com/office/powerpoint/2010/main" val="3578709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5C693-01A6-4C81-E8EF-D7A61FC30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916660-F1A1-EBD8-FAAF-103E01EE3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104D8-E4ED-6898-943F-62D3EE572C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FA5210-3A33-23BD-320A-ACC457241A82}"/>
              </a:ext>
            </a:extLst>
          </p:cNvPr>
          <p:cNvSpPr>
            <a:spLocks noGrp="1"/>
          </p:cNvSpPr>
          <p:nvPr>
            <p:ph type="sldNum" sz="quarter" idx="5"/>
          </p:nvPr>
        </p:nvSpPr>
        <p:spPr/>
        <p:txBody>
          <a:bodyPr/>
          <a:lstStyle/>
          <a:p>
            <a:fld id="{0904D585-B643-4C48-BBA4-57B986E448F2}" type="slidenum">
              <a:rPr lang="en-US" smtClean="0"/>
              <a:t>13</a:t>
            </a:fld>
            <a:endParaRPr lang="en-US"/>
          </a:p>
        </p:txBody>
      </p:sp>
    </p:spTree>
    <p:extLst>
      <p:ext uri="{BB962C8B-B14F-4D97-AF65-F5344CB8AC3E}">
        <p14:creationId xmlns:p14="http://schemas.microsoft.com/office/powerpoint/2010/main" val="29290702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FC0BC4E-CDD8-4E95-AC52-559522813BB6}" type="datetime1">
              <a:rPr lang="en-US" smtClean="0"/>
              <a:t>8/26/26</a:t>
            </a:fld>
            <a:endParaRPr lang="en-US" dirty="0"/>
          </a:p>
        </p:txBody>
      </p:sp>
      <p:sp>
        <p:nvSpPr>
          <p:cNvPr id="6" name="Slide Number Placeholder 5"/>
          <p:cNvSpPr>
            <a:spLocks noGrp="1"/>
          </p:cNvSpPr>
          <p:nvPr>
            <p:ph type="sldNum" sz="quarter" idx="12"/>
          </p:nvPr>
        </p:nvSpPr>
        <p:spPr/>
        <p:txBody>
          <a:bodyPr/>
          <a:lstStyle/>
          <a:p>
            <a:fld id="{68ED44F7-3DD0-44D3-90D4-8480E2AD89C6}" type="slidenum">
              <a:rPr lang="en-US" smtClean="0"/>
              <a:t>‹#›</a:t>
            </a:fld>
            <a:endParaRPr lang="en-US"/>
          </a:p>
        </p:txBody>
      </p:sp>
      <p:cxnSp>
        <p:nvCxnSpPr>
          <p:cNvPr id="8" name="Straight Connector 7"/>
          <p:cNvCxnSpPr/>
          <p:nvPr userDrawn="1"/>
        </p:nvCxnSpPr>
        <p:spPr>
          <a:xfrm>
            <a:off x="609600" y="20574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09600" y="42672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sp>
        <p:nvSpPr>
          <p:cNvPr id="10" name="Title 3"/>
          <p:cNvSpPr>
            <a:spLocks noGrp="1"/>
          </p:cNvSpPr>
          <p:nvPr>
            <p:ph type="ctrTitle" idx="4294967295"/>
          </p:nvPr>
        </p:nvSpPr>
        <p:spPr>
          <a:xfrm>
            <a:off x="1219200" y="2130426"/>
            <a:ext cx="10363200" cy="1984375"/>
          </a:xfrm>
        </p:spPr>
        <p:txBody>
          <a:bodyPr anchor="ctr">
            <a:normAutofit/>
          </a:bodyPr>
          <a:lstStyle/>
          <a:p>
            <a:pPr algn="l"/>
            <a:r>
              <a:rPr lang="en-US" sz="3800" b="1" dirty="0">
                <a:solidFill>
                  <a:srgbClr val="0069A0"/>
                </a:solidFill>
                <a:latin typeface="Arial" panose="020B0604020202020204" pitchFamily="34" charset="0"/>
                <a:cs typeface="Arial" panose="020B0604020202020204" pitchFamily="34" charset="0"/>
              </a:rPr>
              <a:t>Presentation Title (Arial 38pt bold)</a:t>
            </a:r>
          </a:p>
        </p:txBody>
      </p:sp>
      <p:sp>
        <p:nvSpPr>
          <p:cNvPr id="11" name="Subtitle 4"/>
          <p:cNvSpPr>
            <a:spLocks noGrp="1"/>
          </p:cNvSpPr>
          <p:nvPr>
            <p:ph type="subTitle" idx="4294967295"/>
          </p:nvPr>
        </p:nvSpPr>
        <p:spPr>
          <a:xfrm>
            <a:off x="1219200" y="4419600"/>
            <a:ext cx="7924800" cy="1752600"/>
          </a:xfrm>
        </p:spPr>
        <p:txBody>
          <a:bodyPr>
            <a:normAutofit lnSpcReduction="10000"/>
          </a:bodyPr>
          <a:lstStyle>
            <a:lvl1pPr marL="0" indent="0" algn="l">
              <a:buNone/>
              <a:defRPr/>
            </a:lvl1pPr>
          </a:lstStyle>
          <a:p>
            <a:pPr marL="0" indent="0" algn="l">
              <a:buNone/>
            </a:pPr>
            <a:r>
              <a:rPr lang="en-US" sz="2000" dirty="0">
                <a:solidFill>
                  <a:schemeClr val="tx1"/>
                </a:solidFill>
                <a:latin typeface="Arial" panose="020B0604020202020204" pitchFamily="34" charset="0"/>
                <a:cs typeface="Arial" panose="020B0604020202020204" pitchFamily="34" charset="0"/>
              </a:rPr>
              <a:t>Speaker’s Name (Arial 20pt)</a:t>
            </a:r>
          </a:p>
          <a:p>
            <a:pPr marL="0" indent="0" algn="l">
              <a:buNone/>
            </a:pPr>
            <a:r>
              <a:rPr lang="en-US" sz="2000" dirty="0">
                <a:solidFill>
                  <a:schemeClr val="tx1"/>
                </a:solidFill>
                <a:latin typeface="Arial" panose="020B0604020202020204" pitchFamily="34" charset="0"/>
                <a:cs typeface="Arial" panose="020B0604020202020204" pitchFamily="34" charset="0"/>
              </a:rPr>
              <a:t>Speaker’s Title (Arial 20pt)</a:t>
            </a:r>
          </a:p>
          <a:p>
            <a:pPr marL="0" indent="0" algn="l">
              <a:buNone/>
            </a:pPr>
            <a:endParaRPr lang="en-US" sz="2000" dirty="0">
              <a:solidFill>
                <a:schemeClr val="tx1"/>
              </a:solidFill>
              <a:latin typeface="Arial" panose="020B0604020202020204" pitchFamily="34" charset="0"/>
              <a:cs typeface="Arial" panose="020B0604020202020204" pitchFamily="34" charset="0"/>
            </a:endParaRPr>
          </a:p>
          <a:p>
            <a:pPr marL="0" indent="0">
              <a:buNone/>
            </a:pPr>
            <a:r>
              <a:rPr lang="en-US" sz="2000" dirty="0">
                <a:solidFill>
                  <a:schemeClr val="tx1"/>
                </a:solidFill>
                <a:latin typeface="Arial" panose="020B0604020202020204" pitchFamily="34" charset="0"/>
                <a:cs typeface="Arial" panose="020B0604020202020204" pitchFamily="34" charset="0"/>
              </a:rPr>
              <a:t>Month date, Year</a:t>
            </a:r>
          </a:p>
          <a:p>
            <a:pPr marL="0" indent="0" algn="l">
              <a:buNone/>
            </a:pPr>
            <a:r>
              <a:rPr lang="en-US" sz="2000" dirty="0">
                <a:solidFill>
                  <a:schemeClr val="tx1"/>
                </a:solidFill>
                <a:latin typeface="Arial" panose="020B0604020202020204" pitchFamily="34" charset="0"/>
                <a:cs typeface="Arial" panose="020B0604020202020204" pitchFamily="34" charset="0"/>
              </a:rPr>
              <a:t>Event Location</a:t>
            </a:r>
          </a:p>
        </p:txBody>
      </p:sp>
      <p:pic>
        <p:nvPicPr>
          <p:cNvPr id="12"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8001000" y="500866"/>
            <a:ext cx="3683000" cy="79453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917325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104920"/>
            <a:ext cx="9220200" cy="11430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F18DF-6E05-4C83-868E-C101D7A220E7}" type="datetime1">
              <a:rPr lang="en-US" smtClean="0"/>
              <a:t>8/26/26</a:t>
            </a:fld>
            <a:endParaRPr lang="en-US"/>
          </a:p>
        </p:txBody>
      </p:sp>
      <p:sp>
        <p:nvSpPr>
          <p:cNvPr id="6" name="Slide Number Placeholder 5"/>
          <p:cNvSpPr>
            <a:spLocks noGrp="1"/>
          </p:cNvSpPr>
          <p:nvPr>
            <p:ph type="sldNum" sz="quarter" idx="12"/>
          </p:nvPr>
        </p:nvSpPr>
        <p:spPr/>
        <p:txBody>
          <a:bodyPr/>
          <a:lstStyle/>
          <a:p>
            <a:fld id="{68ED44F7-3DD0-44D3-90D4-8480E2AD89C6}" type="slidenum">
              <a:rPr lang="en-US" smtClean="0"/>
              <a:t>‹#›</a:t>
            </a:fld>
            <a:endParaRPr lang="en-US"/>
          </a:p>
        </p:txBody>
      </p:sp>
      <p:pic>
        <p:nvPicPr>
          <p:cNvPr id="8"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569356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964FF8-2BAF-4C58-911D-580067462901}" type="datetime1">
              <a:rPr lang="en-US" smtClean="0"/>
              <a:t>8/26/26</a:t>
            </a:fld>
            <a:endParaRPr lang="en-US"/>
          </a:p>
        </p:txBody>
      </p:sp>
      <p:sp>
        <p:nvSpPr>
          <p:cNvPr id="6" name="Slide Number Placeholder 5"/>
          <p:cNvSpPr>
            <a:spLocks noGrp="1"/>
          </p:cNvSpPr>
          <p:nvPr>
            <p:ph type="sldNum" sz="quarter" idx="12"/>
          </p:nvPr>
        </p:nvSpPr>
        <p:spPr/>
        <p:txBody>
          <a:bodyPr/>
          <a:lstStyle/>
          <a:p>
            <a:fld id="{68ED44F7-3DD0-44D3-90D4-8480E2AD89C6}" type="slidenum">
              <a:rPr lang="en-US" smtClean="0"/>
              <a:t>‹#›</a:t>
            </a:fld>
            <a:endParaRPr lang="en-US"/>
          </a:p>
        </p:txBody>
      </p:sp>
      <p:pic>
        <p:nvPicPr>
          <p:cNvPr id="8"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388727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69A0"/>
              </a:buClr>
              <a:defRPr sz="2400">
                <a:latin typeface="Arial" panose="020B0604020202020204" pitchFamily="34" charset="0"/>
                <a:cs typeface="Arial" panose="020B0604020202020204" pitchFamily="34" charset="0"/>
              </a:defRPr>
            </a:lvl1pPr>
            <a:lvl2pPr>
              <a:buClr>
                <a:srgbClr val="0069A0"/>
              </a:buClr>
              <a:defRPr sz="2200">
                <a:latin typeface="Arial" panose="020B0604020202020204" pitchFamily="34" charset="0"/>
                <a:cs typeface="Arial" panose="020B0604020202020204" pitchFamily="34" charset="0"/>
              </a:defRPr>
            </a:lvl2pPr>
            <a:lvl3pPr>
              <a:buClr>
                <a:srgbClr val="0069A0"/>
              </a:buClr>
              <a:defRPr sz="2000">
                <a:latin typeface="Arial" panose="020B0604020202020204" pitchFamily="34" charset="0"/>
                <a:cs typeface="Arial" panose="020B0604020202020204" pitchFamily="34" charset="0"/>
              </a:defRPr>
            </a:lvl3pPr>
            <a:lvl4pPr>
              <a:buClr>
                <a:srgbClr val="0069A0"/>
              </a:buClr>
              <a:defRPr>
                <a:latin typeface="Arial" panose="020B0604020202020204" pitchFamily="34" charset="0"/>
                <a:cs typeface="Arial" panose="020B0604020202020204" pitchFamily="34" charset="0"/>
              </a:defRPr>
            </a:lvl4pPr>
            <a:lvl5pPr>
              <a:buClr>
                <a:srgbClr val="0069A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1192306" y="76200"/>
            <a:ext cx="9220200" cy="1143000"/>
          </a:xfrm>
        </p:spPr>
        <p:txBody>
          <a:bodyPr>
            <a:normAutofit/>
          </a:bodyPr>
          <a:lstStyle>
            <a:lvl1pPr algn="l">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1049DC78-299D-47BC-9D8F-9ED5AE7F3FDB}" type="datetime1">
              <a:rPr lang="en-US" smtClean="0"/>
              <a:t>8/26/26</a:t>
            </a:fld>
            <a:endParaRPr lang="en-US"/>
          </a:p>
        </p:txBody>
      </p:sp>
      <p:sp>
        <p:nvSpPr>
          <p:cNvPr id="6" name="Slide Number Placeholder 5"/>
          <p:cNvSpPr>
            <a:spLocks noGrp="1"/>
          </p:cNvSpPr>
          <p:nvPr>
            <p:ph type="sldNum" sz="quarter" idx="12"/>
          </p:nvPr>
        </p:nvSpPr>
        <p:spPr/>
        <p:txBody>
          <a:bodyPr/>
          <a:lstStyle>
            <a:lvl1pPr algn="ctr">
              <a:defRPr/>
            </a:lvl1pPr>
          </a:lstStyle>
          <a:p>
            <a:fld id="{68ED44F7-3DD0-44D3-90D4-8480E2AD89C6}" type="slidenum">
              <a:rPr lang="en-US" smtClean="0"/>
              <a:pPr/>
              <a:t>‹#›</a:t>
            </a:fld>
            <a:endParaRPr lang="en-US"/>
          </a:p>
        </p:txBody>
      </p:sp>
      <p:cxnSp>
        <p:nvCxnSpPr>
          <p:cNvPr id="8" name="Straight Connector 7"/>
          <p:cNvCxnSpPr/>
          <p:nvPr userDrawn="1"/>
        </p:nvCxnSpPr>
        <p:spPr>
          <a:xfrm>
            <a:off x="609600" y="12192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pic>
        <p:nvPicPr>
          <p:cNvPr id="10"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906000" y="6324602"/>
            <a:ext cx="2040168" cy="3972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67498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9200" y="3962401"/>
            <a:ext cx="10107084" cy="1806575"/>
          </a:xfrm>
        </p:spPr>
        <p:txBody>
          <a:bodyPr anchor="t">
            <a:normAutofit/>
          </a:bodyPr>
          <a:lstStyle>
            <a:lvl1pPr algn="l">
              <a:defRPr sz="3200" b="1" cap="none" baseline="0">
                <a:solidFill>
                  <a:srgbClr val="0069A0"/>
                </a:solidFill>
              </a:defRPr>
            </a:lvl1pPr>
          </a:lstStyle>
          <a:p>
            <a:r>
              <a:rPr lang="en-US" dirty="0"/>
              <a:t>Click to edit Master title style</a:t>
            </a:r>
          </a:p>
        </p:txBody>
      </p:sp>
      <p:sp>
        <p:nvSpPr>
          <p:cNvPr id="3" name="Text Placeholder 2"/>
          <p:cNvSpPr>
            <a:spLocks noGrp="1"/>
          </p:cNvSpPr>
          <p:nvPr>
            <p:ph type="body" idx="1"/>
          </p:nvPr>
        </p:nvSpPr>
        <p:spPr>
          <a:xfrm>
            <a:off x="1219200" y="2906714"/>
            <a:ext cx="10107084" cy="1055687"/>
          </a:xfrm>
        </p:spPr>
        <p:txBody>
          <a:bodyPr anchor="b"/>
          <a:lstStyle>
            <a:lvl1pPr marL="0" indent="0">
              <a:buNone/>
              <a:defRPr sz="2000">
                <a:solidFill>
                  <a:srgbClr val="FFC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E7047BC-0383-4E90-92DF-36451C4AB719}" type="datetime1">
              <a:rPr lang="en-US" smtClean="0"/>
              <a:t>8/26/26</a:t>
            </a:fld>
            <a:endParaRPr lang="en-US"/>
          </a:p>
        </p:txBody>
      </p:sp>
      <p:sp>
        <p:nvSpPr>
          <p:cNvPr id="6" name="Slide Number Placeholder 5"/>
          <p:cNvSpPr>
            <a:spLocks noGrp="1"/>
          </p:cNvSpPr>
          <p:nvPr>
            <p:ph type="sldNum" sz="quarter" idx="12"/>
          </p:nvPr>
        </p:nvSpPr>
        <p:spPr/>
        <p:txBody>
          <a:bodyPr/>
          <a:lstStyle/>
          <a:p>
            <a:fld id="{68ED44F7-3DD0-44D3-90D4-8480E2AD89C6}" type="slidenum">
              <a:rPr lang="en-US" smtClean="0"/>
              <a:t>‹#›</a:t>
            </a:fld>
            <a:endParaRPr lang="en-US"/>
          </a:p>
        </p:txBody>
      </p:sp>
      <p:cxnSp>
        <p:nvCxnSpPr>
          <p:cNvPr id="9" name="Straight Connector 8"/>
          <p:cNvCxnSpPr/>
          <p:nvPr userDrawn="1"/>
        </p:nvCxnSpPr>
        <p:spPr>
          <a:xfrm>
            <a:off x="609600" y="28956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609600" y="57912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pic>
        <p:nvPicPr>
          <p:cNvPr id="11"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020186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104920"/>
            <a:ext cx="9220200" cy="1143000"/>
          </a:xfrm>
        </p:spPr>
        <p:txBody>
          <a:bodyPr/>
          <a:lstStyle/>
          <a:p>
            <a:r>
              <a:rPr lang="en-US"/>
              <a:t>Click to edit Master title style</a:t>
            </a:r>
          </a:p>
        </p:txBody>
      </p:sp>
      <p:sp>
        <p:nvSpPr>
          <p:cNvPr id="3" name="Content Placeholder 2"/>
          <p:cNvSpPr>
            <a:spLocks noGrp="1"/>
          </p:cNvSpPr>
          <p:nvPr>
            <p:ph sz="half" idx="1"/>
          </p:nvPr>
        </p:nvSpPr>
        <p:spPr>
          <a:xfrm>
            <a:off x="1219200" y="1295400"/>
            <a:ext cx="47752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2" y="1295400"/>
            <a:ext cx="5384798"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8B48F707-129D-4831-9630-735628A7286A}" type="datetime1">
              <a:rPr lang="en-US" smtClean="0"/>
              <a:t>8/26/26</a:t>
            </a:fld>
            <a:endParaRPr lang="en-US"/>
          </a:p>
        </p:txBody>
      </p:sp>
      <p:sp>
        <p:nvSpPr>
          <p:cNvPr id="7" name="Slide Number Placeholder 6"/>
          <p:cNvSpPr>
            <a:spLocks noGrp="1"/>
          </p:cNvSpPr>
          <p:nvPr>
            <p:ph type="sldNum" sz="quarter" idx="12"/>
          </p:nvPr>
        </p:nvSpPr>
        <p:spPr/>
        <p:txBody>
          <a:bodyPr/>
          <a:lstStyle/>
          <a:p>
            <a:fld id="{68ED44F7-3DD0-44D3-90D4-8480E2AD89C6}" type="slidenum">
              <a:rPr lang="en-US" smtClean="0"/>
              <a:t>‹#›</a:t>
            </a:fld>
            <a:endParaRPr lang="en-US"/>
          </a:p>
        </p:txBody>
      </p:sp>
      <p:cxnSp>
        <p:nvCxnSpPr>
          <p:cNvPr id="8" name="Straight Connector 7"/>
          <p:cNvCxnSpPr/>
          <p:nvPr userDrawn="1"/>
        </p:nvCxnSpPr>
        <p:spPr>
          <a:xfrm>
            <a:off x="609600" y="12192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pic>
        <p:nvPicPr>
          <p:cNvPr id="10"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317830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2306" y="76200"/>
            <a:ext cx="9220200"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219200" y="1295400"/>
            <a:ext cx="4777317" cy="639762"/>
          </a:xfrm>
        </p:spPr>
        <p:txBody>
          <a:bodyPr anchor="b"/>
          <a:lstStyle>
            <a:lvl1pPr marL="0" indent="0">
              <a:buNone/>
              <a:defRPr sz="2400" b="1">
                <a:solidFill>
                  <a:srgbClr val="0069A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219200" y="1935162"/>
            <a:ext cx="47773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295400"/>
            <a:ext cx="5389033" cy="639762"/>
          </a:xfrm>
        </p:spPr>
        <p:txBody>
          <a:bodyPr anchor="b"/>
          <a:lstStyle>
            <a:lvl1pPr marL="0" indent="0">
              <a:buNone/>
              <a:defRPr sz="2400" b="1">
                <a:solidFill>
                  <a:srgbClr val="0069A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193516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F6E556-4E2C-4AEB-9B89-34B7744F67A6}" type="datetime1">
              <a:rPr lang="en-US" smtClean="0"/>
              <a:t>8/26/26</a:t>
            </a:fld>
            <a:endParaRPr lang="en-US"/>
          </a:p>
        </p:txBody>
      </p:sp>
      <p:sp>
        <p:nvSpPr>
          <p:cNvPr id="9" name="Slide Number Placeholder 8"/>
          <p:cNvSpPr>
            <a:spLocks noGrp="1"/>
          </p:cNvSpPr>
          <p:nvPr>
            <p:ph type="sldNum" sz="quarter" idx="12"/>
          </p:nvPr>
        </p:nvSpPr>
        <p:spPr/>
        <p:txBody>
          <a:bodyPr/>
          <a:lstStyle/>
          <a:p>
            <a:fld id="{68ED44F7-3DD0-44D3-90D4-8480E2AD89C6}" type="slidenum">
              <a:rPr lang="en-US" smtClean="0"/>
              <a:t>‹#›</a:t>
            </a:fld>
            <a:endParaRPr lang="en-US"/>
          </a:p>
        </p:txBody>
      </p:sp>
      <p:cxnSp>
        <p:nvCxnSpPr>
          <p:cNvPr id="10" name="Straight Connector 9"/>
          <p:cNvCxnSpPr/>
          <p:nvPr userDrawn="1"/>
        </p:nvCxnSpPr>
        <p:spPr>
          <a:xfrm>
            <a:off x="609600" y="12192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pic>
        <p:nvPicPr>
          <p:cNvPr id="12"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495212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1890" y="56535"/>
            <a:ext cx="9220200" cy="11430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0090006D-653A-4726-9E46-FC5F387EAB76}" type="datetime1">
              <a:rPr lang="en-US" smtClean="0"/>
              <a:t>8/26/26</a:t>
            </a:fld>
            <a:endParaRPr lang="en-US"/>
          </a:p>
        </p:txBody>
      </p:sp>
      <p:sp>
        <p:nvSpPr>
          <p:cNvPr id="5" name="Slide Number Placeholder 4"/>
          <p:cNvSpPr>
            <a:spLocks noGrp="1"/>
          </p:cNvSpPr>
          <p:nvPr>
            <p:ph type="sldNum" sz="quarter" idx="12"/>
          </p:nvPr>
        </p:nvSpPr>
        <p:spPr/>
        <p:txBody>
          <a:bodyPr/>
          <a:lstStyle/>
          <a:p>
            <a:fld id="{68ED44F7-3DD0-44D3-90D4-8480E2AD89C6}" type="slidenum">
              <a:rPr lang="en-US" smtClean="0"/>
              <a:t>‹#›</a:t>
            </a:fld>
            <a:endParaRPr lang="en-US"/>
          </a:p>
        </p:txBody>
      </p:sp>
      <p:cxnSp>
        <p:nvCxnSpPr>
          <p:cNvPr id="6" name="Straight Connector 5"/>
          <p:cNvCxnSpPr/>
          <p:nvPr userDrawn="1"/>
        </p:nvCxnSpPr>
        <p:spPr>
          <a:xfrm>
            <a:off x="609600" y="1219200"/>
            <a:ext cx="10972800" cy="0"/>
          </a:xfrm>
          <a:prstGeom prst="line">
            <a:avLst/>
          </a:prstGeom>
          <a:ln w="12700">
            <a:solidFill>
              <a:srgbClr val="0069A0"/>
            </a:solidFill>
          </a:ln>
        </p:spPr>
        <p:style>
          <a:lnRef idx="1">
            <a:schemeClr val="accent1"/>
          </a:lnRef>
          <a:fillRef idx="0">
            <a:schemeClr val="accent1"/>
          </a:fillRef>
          <a:effectRef idx="0">
            <a:schemeClr val="accent1"/>
          </a:effectRef>
          <a:fontRef idx="minor">
            <a:schemeClr val="tx1"/>
          </a:fontRef>
        </p:style>
      </p:cxnSp>
      <p:pic>
        <p:nvPicPr>
          <p:cNvPr id="8"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73911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3DAC0C-38E2-4B72-9934-BB232F3FB5EB}" type="datetime1">
              <a:rPr lang="en-US" smtClean="0"/>
              <a:t>8/26/26</a:t>
            </a:fld>
            <a:endParaRPr lang="en-US"/>
          </a:p>
        </p:txBody>
      </p:sp>
      <p:sp>
        <p:nvSpPr>
          <p:cNvPr id="4" name="Slide Number Placeholder 3"/>
          <p:cNvSpPr>
            <a:spLocks noGrp="1"/>
          </p:cNvSpPr>
          <p:nvPr>
            <p:ph type="sldNum" sz="quarter" idx="12"/>
          </p:nvPr>
        </p:nvSpPr>
        <p:spPr/>
        <p:txBody>
          <a:bodyPr/>
          <a:lstStyle/>
          <a:p>
            <a:fld id="{68ED44F7-3DD0-44D3-90D4-8480E2AD89C6}" type="slidenum">
              <a:rPr lang="en-US" smtClean="0"/>
              <a:t>‹#›</a:t>
            </a:fld>
            <a:endParaRPr lang="en-US"/>
          </a:p>
        </p:txBody>
      </p:sp>
      <p:pic>
        <p:nvPicPr>
          <p:cNvPr id="6"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927012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09799" y="273050"/>
            <a:ext cx="241088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19199" y="1435101"/>
            <a:ext cx="340148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D28DD5-8959-4545-A576-D22871A25327}" type="datetime1">
              <a:rPr lang="en-US" smtClean="0"/>
              <a:t>8/26/26</a:t>
            </a:fld>
            <a:endParaRPr lang="en-US"/>
          </a:p>
        </p:txBody>
      </p:sp>
      <p:sp>
        <p:nvSpPr>
          <p:cNvPr id="7" name="Slide Number Placeholder 6"/>
          <p:cNvSpPr>
            <a:spLocks noGrp="1"/>
          </p:cNvSpPr>
          <p:nvPr>
            <p:ph type="sldNum" sz="quarter" idx="12"/>
          </p:nvPr>
        </p:nvSpPr>
        <p:spPr/>
        <p:txBody>
          <a:bodyPr/>
          <a:lstStyle/>
          <a:p>
            <a:fld id="{68ED44F7-3DD0-44D3-90D4-8480E2AD89C6}" type="slidenum">
              <a:rPr lang="en-US" smtClean="0"/>
              <a:t>‹#›</a:t>
            </a:fld>
            <a:endParaRPr lang="en-US"/>
          </a:p>
        </p:txBody>
      </p:sp>
      <p:pic>
        <p:nvPicPr>
          <p:cNvPr id="9"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702909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047740-B4CB-463F-9223-C64DAB9CBDE9}" type="datetime1">
              <a:rPr lang="en-US" smtClean="0"/>
              <a:t>8/26/26</a:t>
            </a:fld>
            <a:endParaRPr lang="en-US"/>
          </a:p>
        </p:txBody>
      </p:sp>
      <p:sp>
        <p:nvSpPr>
          <p:cNvPr id="7" name="Slide Number Placeholder 6"/>
          <p:cNvSpPr>
            <a:spLocks noGrp="1"/>
          </p:cNvSpPr>
          <p:nvPr>
            <p:ph type="sldNum" sz="quarter" idx="12"/>
          </p:nvPr>
        </p:nvSpPr>
        <p:spPr/>
        <p:txBody>
          <a:bodyPr/>
          <a:lstStyle/>
          <a:p>
            <a:fld id="{68ED44F7-3DD0-44D3-90D4-8480E2AD89C6}" type="slidenum">
              <a:rPr lang="en-US" smtClean="0"/>
              <a:t>‹#›</a:t>
            </a:fld>
            <a:endParaRPr lang="en-US"/>
          </a:p>
        </p:txBody>
      </p:sp>
      <p:pic>
        <p:nvPicPr>
          <p:cNvPr id="8" name="Picture 2" descr="C:\Users\Erica Sommermann\Downloads\vcmc logo copy.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273" t="37170" r="5583" b="36972"/>
          <a:stretch/>
        </p:blipFill>
        <p:spPr bwMode="auto">
          <a:xfrm>
            <a:off x="9507769" y="6324600"/>
            <a:ext cx="2438400" cy="3972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60317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62200" y="76200"/>
            <a:ext cx="9220200" cy="11430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219200" y="1295400"/>
            <a:ext cx="10363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92306" y="63879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687BC3-4179-42A0-B01A-43E21E47D235}" type="datetime1">
              <a:rPr lang="en-US" smtClean="0"/>
              <a:t>8/26/26</a:t>
            </a:fld>
            <a:endParaRPr lang="en-US"/>
          </a:p>
        </p:txBody>
      </p:sp>
      <p:sp>
        <p:nvSpPr>
          <p:cNvPr id="6" name="Slide Number Placeholder 5"/>
          <p:cNvSpPr>
            <a:spLocks noGrp="1"/>
          </p:cNvSpPr>
          <p:nvPr>
            <p:ph type="sldNum" sz="quarter" idx="4"/>
          </p:nvPr>
        </p:nvSpPr>
        <p:spPr>
          <a:xfrm>
            <a:off x="4673600" y="6324601"/>
            <a:ext cx="284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68ED44F7-3DD0-44D3-90D4-8480E2AD89C6}" type="slidenum">
              <a:rPr lang="en-US" smtClean="0"/>
              <a:pPr/>
              <a:t>‹#›</a:t>
            </a:fld>
            <a:endParaRPr lang="en-US"/>
          </a:p>
        </p:txBody>
      </p:sp>
      <p:pic>
        <p:nvPicPr>
          <p:cNvPr id="5" name="Picture 4">
            <a:extLst>
              <a:ext uri="{FF2B5EF4-FFF2-40B4-BE49-F238E27FC236}">
                <a16:creationId xmlns:a16="http://schemas.microsoft.com/office/drawing/2014/main" id="{79E406A1-798A-E0B0-18BB-D6BC894696B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9575" y="6324601"/>
            <a:ext cx="983668" cy="491834"/>
          </a:xfrm>
          <a:prstGeom prst="rect">
            <a:avLst/>
          </a:prstGeom>
        </p:spPr>
      </p:pic>
    </p:spTree>
    <p:extLst>
      <p:ext uri="{BB962C8B-B14F-4D97-AF65-F5344CB8AC3E}">
        <p14:creationId xmlns:p14="http://schemas.microsoft.com/office/powerpoint/2010/main" val="2190695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3200" b="1" kern="1200">
          <a:solidFill>
            <a:schemeClr val="accent1">
              <a:lumMod val="75000"/>
            </a:schemeClr>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gi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jpg"/><Relationship Id="rId12"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jp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p:txBody>
          <a:bodyPr/>
          <a:lstStyle/>
          <a:p>
            <a:fld id="{68ED44F7-3DD0-44D3-90D4-8480E2AD89C6}" type="slidenum">
              <a:rPr lang="en-US" smtClean="0"/>
              <a:t>1</a:t>
            </a:fld>
            <a:endParaRPr lang="en-US"/>
          </a:p>
        </p:txBody>
      </p:sp>
      <p:sp>
        <p:nvSpPr>
          <p:cNvPr id="4" name="Title 3"/>
          <p:cNvSpPr>
            <a:spLocks noGrp="1"/>
          </p:cNvSpPr>
          <p:nvPr>
            <p:ph type="ctrTitle" idx="4294967295"/>
          </p:nvPr>
        </p:nvSpPr>
        <p:spPr>
          <a:xfrm>
            <a:off x="1219200" y="2130426"/>
            <a:ext cx="10363200" cy="1984375"/>
          </a:xfrm>
        </p:spPr>
        <p:txBody>
          <a:bodyPr>
            <a:normAutofit/>
          </a:bodyPr>
          <a:lstStyle/>
          <a:p>
            <a:pPr algn="l"/>
            <a:r>
              <a:rPr lang="en-US" sz="6000" dirty="0">
                <a:solidFill>
                  <a:srgbClr val="0069A0"/>
                </a:solidFill>
                <a:latin typeface="Open Sans" panose="020B0606030504020204" pitchFamily="34" charset="0"/>
                <a:ea typeface="Open Sans" panose="020B0606030504020204" pitchFamily="34" charset="0"/>
                <a:cs typeface="Open Sans" panose="020B0606030504020204" pitchFamily="34" charset="0"/>
              </a:rPr>
              <a:t>Diagnosis and Management of Shock</a:t>
            </a:r>
          </a:p>
        </p:txBody>
      </p:sp>
    </p:spTree>
    <p:extLst>
      <p:ext uri="{BB962C8B-B14F-4D97-AF65-F5344CB8AC3E}">
        <p14:creationId xmlns:p14="http://schemas.microsoft.com/office/powerpoint/2010/main" val="89909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F4C092-ED11-FDBE-3269-A34525516D01}"/>
              </a:ext>
            </a:extLst>
          </p:cNvPr>
          <p:cNvSpPr>
            <a:spLocks noGrp="1"/>
          </p:cNvSpPr>
          <p:nvPr>
            <p:ph type="sldNum" sz="quarter" idx="12"/>
          </p:nvPr>
        </p:nvSpPr>
        <p:spPr/>
        <p:txBody>
          <a:bodyPr/>
          <a:lstStyle/>
          <a:p>
            <a:fld id="{68ED44F7-3DD0-44D3-90D4-8480E2AD89C6}" type="slidenum">
              <a:rPr lang="en-US" smtClean="0"/>
              <a:t>10</a:t>
            </a:fld>
            <a:endParaRPr lang="en-US"/>
          </a:p>
        </p:txBody>
      </p:sp>
      <p:pic>
        <p:nvPicPr>
          <p:cNvPr id="6" name="Picture 5">
            <a:extLst>
              <a:ext uri="{FF2B5EF4-FFF2-40B4-BE49-F238E27FC236}">
                <a16:creationId xmlns:a16="http://schemas.microsoft.com/office/drawing/2014/main" id="{B66736E6-D699-8C81-DCDB-4A8CA400BB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317" y="14632"/>
            <a:ext cx="10203366" cy="6317403"/>
          </a:xfrm>
          <a:prstGeom prst="rect">
            <a:avLst/>
          </a:prstGeom>
        </p:spPr>
      </p:pic>
    </p:spTree>
    <p:extLst>
      <p:ext uri="{BB962C8B-B14F-4D97-AF65-F5344CB8AC3E}">
        <p14:creationId xmlns:p14="http://schemas.microsoft.com/office/powerpoint/2010/main" val="3758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32039-0AEA-3B47-9728-CCCCF95C6DC2}"/>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Recognize Clues to Shock</a:t>
            </a:r>
          </a:p>
        </p:txBody>
      </p:sp>
      <p:sp>
        <p:nvSpPr>
          <p:cNvPr id="4" name="Slide Number Placeholder 3">
            <a:extLst>
              <a:ext uri="{FF2B5EF4-FFF2-40B4-BE49-F238E27FC236}">
                <a16:creationId xmlns:a16="http://schemas.microsoft.com/office/drawing/2014/main" id="{57EB5E29-FB62-AE46-B297-DE5DAEBE16DF}"/>
              </a:ext>
            </a:extLst>
          </p:cNvPr>
          <p:cNvSpPr>
            <a:spLocks noGrp="1"/>
          </p:cNvSpPr>
          <p:nvPr>
            <p:ph type="sldNum" sz="quarter" idx="12"/>
          </p:nvPr>
        </p:nvSpPr>
        <p:spPr/>
        <p:txBody>
          <a:bodyPr/>
          <a:lstStyle/>
          <a:p>
            <a:fld id="{68ED44F7-3DD0-44D3-90D4-8480E2AD89C6}" type="slidenum">
              <a:rPr lang="en-US" smtClean="0"/>
              <a:pPr/>
              <a:t>11</a:t>
            </a:fld>
            <a:endParaRPr lang="en-US"/>
          </a:p>
        </p:txBody>
      </p:sp>
      <p:pic>
        <p:nvPicPr>
          <p:cNvPr id="10" name="Picture 9">
            <a:extLst>
              <a:ext uri="{FF2B5EF4-FFF2-40B4-BE49-F238E27FC236}">
                <a16:creationId xmlns:a16="http://schemas.microsoft.com/office/drawing/2014/main" id="{089B010A-FB94-99F4-9A56-6105357F30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83903"/>
            <a:ext cx="4445155" cy="3243622"/>
          </a:xfrm>
          <a:prstGeom prst="rect">
            <a:avLst/>
          </a:prstGeom>
        </p:spPr>
      </p:pic>
      <p:pic>
        <p:nvPicPr>
          <p:cNvPr id="12" name="Picture 11">
            <a:extLst>
              <a:ext uri="{FF2B5EF4-FFF2-40B4-BE49-F238E27FC236}">
                <a16:creationId xmlns:a16="http://schemas.microsoft.com/office/drawing/2014/main" id="{028C8F9A-297D-8EF0-DAFB-B7E901EA5D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1286827"/>
            <a:ext cx="3771938" cy="5037774"/>
          </a:xfrm>
          <a:prstGeom prst="rect">
            <a:avLst/>
          </a:prstGeom>
        </p:spPr>
      </p:pic>
      <p:pic>
        <p:nvPicPr>
          <p:cNvPr id="14" name="Picture 13">
            <a:extLst>
              <a:ext uri="{FF2B5EF4-FFF2-40B4-BE49-F238E27FC236}">
                <a16:creationId xmlns:a16="http://schemas.microsoft.com/office/drawing/2014/main" id="{0867099C-CEB2-666F-1FC2-300BEDF254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05800" y="947813"/>
            <a:ext cx="3771938" cy="5352074"/>
          </a:xfrm>
          <a:prstGeom prst="rect">
            <a:avLst/>
          </a:prstGeom>
        </p:spPr>
      </p:pic>
    </p:spTree>
    <p:extLst>
      <p:ext uri="{BB962C8B-B14F-4D97-AF65-F5344CB8AC3E}">
        <p14:creationId xmlns:p14="http://schemas.microsoft.com/office/powerpoint/2010/main" val="292135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ACEF6-915C-BA82-2E60-F7713E070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EF610D-D104-DD76-D151-C8E104C83290}"/>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Recognize Clues to Shock</a:t>
            </a:r>
          </a:p>
        </p:txBody>
      </p:sp>
      <p:sp>
        <p:nvSpPr>
          <p:cNvPr id="4" name="Slide Number Placeholder 3">
            <a:extLst>
              <a:ext uri="{FF2B5EF4-FFF2-40B4-BE49-F238E27FC236}">
                <a16:creationId xmlns:a16="http://schemas.microsoft.com/office/drawing/2014/main" id="{C858D491-8627-071F-11F8-6905000D6210}"/>
              </a:ext>
            </a:extLst>
          </p:cNvPr>
          <p:cNvSpPr>
            <a:spLocks noGrp="1"/>
          </p:cNvSpPr>
          <p:nvPr>
            <p:ph type="sldNum" sz="quarter" idx="12"/>
          </p:nvPr>
        </p:nvSpPr>
        <p:spPr/>
        <p:txBody>
          <a:bodyPr/>
          <a:lstStyle/>
          <a:p>
            <a:fld id="{68ED44F7-3DD0-44D3-90D4-8480E2AD89C6}" type="slidenum">
              <a:rPr lang="en-US" smtClean="0"/>
              <a:pPr/>
              <a:t>12</a:t>
            </a:fld>
            <a:endParaRPr lang="en-US"/>
          </a:p>
        </p:txBody>
      </p:sp>
    </p:spTree>
    <p:extLst>
      <p:ext uri="{BB962C8B-B14F-4D97-AF65-F5344CB8AC3E}">
        <p14:creationId xmlns:p14="http://schemas.microsoft.com/office/powerpoint/2010/main" val="1521193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47477-AD66-9860-6125-5BA2F9774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1BA9A2-63A4-4524-2452-4C556A5374BB}"/>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Recognize Clues to Shock</a:t>
            </a:r>
          </a:p>
        </p:txBody>
      </p:sp>
      <p:sp>
        <p:nvSpPr>
          <p:cNvPr id="3" name="Content Placeholder 2">
            <a:extLst>
              <a:ext uri="{FF2B5EF4-FFF2-40B4-BE49-F238E27FC236}">
                <a16:creationId xmlns:a16="http://schemas.microsoft.com/office/drawing/2014/main" id="{5B406DFC-6EB8-492A-7B93-507B391DC5A8}"/>
              </a:ext>
            </a:extLst>
          </p:cNvPr>
          <p:cNvSpPr>
            <a:spLocks noGrp="1"/>
          </p:cNvSpPr>
          <p:nvPr>
            <p:ph idx="1"/>
          </p:nvPr>
        </p:nvSpPr>
        <p:spPr>
          <a:xfrm>
            <a:off x="1219200" y="1295400"/>
            <a:ext cx="10820400" cy="4876800"/>
          </a:xfrm>
        </p:spPr>
        <p:txBody>
          <a:bodyPr>
            <a:normAutofit fontScale="92500" lnSpcReduction="20000"/>
          </a:bodyPr>
          <a:lstStyle/>
          <a:p>
            <a:r>
              <a:rPr lang="en-US" dirty="0">
                <a:latin typeface="Open Sans" panose="020B0606030504020204" pitchFamily="34" charset="0"/>
                <a:ea typeface="Open Sans" panose="020B0606030504020204" pitchFamily="34" charset="0"/>
                <a:cs typeface="Open Sans" panose="020B0606030504020204" pitchFamily="34" charset="0"/>
              </a:rPr>
              <a:t>General appearance</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Vital signs</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Signs of organ dysfunction</a:t>
            </a:r>
          </a:p>
          <a:p>
            <a:pPr lvl="1"/>
            <a:r>
              <a:rPr lang="en-US" dirty="0">
                <a:latin typeface="Open Sans" panose="020B0606030504020204" pitchFamily="34" charset="0"/>
                <a:ea typeface="Open Sans" panose="020B0606030504020204" pitchFamily="34" charset="0"/>
                <a:cs typeface="Open Sans" panose="020B0606030504020204" pitchFamily="34" charset="0"/>
              </a:rPr>
              <a:t>Altered mental status</a:t>
            </a:r>
          </a:p>
          <a:p>
            <a:pPr lvl="1"/>
            <a:r>
              <a:rPr lang="en-US" dirty="0">
                <a:latin typeface="Open Sans" panose="020B0606030504020204" pitchFamily="34" charset="0"/>
                <a:ea typeface="Open Sans" panose="020B0606030504020204" pitchFamily="34" charset="0"/>
                <a:cs typeface="Open Sans" panose="020B0606030504020204" pitchFamily="34" charset="0"/>
              </a:rPr>
              <a:t>Work of breathing</a:t>
            </a:r>
          </a:p>
          <a:p>
            <a:pPr lvl="1"/>
            <a:r>
              <a:rPr lang="en-US" dirty="0">
                <a:latin typeface="Open Sans" panose="020B0606030504020204" pitchFamily="34" charset="0"/>
                <a:ea typeface="Open Sans" panose="020B0606030504020204" pitchFamily="34" charset="0"/>
                <a:cs typeface="Open Sans" panose="020B0606030504020204" pitchFamily="34" charset="0"/>
              </a:rPr>
              <a:t>Low urine output (or dark urine)</a:t>
            </a:r>
          </a:p>
          <a:p>
            <a:pPr lvl="1"/>
            <a:r>
              <a:rPr lang="en-US" dirty="0">
                <a:latin typeface="Open Sans" panose="020B0606030504020204" pitchFamily="34" charset="0"/>
                <a:ea typeface="Open Sans" panose="020B0606030504020204" pitchFamily="34" charset="0"/>
                <a:cs typeface="Open Sans" panose="020B0606030504020204" pitchFamily="34" charset="0"/>
              </a:rPr>
              <a:t>Slow capillary refill time</a:t>
            </a:r>
          </a:p>
          <a:p>
            <a:pPr lvl="1"/>
            <a:r>
              <a:rPr lang="en-US" dirty="0">
                <a:latin typeface="Open Sans" panose="020B0606030504020204" pitchFamily="34" charset="0"/>
                <a:ea typeface="Open Sans" panose="020B0606030504020204" pitchFamily="34" charset="0"/>
                <a:cs typeface="Open Sans" panose="020B0606030504020204" pitchFamily="34" charset="0"/>
              </a:rPr>
              <a:t>Skin perfusion</a:t>
            </a:r>
          </a:p>
          <a:p>
            <a:pPr lvl="2"/>
            <a:r>
              <a:rPr lang="en-US" dirty="0">
                <a:latin typeface="Open Sans" panose="020B0606030504020204" pitchFamily="34" charset="0"/>
                <a:ea typeface="Open Sans" panose="020B0606030504020204" pitchFamily="34" charset="0"/>
                <a:cs typeface="Open Sans" panose="020B0606030504020204" pitchFamily="34" charset="0"/>
              </a:rPr>
              <a:t>Cool hands and knees</a:t>
            </a:r>
          </a:p>
          <a:p>
            <a:pPr lvl="2"/>
            <a:r>
              <a:rPr lang="en-US" dirty="0">
                <a:latin typeface="Open Sans" panose="020B0606030504020204" pitchFamily="34" charset="0"/>
                <a:ea typeface="Open Sans" panose="020B0606030504020204" pitchFamily="34" charset="0"/>
                <a:cs typeface="Open Sans" panose="020B0606030504020204" pitchFamily="34" charset="0"/>
              </a:rPr>
              <a:t>Mottling</a:t>
            </a:r>
          </a:p>
          <a:p>
            <a:pPr lvl="2"/>
            <a:r>
              <a:rPr lang="en-US" dirty="0">
                <a:latin typeface="Open Sans" panose="020B0606030504020204" pitchFamily="34" charset="0"/>
                <a:ea typeface="Open Sans" panose="020B0606030504020204" pitchFamily="34" charset="0"/>
                <a:cs typeface="Open Sans" panose="020B0606030504020204" pitchFamily="34" charset="0"/>
              </a:rPr>
              <a:t>Warm, flushed, urticaria, angioedema, pruritic</a:t>
            </a:r>
          </a:p>
          <a:p>
            <a:pPr lvl="2"/>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Elevated lactate</a:t>
            </a:r>
          </a:p>
        </p:txBody>
      </p:sp>
      <p:sp>
        <p:nvSpPr>
          <p:cNvPr id="4" name="Slide Number Placeholder 3">
            <a:extLst>
              <a:ext uri="{FF2B5EF4-FFF2-40B4-BE49-F238E27FC236}">
                <a16:creationId xmlns:a16="http://schemas.microsoft.com/office/drawing/2014/main" id="{FB2F071C-C9A1-B588-E5B6-E6E2C77E9DFE}"/>
              </a:ext>
            </a:extLst>
          </p:cNvPr>
          <p:cNvSpPr>
            <a:spLocks noGrp="1"/>
          </p:cNvSpPr>
          <p:nvPr>
            <p:ph type="sldNum" sz="quarter" idx="12"/>
          </p:nvPr>
        </p:nvSpPr>
        <p:spPr/>
        <p:txBody>
          <a:bodyPr/>
          <a:lstStyle/>
          <a:p>
            <a:fld id="{68ED44F7-3DD0-44D3-90D4-8480E2AD89C6}" type="slidenum">
              <a:rPr lang="en-US" smtClean="0"/>
              <a:pPr/>
              <a:t>13</a:t>
            </a:fld>
            <a:endParaRPr lang="en-US"/>
          </a:p>
        </p:txBody>
      </p:sp>
      <p:pic>
        <p:nvPicPr>
          <p:cNvPr id="2050" name="Picture 2">
            <a:extLst>
              <a:ext uri="{FF2B5EF4-FFF2-40B4-BE49-F238E27FC236}">
                <a16:creationId xmlns:a16="http://schemas.microsoft.com/office/drawing/2014/main" id="{5E2F69A7-418B-0E6B-A777-0AC39134B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562101"/>
            <a:ext cx="5433361"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286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CD7A8F-AF98-8A08-0A50-C8F98099E1A5}"/>
              </a:ext>
            </a:extLst>
          </p:cNvPr>
          <p:cNvSpPr>
            <a:spLocks noGrp="1"/>
          </p:cNvSpPr>
          <p:nvPr>
            <p:ph type="sldNum" sz="quarter" idx="12"/>
          </p:nvPr>
        </p:nvSpPr>
        <p:spPr/>
        <p:txBody>
          <a:bodyPr/>
          <a:lstStyle/>
          <a:p>
            <a:fld id="{68ED44F7-3DD0-44D3-90D4-8480E2AD89C6}" type="slidenum">
              <a:rPr lang="en-US" smtClean="0"/>
              <a:t>14</a:t>
            </a:fld>
            <a:endParaRPr lang="en-US"/>
          </a:p>
        </p:txBody>
      </p:sp>
      <p:pic>
        <p:nvPicPr>
          <p:cNvPr id="4" name="Picture 3">
            <a:extLst>
              <a:ext uri="{FF2B5EF4-FFF2-40B4-BE49-F238E27FC236}">
                <a16:creationId xmlns:a16="http://schemas.microsoft.com/office/drawing/2014/main" id="{665F0445-6F16-DE61-6D33-71A0A915A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9109"/>
            <a:ext cx="10820400" cy="6315492"/>
          </a:xfrm>
          <a:prstGeom prst="rect">
            <a:avLst/>
          </a:prstGeom>
        </p:spPr>
      </p:pic>
    </p:spTree>
    <p:extLst>
      <p:ext uri="{BB962C8B-B14F-4D97-AF65-F5344CB8AC3E}">
        <p14:creationId xmlns:p14="http://schemas.microsoft.com/office/powerpoint/2010/main" val="3452565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11"/>
          <p:cNvSpPr>
            <a:spLocks noGrp="1" noChangeArrowheads="1"/>
          </p:cNvSpPr>
          <p:nvPr>
            <p:ph type="title"/>
          </p:nvPr>
        </p:nvSpPr>
        <p:spPr/>
        <p:txBody>
          <a:bodyPr/>
          <a:lstStyle/>
          <a:p>
            <a:pPr eaLnBrk="1" hangingPunct="1"/>
            <a:r>
              <a:rPr lang="en-US" dirty="0">
                <a:latin typeface="Open Sans" panose="020B0606030504020204" pitchFamily="34" charset="0"/>
                <a:ea typeface="Open Sans" panose="020B0606030504020204" pitchFamily="34" charset="0"/>
                <a:cs typeface="Open Sans" panose="020B0606030504020204" pitchFamily="34" charset="0"/>
              </a:rPr>
              <a:t>Types of Shock</a:t>
            </a:r>
          </a:p>
        </p:txBody>
      </p:sp>
      <p:sp>
        <p:nvSpPr>
          <p:cNvPr id="10243" name="Slide Number Placeholder 2"/>
          <p:cNvSpPr>
            <a:spLocks noGrp="1"/>
          </p:cNvSpPr>
          <p:nvPr>
            <p:ph type="sldNum" sz="quarter" idx="12"/>
          </p:nvPr>
        </p:nvSpPr>
        <p:spPr>
          <a:noFill/>
        </p:spPr>
        <p:txBody>
          <a:bodyPr/>
          <a:lstStyle/>
          <a:p>
            <a:fld id="{C8FC4768-9D92-49E7-8B53-B2E63834BA5B}" type="slidenum">
              <a:rPr lang="en-US" smtClean="0"/>
              <a:pPr/>
              <a:t>15</a:t>
            </a:fld>
            <a:endParaRPr lang="en-US" dirty="0"/>
          </a:p>
        </p:txBody>
      </p:sp>
      <p:sp>
        <p:nvSpPr>
          <p:cNvPr id="10242" name="Rectangle 6"/>
          <p:cNvSpPr>
            <a:spLocks noGrp="1" noChangeArrowheads="1"/>
          </p:cNvSpPr>
          <p:nvPr>
            <p:ph type="ftr" sz="quarter" idx="11"/>
          </p:nvPr>
        </p:nvSpPr>
        <p:spPr>
          <a:xfrm>
            <a:off x="1524000" y="6356351"/>
            <a:ext cx="3086100" cy="365125"/>
          </a:xfrm>
          <a:prstGeom prst="rect">
            <a:avLst/>
          </a:prstGeom>
          <a:noFill/>
        </p:spPr>
        <p:txBody>
          <a:bodyPr vert="horz" lIns="91440" tIns="45720" rIns="91440" bIns="45720" rtlCol="0" anchor="ctr"/>
          <a:lstStyle>
            <a:defPPr>
              <a:defRPr lang="en-US"/>
            </a:defPPr>
            <a:lvl1pPr algn="ctr" rtl="0" eaLnBrk="0" fontAlgn="base" hangingPunct="0">
              <a:spcBef>
                <a:spcPct val="0"/>
              </a:spcBef>
              <a:spcAft>
                <a:spcPct val="0"/>
              </a:spcAft>
              <a:defRPr sz="900" b="1" kern="1200">
                <a:solidFill>
                  <a:schemeClr val="tx1">
                    <a:tint val="75000"/>
                  </a:schemeClr>
                </a:solidFill>
                <a:latin typeface="Arial" charset="0"/>
                <a:ea typeface="ＭＳ Ｐゴシック" pitchFamily="1" charset="-128"/>
                <a:cs typeface="+mn-cs"/>
              </a:defRPr>
            </a:lvl1pPr>
            <a:lvl2pPr marL="4572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5pPr>
            <a:lvl6pPr marL="2286000" algn="l" defTabSz="914400" rtl="0" eaLnBrk="1" latinLnBrk="0" hangingPunct="1">
              <a:defRPr sz="2400" b="1" kern="1200">
                <a:solidFill>
                  <a:schemeClr val="tx1"/>
                </a:solidFill>
                <a:latin typeface="Arial" charset="0"/>
                <a:ea typeface="ＭＳ Ｐゴシック" pitchFamily="1" charset="-128"/>
                <a:cs typeface="+mn-cs"/>
              </a:defRPr>
            </a:lvl6pPr>
            <a:lvl7pPr marL="2743200" algn="l" defTabSz="914400" rtl="0" eaLnBrk="1" latinLnBrk="0" hangingPunct="1">
              <a:defRPr sz="2400" b="1" kern="1200">
                <a:solidFill>
                  <a:schemeClr val="tx1"/>
                </a:solidFill>
                <a:latin typeface="Arial" charset="0"/>
                <a:ea typeface="ＭＳ Ｐゴシック" pitchFamily="1" charset="-128"/>
                <a:cs typeface="+mn-cs"/>
              </a:defRPr>
            </a:lvl7pPr>
            <a:lvl8pPr marL="3200400" algn="l" defTabSz="914400" rtl="0" eaLnBrk="1" latinLnBrk="0" hangingPunct="1">
              <a:defRPr sz="2400" b="1" kern="1200">
                <a:solidFill>
                  <a:schemeClr val="tx1"/>
                </a:solidFill>
                <a:latin typeface="Arial" charset="0"/>
                <a:ea typeface="ＭＳ Ｐゴシック" pitchFamily="1" charset="-128"/>
                <a:cs typeface="+mn-cs"/>
              </a:defRPr>
            </a:lvl8pPr>
            <a:lvl9pPr marL="3657600" algn="l" defTabSz="914400" rtl="0" eaLnBrk="1" latinLnBrk="0" hangingPunct="1">
              <a:defRPr sz="2400" b="1" kern="1200">
                <a:solidFill>
                  <a:schemeClr val="tx1"/>
                </a:solidFill>
                <a:latin typeface="Arial" charset="0"/>
                <a:ea typeface="ＭＳ Ｐゴシック" pitchFamily="1" charset="-128"/>
                <a:cs typeface="+mn-cs"/>
              </a:defRPr>
            </a:lvl9pPr>
          </a:lstStyle>
          <a:p>
            <a:r>
              <a:rPr lang="en-US"/>
              <a:t>Copyright 2016 Society of Critical Care Medicine </a:t>
            </a:r>
            <a:endParaRPr lang="en-US" dirty="0">
              <a:ea typeface="ＭＳ Ｐゴシック" pitchFamily="1" charset="-128"/>
            </a:endParaRPr>
          </a:p>
        </p:txBody>
      </p:sp>
    </p:spTree>
    <p:extLst>
      <p:ext uri="{BB962C8B-B14F-4D97-AF65-F5344CB8AC3E}">
        <p14:creationId xmlns:p14="http://schemas.microsoft.com/office/powerpoint/2010/main" val="4266679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FFD50-720C-B9DE-29EF-0F384445396C}"/>
            </a:ext>
          </a:extLst>
        </p:cNvPr>
        <p:cNvGrpSpPr/>
        <p:nvPr/>
      </p:nvGrpSpPr>
      <p:grpSpPr>
        <a:xfrm>
          <a:off x="0" y="0"/>
          <a:ext cx="0" cy="0"/>
          <a:chOff x="0" y="0"/>
          <a:chExt cx="0" cy="0"/>
        </a:xfrm>
      </p:grpSpPr>
      <p:sp>
        <p:nvSpPr>
          <p:cNvPr id="10244" name="Rectangle 11">
            <a:extLst>
              <a:ext uri="{FF2B5EF4-FFF2-40B4-BE49-F238E27FC236}">
                <a16:creationId xmlns:a16="http://schemas.microsoft.com/office/drawing/2014/main" id="{ACD81EA5-9312-0905-5702-5B7E1C115906}"/>
              </a:ext>
            </a:extLst>
          </p:cNvPr>
          <p:cNvSpPr>
            <a:spLocks noGrp="1" noChangeArrowheads="1"/>
          </p:cNvSpPr>
          <p:nvPr>
            <p:ph type="title"/>
          </p:nvPr>
        </p:nvSpPr>
        <p:spPr/>
        <p:txBody>
          <a:bodyPr/>
          <a:lstStyle/>
          <a:p>
            <a:pPr eaLnBrk="1" hangingPunct="1"/>
            <a:r>
              <a:rPr lang="en-US" dirty="0">
                <a:latin typeface="Open Sans" panose="020B0606030504020204" pitchFamily="34" charset="0"/>
                <a:ea typeface="Open Sans" panose="020B0606030504020204" pitchFamily="34" charset="0"/>
                <a:cs typeface="Open Sans" panose="020B0606030504020204" pitchFamily="34" charset="0"/>
              </a:rPr>
              <a:t>Types of Shock</a:t>
            </a:r>
          </a:p>
        </p:txBody>
      </p:sp>
      <p:sp>
        <p:nvSpPr>
          <p:cNvPr id="10243" name="Slide Number Placeholder 2">
            <a:extLst>
              <a:ext uri="{FF2B5EF4-FFF2-40B4-BE49-F238E27FC236}">
                <a16:creationId xmlns:a16="http://schemas.microsoft.com/office/drawing/2014/main" id="{303473DC-8AC4-E53F-6FE2-5A33BE7323D7}"/>
              </a:ext>
            </a:extLst>
          </p:cNvPr>
          <p:cNvSpPr>
            <a:spLocks noGrp="1"/>
          </p:cNvSpPr>
          <p:nvPr>
            <p:ph type="sldNum" sz="quarter" idx="12"/>
          </p:nvPr>
        </p:nvSpPr>
        <p:spPr>
          <a:noFill/>
        </p:spPr>
        <p:txBody>
          <a:bodyPr/>
          <a:lstStyle/>
          <a:p>
            <a:fld id="{C8FC4768-9D92-49E7-8B53-B2E63834BA5B}" type="slidenum">
              <a:rPr lang="en-US" smtClean="0"/>
              <a:pPr/>
              <a:t>16</a:t>
            </a:fld>
            <a:endParaRPr lang="en-US" dirty="0"/>
          </a:p>
        </p:txBody>
      </p:sp>
      <p:sp>
        <p:nvSpPr>
          <p:cNvPr id="10242" name="Rectangle 6">
            <a:extLst>
              <a:ext uri="{FF2B5EF4-FFF2-40B4-BE49-F238E27FC236}">
                <a16:creationId xmlns:a16="http://schemas.microsoft.com/office/drawing/2014/main" id="{776D8B6A-F7EB-934B-274D-35A7DB856033}"/>
              </a:ext>
            </a:extLst>
          </p:cNvPr>
          <p:cNvSpPr>
            <a:spLocks noGrp="1" noChangeArrowheads="1"/>
          </p:cNvSpPr>
          <p:nvPr>
            <p:ph type="ftr" sz="quarter" idx="11"/>
          </p:nvPr>
        </p:nvSpPr>
        <p:spPr>
          <a:xfrm>
            <a:off x="1524000" y="6356351"/>
            <a:ext cx="3086100" cy="365125"/>
          </a:xfrm>
          <a:prstGeom prst="rect">
            <a:avLst/>
          </a:prstGeom>
          <a:noFill/>
        </p:spPr>
        <p:txBody>
          <a:bodyPr vert="horz" lIns="91440" tIns="45720" rIns="91440" bIns="45720" rtlCol="0" anchor="ctr"/>
          <a:lstStyle>
            <a:defPPr>
              <a:defRPr lang="en-US"/>
            </a:defPPr>
            <a:lvl1pPr algn="ctr" rtl="0" eaLnBrk="0" fontAlgn="base" hangingPunct="0">
              <a:spcBef>
                <a:spcPct val="0"/>
              </a:spcBef>
              <a:spcAft>
                <a:spcPct val="0"/>
              </a:spcAft>
              <a:defRPr sz="900" b="1" kern="1200">
                <a:solidFill>
                  <a:schemeClr val="tx1">
                    <a:tint val="75000"/>
                  </a:schemeClr>
                </a:solidFill>
                <a:latin typeface="Arial" charset="0"/>
                <a:ea typeface="ＭＳ Ｐゴシック" pitchFamily="1" charset="-128"/>
                <a:cs typeface="+mn-cs"/>
              </a:defRPr>
            </a:lvl1pPr>
            <a:lvl2pPr marL="4572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b="1" kern="1200">
                <a:solidFill>
                  <a:schemeClr val="tx1"/>
                </a:solidFill>
                <a:latin typeface="Arial" charset="0"/>
                <a:ea typeface="ＭＳ Ｐゴシック" pitchFamily="1" charset="-128"/>
                <a:cs typeface="+mn-cs"/>
              </a:defRPr>
            </a:lvl5pPr>
            <a:lvl6pPr marL="2286000" algn="l" defTabSz="914400" rtl="0" eaLnBrk="1" latinLnBrk="0" hangingPunct="1">
              <a:defRPr sz="2400" b="1" kern="1200">
                <a:solidFill>
                  <a:schemeClr val="tx1"/>
                </a:solidFill>
                <a:latin typeface="Arial" charset="0"/>
                <a:ea typeface="ＭＳ Ｐゴシック" pitchFamily="1" charset="-128"/>
                <a:cs typeface="+mn-cs"/>
              </a:defRPr>
            </a:lvl6pPr>
            <a:lvl7pPr marL="2743200" algn="l" defTabSz="914400" rtl="0" eaLnBrk="1" latinLnBrk="0" hangingPunct="1">
              <a:defRPr sz="2400" b="1" kern="1200">
                <a:solidFill>
                  <a:schemeClr val="tx1"/>
                </a:solidFill>
                <a:latin typeface="Arial" charset="0"/>
                <a:ea typeface="ＭＳ Ｐゴシック" pitchFamily="1" charset="-128"/>
                <a:cs typeface="+mn-cs"/>
              </a:defRPr>
            </a:lvl7pPr>
            <a:lvl8pPr marL="3200400" algn="l" defTabSz="914400" rtl="0" eaLnBrk="1" latinLnBrk="0" hangingPunct="1">
              <a:defRPr sz="2400" b="1" kern="1200">
                <a:solidFill>
                  <a:schemeClr val="tx1"/>
                </a:solidFill>
                <a:latin typeface="Arial" charset="0"/>
                <a:ea typeface="ＭＳ Ｐゴシック" pitchFamily="1" charset="-128"/>
                <a:cs typeface="+mn-cs"/>
              </a:defRPr>
            </a:lvl8pPr>
            <a:lvl9pPr marL="3657600" algn="l" defTabSz="914400" rtl="0" eaLnBrk="1" latinLnBrk="0" hangingPunct="1">
              <a:defRPr sz="2400" b="1" kern="1200">
                <a:solidFill>
                  <a:schemeClr val="tx1"/>
                </a:solidFill>
                <a:latin typeface="Arial" charset="0"/>
                <a:ea typeface="ＭＳ Ｐゴシック" pitchFamily="1" charset="-128"/>
                <a:cs typeface="+mn-cs"/>
              </a:defRPr>
            </a:lvl9pPr>
          </a:lstStyle>
          <a:p>
            <a:r>
              <a:rPr lang="en-US"/>
              <a:t>Copyright 2016 Society of Critical Care Medicine </a:t>
            </a:r>
            <a:endParaRPr lang="en-US" dirty="0">
              <a:ea typeface="ＭＳ Ｐゴシック" pitchFamily="1" charset="-128"/>
            </a:endParaRPr>
          </a:p>
        </p:txBody>
      </p:sp>
      <p:sp>
        <p:nvSpPr>
          <p:cNvPr id="297989" name="Text Box 5">
            <a:extLst>
              <a:ext uri="{FF2B5EF4-FFF2-40B4-BE49-F238E27FC236}">
                <a16:creationId xmlns:a16="http://schemas.microsoft.com/office/drawing/2014/main" id="{813E819E-A7B5-7A8B-91D6-C6DD1781932B}"/>
              </a:ext>
            </a:extLst>
          </p:cNvPr>
          <p:cNvSpPr txBox="1">
            <a:spLocks noChangeArrowheads="1"/>
          </p:cNvSpPr>
          <p:nvPr/>
        </p:nvSpPr>
        <p:spPr bwMode="auto">
          <a:xfrm>
            <a:off x="5008705" y="3133599"/>
            <a:ext cx="7010542" cy="1569660"/>
          </a:xfrm>
          <a:prstGeom prst="rect">
            <a:avLst/>
          </a:prstGeom>
          <a:gradFill rotWithShape="1">
            <a:gsLst>
              <a:gs pos="0">
                <a:schemeClr val="tx2">
                  <a:gamma/>
                  <a:shade val="60392"/>
                  <a:invGamma/>
                </a:schemeClr>
              </a:gs>
              <a:gs pos="100000">
                <a:schemeClr val="tx2"/>
              </a:gs>
            </a:gsLst>
            <a:lin ang="2700000" scaled="1"/>
          </a:gradFill>
          <a:ln w="28575">
            <a:solidFill>
              <a:schemeClr val="tx2"/>
            </a:solidFill>
            <a:miter lim="800000"/>
            <a:headEnd/>
            <a:tailEnd/>
          </a:ln>
          <a:effectLst/>
        </p:spPr>
        <p:txBody>
          <a:bodyPr wrap="square" lIns="45720" rIns="45720" anchor="ctr">
            <a:spAutoFit/>
          </a:bodyPr>
          <a:lstStyle/>
          <a:p>
            <a:pPr>
              <a:defRPr/>
            </a:pPr>
            <a:r>
              <a:rPr lang="en-US" sz="1600" dirty="0">
                <a:solidFill>
                  <a:schemeClr val="bg1"/>
                </a:solidFill>
                <a:effectLst>
                  <a:outerShdw blurRad="38100" dist="38100" dir="2700000" algn="tl">
                    <a:srgbClr val="000000"/>
                  </a:outerShdw>
                </a:effectLst>
              </a:rPr>
              <a:t>Arrhythmia</a:t>
            </a:r>
          </a:p>
          <a:p>
            <a:pPr>
              <a:defRPr/>
            </a:pPr>
            <a:r>
              <a:rPr lang="en-US" sz="1600" dirty="0">
                <a:solidFill>
                  <a:schemeClr val="bg1"/>
                </a:solidFill>
                <a:effectLst>
                  <a:outerShdw blurRad="38100" dist="38100" dir="2700000" algn="tl">
                    <a:srgbClr val="000000"/>
                  </a:outerShdw>
                </a:effectLst>
              </a:rPr>
              <a:t>LV failure (e.g. MI, myocarditis)</a:t>
            </a:r>
          </a:p>
          <a:p>
            <a:pPr>
              <a:defRPr/>
            </a:pPr>
            <a:r>
              <a:rPr lang="en-US" sz="1600" dirty="0">
                <a:solidFill>
                  <a:schemeClr val="bg1"/>
                </a:solidFill>
                <a:effectLst>
                  <a:outerShdw blurRad="38100" dist="38100" dir="2700000" algn="tl">
                    <a:srgbClr val="000000"/>
                  </a:outerShdw>
                </a:effectLst>
              </a:rPr>
              <a:t>Valves: Acute AVR or MVR (e.g. endocarditis, pap muscle rupture, aortic dissection)</a:t>
            </a:r>
          </a:p>
          <a:p>
            <a:pPr>
              <a:defRPr/>
            </a:pPr>
            <a:r>
              <a:rPr lang="en-US" sz="1600" dirty="0">
                <a:solidFill>
                  <a:schemeClr val="bg1"/>
                </a:solidFill>
                <a:effectLst>
                  <a:outerShdw blurRad="38100" dist="38100" dir="2700000" algn="tl">
                    <a:srgbClr val="000000"/>
                  </a:outerShdw>
                </a:effectLst>
              </a:rPr>
              <a:t>RV failure due to PE, decompensated chronic PH, or RV MI</a:t>
            </a:r>
          </a:p>
          <a:p>
            <a:pPr>
              <a:defRPr/>
            </a:pPr>
            <a:r>
              <a:rPr lang="en-US" sz="1600" dirty="0">
                <a:solidFill>
                  <a:schemeClr val="bg1"/>
                </a:solidFill>
                <a:effectLst>
                  <a:outerShdw blurRad="38100" dist="38100" dir="2700000" algn="tl">
                    <a:srgbClr val="000000"/>
                  </a:outerShdw>
                </a:effectLst>
              </a:rPr>
              <a:t>Toxins (CCB, BB, BRASH syndrome)</a:t>
            </a:r>
          </a:p>
          <a:p>
            <a:pPr>
              <a:defRPr/>
            </a:pPr>
            <a:r>
              <a:rPr lang="en-US" sz="1600" dirty="0">
                <a:solidFill>
                  <a:schemeClr val="bg1"/>
                </a:solidFill>
                <a:effectLst>
                  <a:outerShdw blurRad="38100" dist="38100" dir="2700000" algn="tl">
                    <a:srgbClr val="000000"/>
                  </a:outerShdw>
                </a:effectLst>
              </a:rPr>
              <a:t>Trauma (myocardial contusion)</a:t>
            </a:r>
          </a:p>
        </p:txBody>
      </p:sp>
      <p:sp>
        <p:nvSpPr>
          <p:cNvPr id="297990" name="Text Box 6">
            <a:extLst>
              <a:ext uri="{FF2B5EF4-FFF2-40B4-BE49-F238E27FC236}">
                <a16:creationId xmlns:a16="http://schemas.microsoft.com/office/drawing/2014/main" id="{2B6ABB05-20E0-04D8-5026-6E2DA8BCDDB4}"/>
              </a:ext>
            </a:extLst>
          </p:cNvPr>
          <p:cNvSpPr txBox="1">
            <a:spLocks noChangeArrowheads="1"/>
          </p:cNvSpPr>
          <p:nvPr/>
        </p:nvSpPr>
        <p:spPr bwMode="auto">
          <a:xfrm>
            <a:off x="5008705" y="2365758"/>
            <a:ext cx="7027860" cy="584775"/>
          </a:xfrm>
          <a:prstGeom prst="rect">
            <a:avLst/>
          </a:prstGeom>
          <a:gradFill rotWithShape="1">
            <a:gsLst>
              <a:gs pos="0">
                <a:schemeClr val="hlink">
                  <a:gamma/>
                  <a:shade val="60392"/>
                  <a:invGamma/>
                </a:schemeClr>
              </a:gs>
              <a:gs pos="100000">
                <a:schemeClr val="hlink"/>
              </a:gs>
            </a:gsLst>
            <a:lin ang="2700000" scaled="1"/>
          </a:gradFill>
          <a:ln w="28575">
            <a:solidFill>
              <a:schemeClr val="hlink"/>
            </a:solidFill>
            <a:miter lim="800000"/>
            <a:headEnd/>
            <a:tailEnd/>
          </a:ln>
          <a:effectLst/>
        </p:spPr>
        <p:txBody>
          <a:bodyPr wrap="square" lIns="45720" rIns="45720" numCol="1" anchor="ctr">
            <a:spAutoFit/>
          </a:bodyPr>
          <a:lstStyle/>
          <a:p>
            <a:pPr>
              <a:defRPr/>
            </a:pPr>
            <a:r>
              <a:rPr lang="en-US" sz="1600" dirty="0">
                <a:solidFill>
                  <a:schemeClr val="bg1"/>
                </a:solidFill>
                <a:effectLst>
                  <a:outerShdw blurRad="38100" dist="38100" dir="2700000" algn="tl">
                    <a:srgbClr val="000000"/>
                  </a:outerShdw>
                </a:effectLst>
              </a:rPr>
              <a:t>Hemorrhagic</a:t>
            </a:r>
          </a:p>
          <a:p>
            <a:pPr>
              <a:defRPr/>
            </a:pPr>
            <a:r>
              <a:rPr lang="en-US" sz="1600" dirty="0">
                <a:solidFill>
                  <a:schemeClr val="bg1"/>
                </a:solidFill>
                <a:effectLst>
                  <a:outerShdw blurRad="38100" dist="38100" dir="2700000" algn="tl">
                    <a:srgbClr val="000000"/>
                  </a:outerShdw>
                </a:effectLst>
              </a:rPr>
              <a:t>Nonhemorrhagic: Skin losses, GI losses, Third-spacing, Renal losses, Low PO intake </a:t>
            </a:r>
          </a:p>
        </p:txBody>
      </p:sp>
      <p:sp>
        <p:nvSpPr>
          <p:cNvPr id="297991" name="Text Box 7">
            <a:extLst>
              <a:ext uri="{FF2B5EF4-FFF2-40B4-BE49-F238E27FC236}">
                <a16:creationId xmlns:a16="http://schemas.microsoft.com/office/drawing/2014/main" id="{1469CB05-1A20-4A2F-F4B8-AE1CACE79C26}"/>
              </a:ext>
            </a:extLst>
          </p:cNvPr>
          <p:cNvSpPr txBox="1">
            <a:spLocks noChangeArrowheads="1"/>
          </p:cNvSpPr>
          <p:nvPr/>
        </p:nvSpPr>
        <p:spPr bwMode="auto">
          <a:xfrm>
            <a:off x="5008705" y="1413472"/>
            <a:ext cx="7027861" cy="830997"/>
          </a:xfrm>
          <a:prstGeom prst="rect">
            <a:avLst/>
          </a:prstGeom>
          <a:gradFill rotWithShape="1">
            <a:gsLst>
              <a:gs pos="0">
                <a:schemeClr val="folHlink">
                  <a:gamma/>
                  <a:shade val="60392"/>
                  <a:invGamma/>
                </a:schemeClr>
              </a:gs>
              <a:gs pos="100000">
                <a:schemeClr val="folHlink"/>
              </a:gs>
            </a:gsLst>
            <a:lin ang="2700000" scaled="1"/>
          </a:gradFill>
          <a:ln w="28575">
            <a:solidFill>
              <a:schemeClr val="folHlink"/>
            </a:solidFill>
            <a:miter lim="800000"/>
            <a:headEnd/>
            <a:tailEnd/>
          </a:ln>
          <a:effectLst/>
        </p:spPr>
        <p:txBody>
          <a:bodyPr wrap="square" lIns="45720" rIns="45720" numCol="3" anchor="ctr">
            <a:spAutoFit/>
          </a:bodyPr>
          <a:lstStyle/>
          <a:p>
            <a:pPr>
              <a:defRPr/>
            </a:pPr>
            <a:r>
              <a:rPr lang="en-US" sz="1600" dirty="0">
                <a:solidFill>
                  <a:schemeClr val="bg1"/>
                </a:solidFill>
                <a:effectLst>
                  <a:outerShdw blurRad="38100" dist="38100" dir="2700000" algn="tl">
                    <a:srgbClr val="000000"/>
                  </a:outerShdw>
                </a:effectLst>
              </a:rPr>
              <a:t>Septic</a:t>
            </a:r>
          </a:p>
          <a:p>
            <a:pPr>
              <a:defRPr/>
            </a:pPr>
            <a:r>
              <a:rPr lang="en-US" sz="1600" dirty="0">
                <a:solidFill>
                  <a:schemeClr val="bg1"/>
                </a:solidFill>
                <a:effectLst>
                  <a:outerShdw blurRad="38100" dist="38100" dir="2700000" algn="tl">
                    <a:srgbClr val="000000"/>
                  </a:outerShdw>
                </a:effectLst>
              </a:rPr>
              <a:t>Neurogenic</a:t>
            </a:r>
          </a:p>
          <a:p>
            <a:pPr>
              <a:defRPr/>
            </a:pPr>
            <a:r>
              <a:rPr lang="en-US" sz="1600" dirty="0">
                <a:solidFill>
                  <a:schemeClr val="bg1"/>
                </a:solidFill>
                <a:effectLst>
                  <a:outerShdw blurRad="38100" dist="38100" dir="2700000" algn="tl">
                    <a:srgbClr val="000000"/>
                  </a:outerShdw>
                </a:effectLst>
              </a:rPr>
              <a:t>Adrenal crisis</a:t>
            </a:r>
          </a:p>
          <a:p>
            <a:pPr>
              <a:defRPr/>
            </a:pPr>
            <a:r>
              <a:rPr lang="en-US" sz="1600" dirty="0">
                <a:solidFill>
                  <a:schemeClr val="bg1"/>
                </a:solidFill>
                <a:effectLst>
                  <a:outerShdw blurRad="38100" dist="38100" dir="2700000" algn="tl">
                    <a:srgbClr val="000000"/>
                  </a:outerShdw>
                </a:effectLst>
              </a:rPr>
              <a:t>Anaphylactic</a:t>
            </a:r>
          </a:p>
          <a:p>
            <a:pPr>
              <a:defRPr/>
            </a:pPr>
            <a:r>
              <a:rPr lang="en-US" sz="1600" dirty="0">
                <a:solidFill>
                  <a:schemeClr val="bg1"/>
                </a:solidFill>
                <a:effectLst>
                  <a:outerShdw blurRad="38100" dist="38100" dir="2700000" algn="tl">
                    <a:srgbClr val="000000"/>
                  </a:outerShdw>
                </a:effectLst>
              </a:rPr>
              <a:t>Liver Failure</a:t>
            </a:r>
          </a:p>
          <a:p>
            <a:pPr>
              <a:defRPr/>
            </a:pPr>
            <a:r>
              <a:rPr lang="en-US" sz="1600" dirty="0">
                <a:solidFill>
                  <a:schemeClr val="bg1"/>
                </a:solidFill>
                <a:effectLst>
                  <a:outerShdw blurRad="38100" dist="38100" dir="2700000" algn="tl">
                    <a:srgbClr val="000000"/>
                  </a:outerShdw>
                </a:effectLst>
              </a:rPr>
              <a:t>Endocrine (AI, </a:t>
            </a:r>
            <a:r>
              <a:rPr lang="en-US" sz="1600" dirty="0" err="1">
                <a:solidFill>
                  <a:schemeClr val="bg1"/>
                </a:solidFill>
                <a:effectLst>
                  <a:outerShdw blurRad="38100" dist="38100" dir="2700000" algn="tl">
                    <a:srgbClr val="000000"/>
                  </a:outerShdw>
                </a:effectLst>
              </a:rPr>
              <a:t>thyrotox</a:t>
            </a:r>
            <a:r>
              <a:rPr lang="en-US" sz="1600" dirty="0">
                <a:solidFill>
                  <a:schemeClr val="bg1"/>
                </a:solidFill>
                <a:effectLst>
                  <a:outerShdw blurRad="38100" dist="38100" dir="2700000" algn="tl">
                    <a:srgbClr val="000000"/>
                  </a:outerShdw>
                </a:effectLst>
              </a:rPr>
              <a:t>) </a:t>
            </a:r>
          </a:p>
        </p:txBody>
      </p:sp>
      <p:sp>
        <p:nvSpPr>
          <p:cNvPr id="297992" name="Text Box 8">
            <a:extLst>
              <a:ext uri="{FF2B5EF4-FFF2-40B4-BE49-F238E27FC236}">
                <a16:creationId xmlns:a16="http://schemas.microsoft.com/office/drawing/2014/main" id="{20D2B281-69AD-C7A0-0CA9-14F868927A44}"/>
              </a:ext>
            </a:extLst>
          </p:cNvPr>
          <p:cNvSpPr txBox="1">
            <a:spLocks noChangeArrowheads="1"/>
          </p:cNvSpPr>
          <p:nvPr/>
        </p:nvSpPr>
        <p:spPr bwMode="auto">
          <a:xfrm>
            <a:off x="5008705" y="4913766"/>
            <a:ext cx="7027862" cy="1323439"/>
          </a:xfrm>
          <a:prstGeom prst="rect">
            <a:avLst/>
          </a:prstGeom>
          <a:gradFill rotWithShape="1">
            <a:gsLst>
              <a:gs pos="0">
                <a:srgbClr val="585858">
                  <a:gamma/>
                  <a:shade val="60392"/>
                  <a:invGamma/>
                </a:srgbClr>
              </a:gs>
              <a:gs pos="100000">
                <a:srgbClr val="585858"/>
              </a:gs>
            </a:gsLst>
            <a:lin ang="2700000" scaled="1"/>
          </a:gradFill>
          <a:ln w="28575" algn="ctr">
            <a:solidFill>
              <a:schemeClr val="bg2"/>
            </a:solidFill>
            <a:miter lim="800000"/>
            <a:headEnd/>
            <a:tailEnd/>
          </a:ln>
          <a:effectLst/>
        </p:spPr>
        <p:txBody>
          <a:bodyPr wrap="square" lIns="45720" rIns="45720" numCol="2" anchor="ctr">
            <a:spAutoFit/>
          </a:bodyPr>
          <a:lstStyle/>
          <a:p>
            <a:pPr>
              <a:defRPr/>
            </a:pPr>
            <a:r>
              <a:rPr lang="en-US" sz="1600" dirty="0">
                <a:solidFill>
                  <a:schemeClr val="bg1"/>
                </a:solidFill>
                <a:effectLst>
                  <a:outerShdw blurRad="38100" dist="38100" dir="2700000" algn="tl">
                    <a:srgbClr val="000000"/>
                  </a:outerShdw>
                </a:effectLst>
              </a:rPr>
              <a:t>Massive pulmonary embolism</a:t>
            </a:r>
          </a:p>
          <a:p>
            <a:pPr>
              <a:defRPr/>
            </a:pPr>
            <a:r>
              <a:rPr lang="en-US" sz="1600" dirty="0">
                <a:solidFill>
                  <a:schemeClr val="bg1"/>
                </a:solidFill>
                <a:effectLst>
                  <a:outerShdw blurRad="38100" dist="38100" dir="2700000" algn="tl">
                    <a:srgbClr val="000000"/>
                  </a:outerShdw>
                </a:effectLst>
              </a:rPr>
              <a:t>Cardiac tamponade</a:t>
            </a:r>
          </a:p>
          <a:p>
            <a:pPr>
              <a:defRPr/>
            </a:pPr>
            <a:r>
              <a:rPr lang="en-US" sz="1600" dirty="0">
                <a:solidFill>
                  <a:schemeClr val="bg1"/>
                </a:solidFill>
                <a:effectLst>
                  <a:outerShdw blurRad="38100" dist="38100" dir="2700000" algn="tl">
                    <a:srgbClr val="000000"/>
                  </a:outerShdw>
                </a:effectLst>
              </a:rPr>
              <a:t>Outflow obstruction (HOCM, crit AS)</a:t>
            </a:r>
          </a:p>
          <a:p>
            <a:pPr>
              <a:defRPr/>
            </a:pPr>
            <a:r>
              <a:rPr lang="en-US" sz="1600" dirty="0">
                <a:solidFill>
                  <a:schemeClr val="bg1"/>
                </a:solidFill>
                <a:effectLst>
                  <a:outerShdw blurRad="38100" dist="38100" dir="2700000" algn="tl">
                    <a:srgbClr val="000000"/>
                  </a:outerShdw>
                </a:effectLst>
              </a:rPr>
              <a:t>Tension pneumothorax</a:t>
            </a:r>
          </a:p>
          <a:p>
            <a:pPr>
              <a:defRPr/>
            </a:pPr>
            <a:r>
              <a:rPr lang="en-US" sz="1600" dirty="0">
                <a:solidFill>
                  <a:schemeClr val="bg1"/>
                </a:solidFill>
                <a:effectLst>
                  <a:outerShdw blurRad="38100" dist="38100" dir="2700000" algn="tl">
                    <a:srgbClr val="000000"/>
                  </a:outerShdw>
                </a:effectLst>
              </a:rPr>
              <a:t>Constrictive pericarditis</a:t>
            </a:r>
          </a:p>
          <a:p>
            <a:pPr>
              <a:defRPr/>
            </a:pPr>
            <a:r>
              <a:rPr lang="en-US" sz="1600" dirty="0">
                <a:solidFill>
                  <a:schemeClr val="bg1"/>
                </a:solidFill>
                <a:effectLst>
                  <a:outerShdw blurRad="38100" dist="38100" dir="2700000" algn="tl">
                    <a:srgbClr val="000000"/>
                  </a:outerShdw>
                </a:effectLst>
              </a:rPr>
              <a:t>Abdominal compartment syndrome</a:t>
            </a:r>
          </a:p>
          <a:p>
            <a:pPr>
              <a:defRPr/>
            </a:pPr>
            <a:r>
              <a:rPr lang="en-US" sz="1600" dirty="0">
                <a:solidFill>
                  <a:schemeClr val="bg1"/>
                </a:solidFill>
                <a:effectLst>
                  <a:outerShdw blurRad="38100" dist="38100" dir="2700000" algn="tl">
                    <a:srgbClr val="000000"/>
                  </a:outerShdw>
                </a:effectLst>
              </a:rPr>
              <a:t>Dynamic hyperinflation (auto-peep)</a:t>
            </a:r>
          </a:p>
        </p:txBody>
      </p:sp>
      <p:sp>
        <p:nvSpPr>
          <p:cNvPr id="297996" name="Text Box 12">
            <a:extLst>
              <a:ext uri="{FF2B5EF4-FFF2-40B4-BE49-F238E27FC236}">
                <a16:creationId xmlns:a16="http://schemas.microsoft.com/office/drawing/2014/main" id="{3F8356DC-90E9-FE78-BFEB-820424026A83}"/>
              </a:ext>
            </a:extLst>
          </p:cNvPr>
          <p:cNvSpPr txBox="1">
            <a:spLocks noChangeArrowheads="1"/>
          </p:cNvSpPr>
          <p:nvPr/>
        </p:nvSpPr>
        <p:spPr bwMode="auto">
          <a:xfrm>
            <a:off x="1609202" y="2502700"/>
            <a:ext cx="2085764" cy="395173"/>
          </a:xfrm>
          <a:prstGeom prst="rect">
            <a:avLst/>
          </a:prstGeom>
          <a:noFill/>
          <a:ln w="9525">
            <a:noFill/>
            <a:miter lim="800000"/>
            <a:headEnd/>
            <a:tailEnd/>
          </a:ln>
        </p:spPr>
        <p:txBody>
          <a:bodyPr wrap="none">
            <a:spAutoFit/>
          </a:bodyPr>
          <a:lstStyle/>
          <a:p>
            <a:pPr>
              <a:lnSpc>
                <a:spcPct val="80000"/>
              </a:lnSpc>
              <a:spcBef>
                <a:spcPct val="50000"/>
              </a:spcBef>
              <a:spcAft>
                <a:spcPts val="300"/>
              </a:spcAft>
              <a:buClr>
                <a:schemeClr val="tx2"/>
              </a:buClr>
            </a:pPr>
            <a:r>
              <a:rPr lang="en-US" sz="2400" b="1" dirty="0">
                <a:solidFill>
                  <a:srgbClr val="0070C0"/>
                </a:solidFill>
              </a:rPr>
              <a:t>HYPOVOLEMIC</a:t>
            </a:r>
          </a:p>
        </p:txBody>
      </p:sp>
      <p:sp>
        <p:nvSpPr>
          <p:cNvPr id="297997" name="Text Box 13">
            <a:extLst>
              <a:ext uri="{FF2B5EF4-FFF2-40B4-BE49-F238E27FC236}">
                <a16:creationId xmlns:a16="http://schemas.microsoft.com/office/drawing/2014/main" id="{60419D09-4893-1CB4-1592-C8D81F78E88E}"/>
              </a:ext>
            </a:extLst>
          </p:cNvPr>
          <p:cNvSpPr txBox="1">
            <a:spLocks noChangeArrowheads="1"/>
          </p:cNvSpPr>
          <p:nvPr/>
        </p:nvSpPr>
        <p:spPr bwMode="auto">
          <a:xfrm>
            <a:off x="1676400" y="1594892"/>
            <a:ext cx="1951368" cy="395173"/>
          </a:xfrm>
          <a:prstGeom prst="rect">
            <a:avLst/>
          </a:prstGeom>
          <a:noFill/>
          <a:ln w="9525">
            <a:noFill/>
            <a:miter lim="800000"/>
            <a:headEnd/>
            <a:tailEnd/>
          </a:ln>
        </p:spPr>
        <p:txBody>
          <a:bodyPr wrap="none">
            <a:spAutoFit/>
          </a:bodyPr>
          <a:lstStyle/>
          <a:p>
            <a:pPr>
              <a:lnSpc>
                <a:spcPct val="80000"/>
              </a:lnSpc>
              <a:spcBef>
                <a:spcPct val="50000"/>
              </a:spcBef>
              <a:spcAft>
                <a:spcPts val="300"/>
              </a:spcAft>
              <a:buClr>
                <a:schemeClr val="tx2"/>
              </a:buClr>
            </a:pPr>
            <a:r>
              <a:rPr lang="en-US" altLang="en-US" sz="2400" b="1" dirty="0">
                <a:solidFill>
                  <a:srgbClr val="C00000"/>
                </a:solidFill>
              </a:rPr>
              <a:t>DISTRIBUTIVE</a:t>
            </a:r>
            <a:endParaRPr lang="en-US" sz="2400" b="1" dirty="0">
              <a:solidFill>
                <a:srgbClr val="C00000"/>
              </a:solidFill>
            </a:endParaRPr>
          </a:p>
        </p:txBody>
      </p:sp>
      <p:sp>
        <p:nvSpPr>
          <p:cNvPr id="297998" name="Text Box 14">
            <a:extLst>
              <a:ext uri="{FF2B5EF4-FFF2-40B4-BE49-F238E27FC236}">
                <a16:creationId xmlns:a16="http://schemas.microsoft.com/office/drawing/2014/main" id="{02B2288B-B7C3-473D-3935-28FFFC187835}"/>
              </a:ext>
            </a:extLst>
          </p:cNvPr>
          <p:cNvSpPr txBox="1">
            <a:spLocks noChangeArrowheads="1"/>
          </p:cNvSpPr>
          <p:nvPr/>
        </p:nvSpPr>
        <p:spPr bwMode="auto">
          <a:xfrm>
            <a:off x="1659664" y="3731839"/>
            <a:ext cx="1984839" cy="395173"/>
          </a:xfrm>
          <a:prstGeom prst="rect">
            <a:avLst/>
          </a:prstGeom>
          <a:noFill/>
          <a:ln w="9525">
            <a:noFill/>
            <a:miter lim="800000"/>
            <a:headEnd/>
            <a:tailEnd/>
          </a:ln>
        </p:spPr>
        <p:txBody>
          <a:bodyPr wrap="none">
            <a:spAutoFit/>
          </a:bodyPr>
          <a:lstStyle/>
          <a:p>
            <a:pPr>
              <a:lnSpc>
                <a:spcPct val="80000"/>
              </a:lnSpc>
              <a:spcBef>
                <a:spcPct val="50000"/>
              </a:spcBef>
              <a:spcAft>
                <a:spcPts val="300"/>
              </a:spcAft>
              <a:buClr>
                <a:schemeClr val="tx2"/>
              </a:buClr>
            </a:pPr>
            <a:r>
              <a:rPr lang="en-US" sz="2400" b="1" dirty="0">
                <a:solidFill>
                  <a:schemeClr val="accent6">
                    <a:lumMod val="75000"/>
                  </a:schemeClr>
                </a:solidFill>
              </a:rPr>
              <a:t>CARDIOGENIC</a:t>
            </a:r>
          </a:p>
        </p:txBody>
      </p:sp>
      <p:sp>
        <p:nvSpPr>
          <p:cNvPr id="297999" name="Text Box 15">
            <a:extLst>
              <a:ext uri="{FF2B5EF4-FFF2-40B4-BE49-F238E27FC236}">
                <a16:creationId xmlns:a16="http://schemas.microsoft.com/office/drawing/2014/main" id="{6906D17D-7AC1-55EE-1BF6-1A71A6021AF2}"/>
              </a:ext>
            </a:extLst>
          </p:cNvPr>
          <p:cNvSpPr txBox="1">
            <a:spLocks noChangeArrowheads="1"/>
          </p:cNvSpPr>
          <p:nvPr/>
        </p:nvSpPr>
        <p:spPr bwMode="auto">
          <a:xfrm>
            <a:off x="1644639" y="5326135"/>
            <a:ext cx="1967270" cy="395173"/>
          </a:xfrm>
          <a:prstGeom prst="rect">
            <a:avLst/>
          </a:prstGeom>
          <a:noFill/>
          <a:ln w="9525">
            <a:noFill/>
            <a:miter lim="800000"/>
            <a:headEnd/>
            <a:tailEnd/>
          </a:ln>
        </p:spPr>
        <p:txBody>
          <a:bodyPr wrap="none">
            <a:spAutoFit/>
          </a:bodyPr>
          <a:lstStyle/>
          <a:p>
            <a:pPr>
              <a:lnSpc>
                <a:spcPct val="80000"/>
              </a:lnSpc>
              <a:spcBef>
                <a:spcPct val="50000"/>
              </a:spcBef>
              <a:spcAft>
                <a:spcPts val="300"/>
              </a:spcAft>
              <a:buClr>
                <a:schemeClr val="tx2"/>
              </a:buClr>
            </a:pPr>
            <a:r>
              <a:rPr lang="en-US" sz="2400" b="1" dirty="0">
                <a:solidFill>
                  <a:schemeClr val="accent6">
                    <a:lumMod val="75000"/>
                  </a:schemeClr>
                </a:solidFill>
              </a:rPr>
              <a:t>OBSTRUCTIVE</a:t>
            </a:r>
          </a:p>
        </p:txBody>
      </p:sp>
      <p:grpSp>
        <p:nvGrpSpPr>
          <p:cNvPr id="2" name="Group 20">
            <a:extLst>
              <a:ext uri="{FF2B5EF4-FFF2-40B4-BE49-F238E27FC236}">
                <a16:creationId xmlns:a16="http://schemas.microsoft.com/office/drawing/2014/main" id="{7F694D0D-1CFD-021D-5967-48DB56AA3D5E}"/>
              </a:ext>
            </a:extLst>
          </p:cNvPr>
          <p:cNvGrpSpPr>
            <a:grpSpLocks/>
          </p:cNvGrpSpPr>
          <p:nvPr/>
        </p:nvGrpSpPr>
        <p:grpSpPr bwMode="auto">
          <a:xfrm>
            <a:off x="4023414" y="1737758"/>
            <a:ext cx="525462" cy="171450"/>
            <a:chOff x="1113" y="1636"/>
            <a:chExt cx="331" cy="108"/>
          </a:xfrm>
        </p:grpSpPr>
        <p:sp>
          <p:nvSpPr>
            <p:cNvPr id="298001" name="AutoShape 17">
              <a:extLst>
                <a:ext uri="{FF2B5EF4-FFF2-40B4-BE49-F238E27FC236}">
                  <a16:creationId xmlns:a16="http://schemas.microsoft.com/office/drawing/2014/main" id="{94C23FAB-73C3-D6C9-7290-29B742A63071}"/>
                </a:ext>
              </a:extLst>
            </p:cNvPr>
            <p:cNvSpPr>
              <a:spLocks noChangeArrowheads="1"/>
            </p:cNvSpPr>
            <p:nvPr/>
          </p:nvSpPr>
          <p:spPr bwMode="auto">
            <a:xfrm rot="16200000">
              <a:off x="1255" y="1557"/>
              <a:ext cx="108" cy="266"/>
            </a:xfrm>
            <a:prstGeom prst="downArrow">
              <a:avLst>
                <a:gd name="adj1" fmla="val 56787"/>
                <a:gd name="adj2" fmla="val 83969"/>
              </a:avLst>
            </a:prstGeom>
            <a:gradFill rotWithShape="1">
              <a:gsLst>
                <a:gs pos="0">
                  <a:schemeClr val="tx2">
                    <a:gamma/>
                    <a:tint val="0"/>
                    <a:invGamma/>
                  </a:schemeClr>
                </a:gs>
                <a:gs pos="100000">
                  <a:schemeClr val="tx2"/>
                </a:gs>
              </a:gsLst>
              <a:lin ang="5400000" scaled="1"/>
            </a:gradFill>
            <a:ln w="9525">
              <a:noFill/>
              <a:miter lim="800000"/>
              <a:headEnd/>
              <a:tailEnd/>
            </a:ln>
            <a:effectLst/>
          </p:spPr>
          <p:txBody>
            <a:bodyPr wrap="none" anchor="ctr"/>
            <a:lstStyle/>
            <a:p>
              <a:pPr>
                <a:defRPr/>
              </a:pPr>
              <a:endParaRPr lang="en-US" dirty="0"/>
            </a:p>
          </p:txBody>
        </p:sp>
        <p:cxnSp>
          <p:nvCxnSpPr>
            <p:cNvPr id="10267" name="AutoShape 18">
              <a:extLst>
                <a:ext uri="{FF2B5EF4-FFF2-40B4-BE49-F238E27FC236}">
                  <a16:creationId xmlns:a16="http://schemas.microsoft.com/office/drawing/2014/main" id="{E877B689-F089-47C4-22A7-1DFBEE59780A}"/>
                </a:ext>
              </a:extLst>
            </p:cNvPr>
            <p:cNvCxnSpPr>
              <a:cxnSpLocks noChangeShapeType="1"/>
            </p:cNvCxnSpPr>
            <p:nvPr/>
          </p:nvCxnSpPr>
          <p:spPr bwMode="auto">
            <a:xfrm>
              <a:off x="1113" y="1690"/>
              <a:ext cx="331" cy="0"/>
            </a:xfrm>
            <a:prstGeom prst="straightConnector1">
              <a:avLst/>
            </a:prstGeom>
            <a:noFill/>
            <a:ln w="15875">
              <a:solidFill>
                <a:schemeClr val="tx2"/>
              </a:solidFill>
              <a:miter lim="800000"/>
              <a:headEnd/>
              <a:tailEnd type="triangle" w="med" len="med"/>
            </a:ln>
          </p:spPr>
        </p:cxnSp>
      </p:grpSp>
      <p:grpSp>
        <p:nvGrpSpPr>
          <p:cNvPr id="3" name="Group 21">
            <a:extLst>
              <a:ext uri="{FF2B5EF4-FFF2-40B4-BE49-F238E27FC236}">
                <a16:creationId xmlns:a16="http://schemas.microsoft.com/office/drawing/2014/main" id="{7840506E-DC38-BECE-1545-234179DF84A3}"/>
              </a:ext>
            </a:extLst>
          </p:cNvPr>
          <p:cNvGrpSpPr>
            <a:grpSpLocks/>
          </p:cNvGrpSpPr>
          <p:nvPr/>
        </p:nvGrpSpPr>
        <p:grpSpPr bwMode="auto">
          <a:xfrm>
            <a:off x="4020240" y="2634088"/>
            <a:ext cx="525462" cy="171450"/>
            <a:chOff x="1113" y="1636"/>
            <a:chExt cx="331" cy="108"/>
          </a:xfrm>
        </p:grpSpPr>
        <p:sp>
          <p:nvSpPr>
            <p:cNvPr id="298006" name="AutoShape 22">
              <a:extLst>
                <a:ext uri="{FF2B5EF4-FFF2-40B4-BE49-F238E27FC236}">
                  <a16:creationId xmlns:a16="http://schemas.microsoft.com/office/drawing/2014/main" id="{D184CBB1-2E6E-6169-3717-63132729F550}"/>
                </a:ext>
              </a:extLst>
            </p:cNvPr>
            <p:cNvSpPr>
              <a:spLocks noChangeArrowheads="1"/>
            </p:cNvSpPr>
            <p:nvPr/>
          </p:nvSpPr>
          <p:spPr bwMode="auto">
            <a:xfrm rot="16200000">
              <a:off x="1255" y="1557"/>
              <a:ext cx="108" cy="266"/>
            </a:xfrm>
            <a:prstGeom prst="downArrow">
              <a:avLst>
                <a:gd name="adj1" fmla="val 56787"/>
                <a:gd name="adj2" fmla="val 83969"/>
              </a:avLst>
            </a:prstGeom>
            <a:gradFill rotWithShape="1">
              <a:gsLst>
                <a:gs pos="0">
                  <a:schemeClr val="tx2">
                    <a:gamma/>
                    <a:tint val="0"/>
                    <a:invGamma/>
                  </a:schemeClr>
                </a:gs>
                <a:gs pos="100000">
                  <a:schemeClr val="tx2"/>
                </a:gs>
              </a:gsLst>
              <a:lin ang="5400000" scaled="1"/>
            </a:gradFill>
            <a:ln w="9525">
              <a:noFill/>
              <a:miter lim="800000"/>
              <a:headEnd/>
              <a:tailEnd/>
            </a:ln>
            <a:effectLst/>
          </p:spPr>
          <p:txBody>
            <a:bodyPr wrap="none" anchor="ctr"/>
            <a:lstStyle/>
            <a:p>
              <a:pPr>
                <a:defRPr/>
              </a:pPr>
              <a:endParaRPr lang="en-US" dirty="0"/>
            </a:p>
          </p:txBody>
        </p:sp>
        <p:cxnSp>
          <p:nvCxnSpPr>
            <p:cNvPr id="10265" name="AutoShape 23">
              <a:extLst>
                <a:ext uri="{FF2B5EF4-FFF2-40B4-BE49-F238E27FC236}">
                  <a16:creationId xmlns:a16="http://schemas.microsoft.com/office/drawing/2014/main" id="{9EC70297-3181-2F15-43E0-E01E1C32EE0C}"/>
                </a:ext>
              </a:extLst>
            </p:cNvPr>
            <p:cNvCxnSpPr>
              <a:cxnSpLocks noChangeShapeType="1"/>
            </p:cNvCxnSpPr>
            <p:nvPr/>
          </p:nvCxnSpPr>
          <p:spPr bwMode="auto">
            <a:xfrm>
              <a:off x="1113" y="1690"/>
              <a:ext cx="331" cy="0"/>
            </a:xfrm>
            <a:prstGeom prst="straightConnector1">
              <a:avLst/>
            </a:prstGeom>
            <a:noFill/>
            <a:ln w="15875">
              <a:solidFill>
                <a:schemeClr val="tx2"/>
              </a:solidFill>
              <a:miter lim="800000"/>
              <a:headEnd/>
              <a:tailEnd type="triangle" w="med" len="med"/>
            </a:ln>
          </p:spPr>
        </p:cxnSp>
      </p:grpSp>
      <p:grpSp>
        <p:nvGrpSpPr>
          <p:cNvPr id="4" name="Group 24">
            <a:extLst>
              <a:ext uri="{FF2B5EF4-FFF2-40B4-BE49-F238E27FC236}">
                <a16:creationId xmlns:a16="http://schemas.microsoft.com/office/drawing/2014/main" id="{EF3D2615-2C98-E0E6-16B8-E1A31CBDBE7E}"/>
              </a:ext>
            </a:extLst>
          </p:cNvPr>
          <p:cNvGrpSpPr>
            <a:grpSpLocks/>
          </p:cNvGrpSpPr>
          <p:nvPr/>
        </p:nvGrpSpPr>
        <p:grpSpPr bwMode="auto">
          <a:xfrm>
            <a:off x="4017066" y="3864592"/>
            <a:ext cx="525462" cy="171450"/>
            <a:chOff x="1113" y="1636"/>
            <a:chExt cx="331" cy="108"/>
          </a:xfrm>
        </p:grpSpPr>
        <p:sp>
          <p:nvSpPr>
            <p:cNvPr id="298009" name="AutoShape 25">
              <a:extLst>
                <a:ext uri="{FF2B5EF4-FFF2-40B4-BE49-F238E27FC236}">
                  <a16:creationId xmlns:a16="http://schemas.microsoft.com/office/drawing/2014/main" id="{0E9CB65A-50AE-B88D-7223-B508B774662C}"/>
                </a:ext>
              </a:extLst>
            </p:cNvPr>
            <p:cNvSpPr>
              <a:spLocks noChangeArrowheads="1"/>
            </p:cNvSpPr>
            <p:nvPr/>
          </p:nvSpPr>
          <p:spPr bwMode="auto">
            <a:xfrm rot="16200000">
              <a:off x="1255" y="1557"/>
              <a:ext cx="108" cy="266"/>
            </a:xfrm>
            <a:prstGeom prst="downArrow">
              <a:avLst>
                <a:gd name="adj1" fmla="val 56787"/>
                <a:gd name="adj2" fmla="val 83969"/>
              </a:avLst>
            </a:prstGeom>
            <a:gradFill rotWithShape="1">
              <a:gsLst>
                <a:gs pos="0">
                  <a:schemeClr val="tx2">
                    <a:gamma/>
                    <a:tint val="0"/>
                    <a:invGamma/>
                  </a:schemeClr>
                </a:gs>
                <a:gs pos="100000">
                  <a:schemeClr val="tx2"/>
                </a:gs>
              </a:gsLst>
              <a:lin ang="5400000" scaled="1"/>
            </a:gradFill>
            <a:ln w="9525">
              <a:noFill/>
              <a:miter lim="800000"/>
              <a:headEnd/>
              <a:tailEnd/>
            </a:ln>
            <a:effectLst/>
          </p:spPr>
          <p:txBody>
            <a:bodyPr wrap="none" anchor="ctr"/>
            <a:lstStyle/>
            <a:p>
              <a:pPr>
                <a:defRPr/>
              </a:pPr>
              <a:endParaRPr lang="en-US" dirty="0"/>
            </a:p>
          </p:txBody>
        </p:sp>
        <p:cxnSp>
          <p:nvCxnSpPr>
            <p:cNvPr id="10263" name="AutoShape 26">
              <a:extLst>
                <a:ext uri="{FF2B5EF4-FFF2-40B4-BE49-F238E27FC236}">
                  <a16:creationId xmlns:a16="http://schemas.microsoft.com/office/drawing/2014/main" id="{C42F2170-70A4-A914-1C56-E61CFDD25FFF}"/>
                </a:ext>
              </a:extLst>
            </p:cNvPr>
            <p:cNvCxnSpPr>
              <a:cxnSpLocks noChangeShapeType="1"/>
            </p:cNvCxnSpPr>
            <p:nvPr/>
          </p:nvCxnSpPr>
          <p:spPr bwMode="auto">
            <a:xfrm>
              <a:off x="1113" y="1690"/>
              <a:ext cx="331" cy="0"/>
            </a:xfrm>
            <a:prstGeom prst="straightConnector1">
              <a:avLst/>
            </a:prstGeom>
            <a:noFill/>
            <a:ln w="15875">
              <a:solidFill>
                <a:schemeClr val="tx2"/>
              </a:solidFill>
              <a:miter lim="800000"/>
              <a:headEnd/>
              <a:tailEnd type="triangle" w="med" len="med"/>
            </a:ln>
          </p:spPr>
        </p:cxnSp>
      </p:grpSp>
      <p:grpSp>
        <p:nvGrpSpPr>
          <p:cNvPr id="5" name="Group 27">
            <a:extLst>
              <a:ext uri="{FF2B5EF4-FFF2-40B4-BE49-F238E27FC236}">
                <a16:creationId xmlns:a16="http://schemas.microsoft.com/office/drawing/2014/main" id="{4359CD10-F5AB-1D65-EB29-BFDD35CD7A13}"/>
              </a:ext>
            </a:extLst>
          </p:cNvPr>
          <p:cNvGrpSpPr>
            <a:grpSpLocks/>
          </p:cNvGrpSpPr>
          <p:nvPr/>
        </p:nvGrpSpPr>
        <p:grpSpPr bwMode="auto">
          <a:xfrm>
            <a:off x="4013892" y="5450931"/>
            <a:ext cx="525462" cy="171450"/>
            <a:chOff x="1113" y="1636"/>
            <a:chExt cx="331" cy="108"/>
          </a:xfrm>
        </p:grpSpPr>
        <p:sp>
          <p:nvSpPr>
            <p:cNvPr id="298012" name="AutoShape 28">
              <a:extLst>
                <a:ext uri="{FF2B5EF4-FFF2-40B4-BE49-F238E27FC236}">
                  <a16:creationId xmlns:a16="http://schemas.microsoft.com/office/drawing/2014/main" id="{D99BB2E0-4EFA-2AD6-2393-1CF4F2FD2092}"/>
                </a:ext>
              </a:extLst>
            </p:cNvPr>
            <p:cNvSpPr>
              <a:spLocks noChangeArrowheads="1"/>
            </p:cNvSpPr>
            <p:nvPr/>
          </p:nvSpPr>
          <p:spPr bwMode="auto">
            <a:xfrm rot="16200000">
              <a:off x="1255" y="1557"/>
              <a:ext cx="108" cy="266"/>
            </a:xfrm>
            <a:prstGeom prst="downArrow">
              <a:avLst>
                <a:gd name="adj1" fmla="val 56787"/>
                <a:gd name="adj2" fmla="val 83969"/>
              </a:avLst>
            </a:prstGeom>
            <a:gradFill rotWithShape="1">
              <a:gsLst>
                <a:gs pos="0">
                  <a:schemeClr val="tx2">
                    <a:gamma/>
                    <a:tint val="0"/>
                    <a:invGamma/>
                  </a:schemeClr>
                </a:gs>
                <a:gs pos="100000">
                  <a:schemeClr val="tx2"/>
                </a:gs>
              </a:gsLst>
              <a:lin ang="5400000" scaled="1"/>
            </a:gradFill>
            <a:ln w="9525">
              <a:noFill/>
              <a:miter lim="800000"/>
              <a:headEnd/>
              <a:tailEnd/>
            </a:ln>
            <a:effectLst/>
          </p:spPr>
          <p:txBody>
            <a:bodyPr wrap="none" anchor="ctr"/>
            <a:lstStyle/>
            <a:p>
              <a:pPr>
                <a:defRPr/>
              </a:pPr>
              <a:endParaRPr lang="en-US" dirty="0"/>
            </a:p>
          </p:txBody>
        </p:sp>
        <p:cxnSp>
          <p:nvCxnSpPr>
            <p:cNvPr id="10261" name="AutoShape 29">
              <a:extLst>
                <a:ext uri="{FF2B5EF4-FFF2-40B4-BE49-F238E27FC236}">
                  <a16:creationId xmlns:a16="http://schemas.microsoft.com/office/drawing/2014/main" id="{29489A27-EEFB-2104-2497-D82E89F13091}"/>
                </a:ext>
              </a:extLst>
            </p:cNvPr>
            <p:cNvCxnSpPr>
              <a:cxnSpLocks noChangeShapeType="1"/>
            </p:cNvCxnSpPr>
            <p:nvPr/>
          </p:nvCxnSpPr>
          <p:spPr bwMode="auto">
            <a:xfrm>
              <a:off x="1113" y="1690"/>
              <a:ext cx="331" cy="0"/>
            </a:xfrm>
            <a:prstGeom prst="straightConnector1">
              <a:avLst/>
            </a:prstGeom>
            <a:noFill/>
            <a:ln w="15875">
              <a:solidFill>
                <a:schemeClr val="tx2"/>
              </a:solidFill>
              <a:miter lim="800000"/>
              <a:headEnd/>
              <a:tailEnd type="triangle" w="med" len="med"/>
            </a:ln>
          </p:spPr>
        </p:cxnSp>
      </p:grpSp>
    </p:spTree>
    <p:extLst>
      <p:ext uri="{BB962C8B-B14F-4D97-AF65-F5344CB8AC3E}">
        <p14:creationId xmlns:p14="http://schemas.microsoft.com/office/powerpoint/2010/main" val="304293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9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79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79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79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9" grpId="0" animBg="1"/>
      <p:bldP spid="297990" grpId="0" animBg="1"/>
      <p:bldP spid="297991" grpId="0" animBg="1"/>
      <p:bldP spid="29799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6874" name="Group 330"/>
          <p:cNvGraphicFramePr>
            <a:graphicFrameLocks noGrp="1"/>
          </p:cNvGraphicFramePr>
          <p:nvPr>
            <p:ph idx="1"/>
            <p:extLst>
              <p:ext uri="{D42A27DB-BD31-4B8C-83A1-F6EECF244321}">
                <p14:modId xmlns:p14="http://schemas.microsoft.com/office/powerpoint/2010/main" val="1002981830"/>
              </p:ext>
            </p:extLst>
          </p:nvPr>
        </p:nvGraphicFramePr>
        <p:xfrm>
          <a:off x="1" y="381000"/>
          <a:ext cx="12191999" cy="5638802"/>
        </p:xfrm>
        <a:graphic>
          <a:graphicData uri="http://schemas.openxmlformats.org/drawingml/2006/table">
            <a:tbl>
              <a:tblPr/>
              <a:tblGrid>
                <a:gridCol w="2362200">
                  <a:extLst>
                    <a:ext uri="{9D8B030D-6E8A-4147-A177-3AD203B41FA5}">
                      <a16:colId xmlns:a16="http://schemas.microsoft.com/office/drawing/2014/main" val="20000"/>
                    </a:ext>
                  </a:extLst>
                </a:gridCol>
                <a:gridCol w="2499167">
                  <a:extLst>
                    <a:ext uri="{9D8B030D-6E8A-4147-A177-3AD203B41FA5}">
                      <a16:colId xmlns:a16="http://schemas.microsoft.com/office/drawing/2014/main" val="20001"/>
                    </a:ext>
                  </a:extLst>
                </a:gridCol>
                <a:gridCol w="2965955">
                  <a:extLst>
                    <a:ext uri="{9D8B030D-6E8A-4147-A177-3AD203B41FA5}">
                      <a16:colId xmlns:a16="http://schemas.microsoft.com/office/drawing/2014/main" val="20002"/>
                    </a:ext>
                  </a:extLst>
                </a:gridCol>
                <a:gridCol w="2589707">
                  <a:extLst>
                    <a:ext uri="{9D8B030D-6E8A-4147-A177-3AD203B41FA5}">
                      <a16:colId xmlns:a16="http://schemas.microsoft.com/office/drawing/2014/main" val="20003"/>
                    </a:ext>
                  </a:extLst>
                </a:gridCol>
                <a:gridCol w="1774970">
                  <a:extLst>
                    <a:ext uri="{9D8B030D-6E8A-4147-A177-3AD203B41FA5}">
                      <a16:colId xmlns:a16="http://schemas.microsoft.com/office/drawing/2014/main" val="20004"/>
                    </a:ext>
                  </a:extLst>
                </a:gridCol>
              </a:tblGrid>
              <a:tr h="783722">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endParaRPr kumimoji="0" lang="en-US" sz="2800" b="1" i="0" u="none" strike="noStrike" cap="none" normalizeH="0" baseline="0" dirty="0">
                        <a:ln>
                          <a:noFill/>
                        </a:ln>
                        <a:solidFill>
                          <a:schemeClr val="tx1"/>
                        </a:solidFill>
                        <a:effectLst/>
                        <a:latin typeface="+mn-lt"/>
                      </a:endParaRPr>
                    </a:p>
                  </a:txBody>
                  <a:tcPr anchor="b"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800" b="1" i="0" u="none" strike="noStrike" cap="none" normalizeH="0" baseline="0" dirty="0">
                          <a:ln>
                            <a:noFill/>
                          </a:ln>
                          <a:solidFill>
                            <a:schemeClr val="tx1"/>
                          </a:solidFill>
                          <a:effectLst/>
                          <a:latin typeface="+mn-lt"/>
                        </a:rPr>
                        <a:t>Cardiac Output</a:t>
                      </a:r>
                    </a:p>
                  </a:txBody>
                  <a:tcPr anchor="b"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800" b="1" i="0" u="none" strike="noStrike" cap="none" normalizeH="0" baseline="0" dirty="0">
                          <a:ln>
                            <a:noFill/>
                          </a:ln>
                          <a:solidFill>
                            <a:schemeClr val="tx1"/>
                          </a:solidFill>
                          <a:effectLst/>
                          <a:latin typeface="+mn-lt"/>
                        </a:rPr>
                        <a:t>Filling Pressures </a:t>
                      </a:r>
                    </a:p>
                  </a:txBody>
                  <a:tcPr anchor="b"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800" b="1" i="0" u="none" strike="noStrike" cap="none" normalizeH="0" baseline="0" dirty="0">
                          <a:ln>
                            <a:noFill/>
                          </a:ln>
                          <a:solidFill>
                            <a:schemeClr val="tx1"/>
                          </a:solidFill>
                          <a:effectLst/>
                          <a:latin typeface="+mn-lt"/>
                        </a:rPr>
                        <a:t>SVR</a:t>
                      </a:r>
                    </a:p>
                  </a:txBody>
                  <a:tcPr anchor="b"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800" b="1" i="0" u="none" strike="noStrike" cap="none" normalizeH="0" baseline="0" dirty="0">
                          <a:ln>
                            <a:noFill/>
                          </a:ln>
                          <a:solidFill>
                            <a:schemeClr val="tx1"/>
                          </a:solidFill>
                          <a:effectLst/>
                          <a:latin typeface="+mn-lt"/>
                        </a:rPr>
                        <a:t>Sv</a:t>
                      </a:r>
                      <a:r>
                        <a:rPr kumimoji="0" lang="en-US" sz="2800" b="1" i="0" u="none" strike="noStrike" cap="small" normalizeH="0" baseline="0" dirty="0">
                          <a:ln>
                            <a:noFill/>
                          </a:ln>
                          <a:solidFill>
                            <a:schemeClr val="tx1"/>
                          </a:solidFill>
                          <a:effectLst/>
                          <a:latin typeface="+mn-lt"/>
                        </a:rPr>
                        <a:t>o</a:t>
                      </a:r>
                      <a:r>
                        <a:rPr kumimoji="0" lang="en-US" sz="2800" b="1" i="0" u="none" strike="noStrike" cap="none" normalizeH="0" baseline="-25000" dirty="0">
                          <a:ln>
                            <a:noFill/>
                          </a:ln>
                          <a:solidFill>
                            <a:schemeClr val="tx1"/>
                          </a:solidFill>
                          <a:effectLst/>
                          <a:latin typeface="+mn-lt"/>
                        </a:rPr>
                        <a:t>2</a:t>
                      </a:r>
                      <a:endParaRPr kumimoji="0" lang="en-US" sz="2800" b="1" i="0" u="none" strike="noStrike" cap="none" normalizeH="0" baseline="0" dirty="0">
                        <a:ln>
                          <a:noFill/>
                        </a:ln>
                        <a:solidFill>
                          <a:schemeClr val="tx1"/>
                        </a:solidFill>
                        <a:effectLst/>
                        <a:latin typeface="+mn-lt"/>
                      </a:endParaRPr>
                    </a:p>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800" b="1" i="0" u="none" strike="noStrike" cap="none" normalizeH="0" baseline="0" dirty="0">
                          <a:ln>
                            <a:noFill/>
                          </a:ln>
                          <a:solidFill>
                            <a:schemeClr val="tx1"/>
                          </a:solidFill>
                          <a:effectLst/>
                          <a:latin typeface="+mn-lt"/>
                        </a:rPr>
                        <a:t>Scv</a:t>
                      </a:r>
                      <a:r>
                        <a:rPr kumimoji="0" lang="en-US" sz="2800" b="1" i="0" u="none" strike="noStrike" cap="small" normalizeH="0" baseline="0" dirty="0">
                          <a:ln>
                            <a:noFill/>
                          </a:ln>
                          <a:solidFill>
                            <a:schemeClr val="tx1"/>
                          </a:solidFill>
                          <a:effectLst/>
                          <a:latin typeface="+mn-lt"/>
                        </a:rPr>
                        <a:t>o</a:t>
                      </a:r>
                      <a:r>
                        <a:rPr kumimoji="0" lang="en-US" sz="2800" b="1" i="0" u="none" strike="noStrike" cap="none" normalizeH="0" baseline="-25000" dirty="0">
                          <a:ln>
                            <a:noFill/>
                          </a:ln>
                          <a:solidFill>
                            <a:schemeClr val="tx1"/>
                          </a:solidFill>
                          <a:effectLst/>
                          <a:latin typeface="+mn-lt"/>
                        </a:rPr>
                        <a:t>2</a:t>
                      </a:r>
                    </a:p>
                  </a:txBody>
                  <a:tcPr anchor="b"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1377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rPr>
                        <a:t>Cardiogenic</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extLst>
                  <a:ext uri="{0D108BD9-81ED-4DB2-BD59-A6C34878D82A}">
                    <a16:rowId xmlns:a16="http://schemas.microsoft.com/office/drawing/2014/main" val="10001"/>
                  </a:ext>
                </a:extLst>
              </a:tr>
              <a:tr h="121377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rPr>
                        <a:t>Obstructive</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hlink"/>
                        </a:gs>
                        <a:gs pos="100000">
                          <a:srgbClr val="93150B"/>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hlink"/>
                        </a:gs>
                        <a:gs pos="100000">
                          <a:srgbClr val="93150B"/>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or N</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hlink"/>
                        </a:gs>
                        <a:gs pos="100000">
                          <a:srgbClr val="93150B"/>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hlink"/>
                        </a:gs>
                        <a:gs pos="100000">
                          <a:srgbClr val="93150B"/>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hlink"/>
                        </a:gs>
                        <a:gs pos="100000">
                          <a:srgbClr val="93150B"/>
                        </a:gs>
                      </a:gsLst>
                      <a:lin ang="5400000" scaled="1"/>
                    </a:gradFill>
                  </a:tcPr>
                </a:tc>
                <a:extLst>
                  <a:ext uri="{0D108BD9-81ED-4DB2-BD59-A6C34878D82A}">
                    <a16:rowId xmlns:a16="http://schemas.microsoft.com/office/drawing/2014/main" val="10002"/>
                  </a:ext>
                </a:extLst>
              </a:tr>
              <a:tr h="121377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rPr>
                        <a:t>Hypovolemic</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folHlink"/>
                        </a:gs>
                        <a:gs pos="100000">
                          <a:srgbClr val="896201"/>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folHlink"/>
                        </a:gs>
                        <a:gs pos="100000">
                          <a:srgbClr val="896201"/>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folHlink"/>
                        </a:gs>
                        <a:gs pos="100000">
                          <a:srgbClr val="896201"/>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folHlink"/>
                        </a:gs>
                        <a:gs pos="100000">
                          <a:srgbClr val="896201"/>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folHlink"/>
                        </a:gs>
                        <a:gs pos="100000">
                          <a:srgbClr val="896201"/>
                        </a:gs>
                      </a:gsLst>
                      <a:lin ang="5400000" scaled="1"/>
                    </a:gradFill>
                  </a:tcPr>
                </a:tc>
                <a:extLst>
                  <a:ext uri="{0D108BD9-81ED-4DB2-BD59-A6C34878D82A}">
                    <a16:rowId xmlns:a16="http://schemas.microsoft.com/office/drawing/2014/main" val="10003"/>
                  </a:ext>
                </a:extLst>
              </a:tr>
              <a:tr h="121377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rPr>
                        <a:t>Distributive</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&gt; &gt;  (or var)</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or var</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8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N, or  </a:t>
                      </a:r>
                    </a:p>
                  </a:txBody>
                  <a:tcPr marL="47139" marR="47139"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4"/>
                  </a:ext>
                </a:extLst>
              </a:tr>
            </a:tbl>
          </a:graphicData>
        </a:graphic>
      </p:graphicFrame>
      <p:sp>
        <p:nvSpPr>
          <p:cNvPr id="11267" name="Slide Number Placeholder 2"/>
          <p:cNvSpPr>
            <a:spLocks noGrp="1"/>
          </p:cNvSpPr>
          <p:nvPr>
            <p:ph type="sldNum" sz="quarter" idx="12"/>
          </p:nvPr>
        </p:nvSpPr>
        <p:spPr>
          <a:noFill/>
        </p:spPr>
        <p:txBody>
          <a:bodyPr/>
          <a:lstStyle/>
          <a:p>
            <a:fld id="{A58A9C5E-02E6-4B70-9A06-4E83D7D61DA0}" type="slidenum">
              <a:rPr lang="en-US" smtClean="0"/>
              <a:pPr/>
              <a:t>17</a:t>
            </a:fld>
            <a:endParaRPr lang="en-US" dirty="0"/>
          </a:p>
        </p:txBody>
      </p:sp>
      <p:sp>
        <p:nvSpPr>
          <p:cNvPr id="11269" name="Text Box 3"/>
          <p:cNvSpPr txBox="1">
            <a:spLocks noChangeArrowheads="1"/>
          </p:cNvSpPr>
          <p:nvPr/>
        </p:nvSpPr>
        <p:spPr bwMode="auto">
          <a:xfrm>
            <a:off x="10394950" y="6507163"/>
            <a:ext cx="165100" cy="184150"/>
          </a:xfrm>
          <a:prstGeom prst="rect">
            <a:avLst/>
          </a:prstGeom>
          <a:noFill/>
          <a:ln w="9525">
            <a:noFill/>
            <a:miter lim="800000"/>
            <a:headEnd/>
            <a:tailEnd/>
          </a:ln>
        </p:spPr>
        <p:txBody>
          <a:bodyPr>
            <a:spAutoFit/>
          </a:bodyPr>
          <a:lstStyle/>
          <a:p>
            <a:pPr algn="ctr">
              <a:spcBef>
                <a:spcPct val="50000"/>
              </a:spcBef>
            </a:pPr>
            <a:r>
              <a:rPr lang="en-US" altLang="en-US" sz="600" dirty="0">
                <a:solidFill>
                  <a:schemeClr val="folHlink"/>
                </a:solidFill>
              </a:rPr>
              <a:t>®</a:t>
            </a:r>
          </a:p>
        </p:txBody>
      </p:sp>
    </p:spTree>
    <p:extLst>
      <p:ext uri="{BB962C8B-B14F-4D97-AF65-F5344CB8AC3E}">
        <p14:creationId xmlns:p14="http://schemas.microsoft.com/office/powerpoint/2010/main" val="151825545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5D4586-4528-034B-91CE-F4D046A57C7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Bedside Evaluation</a:t>
            </a:r>
          </a:p>
        </p:txBody>
      </p:sp>
      <p:sp>
        <p:nvSpPr>
          <p:cNvPr id="4" name="Slide Number Placeholder 3">
            <a:extLst>
              <a:ext uri="{FF2B5EF4-FFF2-40B4-BE49-F238E27FC236}">
                <a16:creationId xmlns:a16="http://schemas.microsoft.com/office/drawing/2014/main" id="{298D5A10-5D8D-D843-91CF-99D59907EA51}"/>
              </a:ext>
            </a:extLst>
          </p:cNvPr>
          <p:cNvSpPr>
            <a:spLocks noGrp="1"/>
          </p:cNvSpPr>
          <p:nvPr>
            <p:ph type="sldNum" sz="quarter" idx="12"/>
          </p:nvPr>
        </p:nvSpPr>
        <p:spPr/>
        <p:txBody>
          <a:bodyPr/>
          <a:lstStyle/>
          <a:p>
            <a:fld id="{68ED44F7-3DD0-44D3-90D4-8480E2AD89C6}" type="slidenum">
              <a:rPr lang="en-US" smtClean="0"/>
              <a:pPr/>
              <a:t>18</a:t>
            </a:fld>
            <a:endParaRPr lang="en-US"/>
          </a:p>
        </p:txBody>
      </p:sp>
      <p:pic>
        <p:nvPicPr>
          <p:cNvPr id="5" name="Picture 4">
            <a:extLst>
              <a:ext uri="{FF2B5EF4-FFF2-40B4-BE49-F238E27FC236}">
                <a16:creationId xmlns:a16="http://schemas.microsoft.com/office/drawing/2014/main" id="{8B043DE0-BF1A-804D-9E88-4CD9BD596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41" y="1551917"/>
            <a:ext cx="3687098" cy="2311637"/>
          </a:xfrm>
          <a:prstGeom prst="rect">
            <a:avLst/>
          </a:prstGeom>
        </p:spPr>
      </p:pic>
      <p:pic>
        <p:nvPicPr>
          <p:cNvPr id="6" name="Picture 5">
            <a:extLst>
              <a:ext uri="{FF2B5EF4-FFF2-40B4-BE49-F238E27FC236}">
                <a16:creationId xmlns:a16="http://schemas.microsoft.com/office/drawing/2014/main" id="{D210E6A8-0243-744F-918A-774EBC6CDC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0198" y="1239845"/>
            <a:ext cx="3811604" cy="5037558"/>
          </a:xfrm>
          <a:prstGeom prst="rect">
            <a:avLst/>
          </a:prstGeom>
        </p:spPr>
      </p:pic>
      <p:sp>
        <p:nvSpPr>
          <p:cNvPr id="11" name="TextBox 10">
            <a:extLst>
              <a:ext uri="{FF2B5EF4-FFF2-40B4-BE49-F238E27FC236}">
                <a16:creationId xmlns:a16="http://schemas.microsoft.com/office/drawing/2014/main" id="{97B128FF-BE38-284D-B357-7A6DAE79E642}"/>
              </a:ext>
            </a:extLst>
          </p:cNvPr>
          <p:cNvSpPr txBox="1"/>
          <p:nvPr/>
        </p:nvSpPr>
        <p:spPr>
          <a:xfrm>
            <a:off x="1321338" y="1188384"/>
            <a:ext cx="1040862" cy="369332"/>
          </a:xfrm>
          <a:prstGeom prst="rect">
            <a:avLst/>
          </a:prstGeom>
          <a:noFill/>
        </p:spPr>
        <p:txBody>
          <a:bodyPr wrap="none" rtlCol="0">
            <a:spAutoFit/>
          </a:bodyPr>
          <a:lstStyle/>
          <a:p>
            <a:r>
              <a:rPr lang="en-US" dirty="0"/>
              <a:t>Monitors</a:t>
            </a:r>
          </a:p>
        </p:txBody>
      </p:sp>
      <p:grpSp>
        <p:nvGrpSpPr>
          <p:cNvPr id="36" name="Group 35">
            <a:extLst>
              <a:ext uri="{FF2B5EF4-FFF2-40B4-BE49-F238E27FC236}">
                <a16:creationId xmlns:a16="http://schemas.microsoft.com/office/drawing/2014/main" id="{66460201-F5CD-1C45-B9E4-7EFACC839E26}"/>
              </a:ext>
            </a:extLst>
          </p:cNvPr>
          <p:cNvGrpSpPr/>
          <p:nvPr/>
        </p:nvGrpSpPr>
        <p:grpSpPr>
          <a:xfrm>
            <a:off x="6972301" y="3312042"/>
            <a:ext cx="3642845" cy="1846693"/>
            <a:chOff x="6972301" y="3312042"/>
            <a:chExt cx="3642845" cy="1846693"/>
          </a:xfrm>
        </p:grpSpPr>
        <p:sp>
          <p:nvSpPr>
            <p:cNvPr id="7" name="TextBox 6">
              <a:extLst>
                <a:ext uri="{FF2B5EF4-FFF2-40B4-BE49-F238E27FC236}">
                  <a16:creationId xmlns:a16="http://schemas.microsoft.com/office/drawing/2014/main" id="{354FEF1A-F5CF-674A-A8A5-9F08AA965305}"/>
                </a:ext>
              </a:extLst>
            </p:cNvPr>
            <p:cNvSpPr txBox="1"/>
            <p:nvPr/>
          </p:nvSpPr>
          <p:spPr>
            <a:xfrm>
              <a:off x="8532589" y="3903232"/>
              <a:ext cx="1694566" cy="369332"/>
            </a:xfrm>
            <a:prstGeom prst="rect">
              <a:avLst/>
            </a:prstGeom>
            <a:noFill/>
          </p:spPr>
          <p:txBody>
            <a:bodyPr wrap="none" rtlCol="0">
              <a:spAutoFit/>
            </a:bodyPr>
            <a:lstStyle/>
            <a:p>
              <a:r>
                <a:rPr lang="en-US" dirty="0">
                  <a:solidFill>
                    <a:schemeClr val="accent6">
                      <a:lumMod val="75000"/>
                    </a:schemeClr>
                  </a:solidFill>
                </a:rPr>
                <a:t>Echocardiogram</a:t>
              </a:r>
            </a:p>
          </p:txBody>
        </p:sp>
        <p:sp>
          <p:nvSpPr>
            <p:cNvPr id="8" name="TextBox 7">
              <a:extLst>
                <a:ext uri="{FF2B5EF4-FFF2-40B4-BE49-F238E27FC236}">
                  <a16:creationId xmlns:a16="http://schemas.microsoft.com/office/drawing/2014/main" id="{DBEFFB2F-6209-E042-B3CA-0FAC4D079FD0}"/>
                </a:ext>
              </a:extLst>
            </p:cNvPr>
            <p:cNvSpPr txBox="1"/>
            <p:nvPr/>
          </p:nvSpPr>
          <p:spPr>
            <a:xfrm>
              <a:off x="8532589" y="3312042"/>
              <a:ext cx="1736341" cy="369332"/>
            </a:xfrm>
            <a:prstGeom prst="rect">
              <a:avLst/>
            </a:prstGeom>
            <a:noFill/>
          </p:spPr>
          <p:txBody>
            <a:bodyPr wrap="square" rtlCol="0">
              <a:spAutoFit/>
            </a:bodyPr>
            <a:lstStyle/>
            <a:p>
              <a:r>
                <a:rPr lang="en-US" dirty="0">
                  <a:solidFill>
                    <a:schemeClr val="accent6">
                      <a:lumMod val="75000"/>
                    </a:schemeClr>
                  </a:solidFill>
                </a:rPr>
                <a:t>Lung ultrasound</a:t>
              </a:r>
            </a:p>
          </p:txBody>
        </p:sp>
        <p:sp>
          <p:nvSpPr>
            <p:cNvPr id="9" name="TextBox 8">
              <a:extLst>
                <a:ext uri="{FF2B5EF4-FFF2-40B4-BE49-F238E27FC236}">
                  <a16:creationId xmlns:a16="http://schemas.microsoft.com/office/drawing/2014/main" id="{6A6B2D41-0E85-6C47-AAB4-8B6C734E98DC}"/>
                </a:ext>
              </a:extLst>
            </p:cNvPr>
            <p:cNvSpPr txBox="1"/>
            <p:nvPr/>
          </p:nvSpPr>
          <p:spPr>
            <a:xfrm>
              <a:off x="8341703" y="4546236"/>
              <a:ext cx="2273443" cy="369332"/>
            </a:xfrm>
            <a:prstGeom prst="rect">
              <a:avLst/>
            </a:prstGeom>
            <a:noFill/>
          </p:spPr>
          <p:txBody>
            <a:bodyPr wrap="none" rtlCol="0">
              <a:spAutoFit/>
            </a:bodyPr>
            <a:lstStyle/>
            <a:p>
              <a:r>
                <a:rPr lang="en-US" dirty="0">
                  <a:solidFill>
                    <a:schemeClr val="accent6">
                      <a:lumMod val="75000"/>
                    </a:schemeClr>
                  </a:solidFill>
                </a:rPr>
                <a:t>Abdominal ultrasound</a:t>
              </a:r>
            </a:p>
          </p:txBody>
        </p:sp>
        <p:cxnSp>
          <p:nvCxnSpPr>
            <p:cNvPr id="13" name="Straight Connector 12">
              <a:extLst>
                <a:ext uri="{FF2B5EF4-FFF2-40B4-BE49-F238E27FC236}">
                  <a16:creationId xmlns:a16="http://schemas.microsoft.com/office/drawing/2014/main" id="{DC960E80-1734-274D-B4CC-505A0C893826}"/>
                </a:ext>
              </a:extLst>
            </p:cNvPr>
            <p:cNvCxnSpPr>
              <a:cxnSpLocks/>
            </p:cNvCxnSpPr>
            <p:nvPr/>
          </p:nvCxnSpPr>
          <p:spPr bwMode="auto">
            <a:xfrm flipH="1">
              <a:off x="6972301" y="3496708"/>
              <a:ext cx="1397307" cy="359085"/>
            </a:xfrm>
            <a:prstGeom prst="line">
              <a:avLst/>
            </a:prstGeom>
            <a:solidFill>
              <a:schemeClr val="accent1"/>
            </a:solidFill>
            <a:ln w="9525" cap="flat" cmpd="sng" algn="ctr">
              <a:solidFill>
                <a:schemeClr val="accent6">
                  <a:lumMod val="75000"/>
                </a:schemeClr>
              </a:solidFill>
              <a:prstDash val="solid"/>
              <a:miter lim="800000"/>
              <a:headEnd type="none" w="med" len="med"/>
              <a:tailEnd type="none" w="med" len="med"/>
            </a:ln>
            <a:effectLst/>
          </p:spPr>
        </p:cxnSp>
        <p:cxnSp>
          <p:nvCxnSpPr>
            <p:cNvPr id="14" name="Straight Connector 13">
              <a:extLst>
                <a:ext uri="{FF2B5EF4-FFF2-40B4-BE49-F238E27FC236}">
                  <a16:creationId xmlns:a16="http://schemas.microsoft.com/office/drawing/2014/main" id="{149757FA-FBC0-7540-80C0-77DD0FAF250A}"/>
                </a:ext>
              </a:extLst>
            </p:cNvPr>
            <p:cNvCxnSpPr>
              <a:cxnSpLocks/>
            </p:cNvCxnSpPr>
            <p:nvPr/>
          </p:nvCxnSpPr>
          <p:spPr bwMode="auto">
            <a:xfrm flipH="1">
              <a:off x="7074890" y="4131903"/>
              <a:ext cx="1294718" cy="231113"/>
            </a:xfrm>
            <a:prstGeom prst="line">
              <a:avLst/>
            </a:prstGeom>
            <a:solidFill>
              <a:schemeClr val="accent1"/>
            </a:solidFill>
            <a:ln w="9525" cap="flat" cmpd="sng" algn="ctr">
              <a:solidFill>
                <a:schemeClr val="accent6">
                  <a:lumMod val="75000"/>
                </a:schemeClr>
              </a:solidFill>
              <a:prstDash val="solid"/>
              <a:miter lim="800000"/>
              <a:headEnd type="none" w="med" len="med"/>
              <a:tailEnd type="none" w="med" len="med"/>
            </a:ln>
            <a:effectLst/>
          </p:spPr>
        </p:cxnSp>
        <p:cxnSp>
          <p:nvCxnSpPr>
            <p:cNvPr id="15" name="Straight Connector 14">
              <a:extLst>
                <a:ext uri="{FF2B5EF4-FFF2-40B4-BE49-F238E27FC236}">
                  <a16:creationId xmlns:a16="http://schemas.microsoft.com/office/drawing/2014/main" id="{C2327ED9-9EAF-6B47-88F8-D37DE3265C01}"/>
                </a:ext>
              </a:extLst>
            </p:cNvPr>
            <p:cNvCxnSpPr>
              <a:cxnSpLocks/>
              <a:stCxn id="9" idx="1"/>
            </p:cNvCxnSpPr>
            <p:nvPr/>
          </p:nvCxnSpPr>
          <p:spPr bwMode="auto">
            <a:xfrm flipH="1">
              <a:off x="6972301" y="4730902"/>
              <a:ext cx="1369402" cy="427833"/>
            </a:xfrm>
            <a:prstGeom prst="line">
              <a:avLst/>
            </a:prstGeom>
            <a:solidFill>
              <a:schemeClr val="accent1"/>
            </a:solidFill>
            <a:ln w="9525" cap="flat" cmpd="sng" algn="ctr">
              <a:solidFill>
                <a:schemeClr val="accent6">
                  <a:lumMod val="75000"/>
                </a:schemeClr>
              </a:solidFill>
              <a:prstDash val="solid"/>
              <a:miter lim="800000"/>
              <a:headEnd type="none" w="med" len="med"/>
              <a:tailEnd type="none" w="med" len="med"/>
            </a:ln>
            <a:effectLst/>
          </p:spPr>
        </p:cxnSp>
      </p:grpSp>
      <p:pic>
        <p:nvPicPr>
          <p:cNvPr id="1026" name="Picture 2" descr="EV1000 clinical platform | Edwards Lifesciences">
            <a:extLst>
              <a:ext uri="{FF2B5EF4-FFF2-40B4-BE49-F238E27FC236}">
                <a16:creationId xmlns:a16="http://schemas.microsoft.com/office/drawing/2014/main" id="{DB17698D-DF10-2541-8188-85B008E677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8" y="3863554"/>
            <a:ext cx="3811604" cy="296657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2DDE57D9-36F1-432A-A797-A3B4F51AA41C}"/>
              </a:ext>
            </a:extLst>
          </p:cNvPr>
          <p:cNvGrpSpPr/>
          <p:nvPr/>
        </p:nvGrpSpPr>
        <p:grpSpPr>
          <a:xfrm>
            <a:off x="6203213" y="1587097"/>
            <a:ext cx="5379187" cy="4750263"/>
            <a:chOff x="6203213" y="1587097"/>
            <a:chExt cx="5379187" cy="4750263"/>
          </a:xfrm>
        </p:grpSpPr>
        <p:sp>
          <p:nvSpPr>
            <p:cNvPr id="20" name="TextBox 19">
              <a:extLst>
                <a:ext uri="{FF2B5EF4-FFF2-40B4-BE49-F238E27FC236}">
                  <a16:creationId xmlns:a16="http://schemas.microsoft.com/office/drawing/2014/main" id="{0D24B535-16BB-A154-A66D-776CED6501F8}"/>
                </a:ext>
              </a:extLst>
            </p:cNvPr>
            <p:cNvSpPr txBox="1"/>
            <p:nvPr/>
          </p:nvSpPr>
          <p:spPr>
            <a:xfrm>
              <a:off x="8746904" y="5968028"/>
              <a:ext cx="1396536" cy="369332"/>
            </a:xfrm>
            <a:prstGeom prst="rect">
              <a:avLst/>
            </a:prstGeom>
            <a:noFill/>
          </p:spPr>
          <p:txBody>
            <a:bodyPr wrap="none" rtlCol="0">
              <a:spAutoFit/>
            </a:bodyPr>
            <a:lstStyle/>
            <a:p>
              <a:r>
                <a:rPr lang="en-US" dirty="0"/>
                <a:t>Urine output</a:t>
              </a:r>
            </a:p>
          </p:txBody>
        </p:sp>
        <p:sp>
          <p:nvSpPr>
            <p:cNvPr id="10" name="TextBox 9">
              <a:extLst>
                <a:ext uri="{FF2B5EF4-FFF2-40B4-BE49-F238E27FC236}">
                  <a16:creationId xmlns:a16="http://schemas.microsoft.com/office/drawing/2014/main" id="{0BED0F12-4B23-1E4D-87F1-56DA4D95D38B}"/>
                </a:ext>
              </a:extLst>
            </p:cNvPr>
            <p:cNvSpPr txBox="1"/>
            <p:nvPr/>
          </p:nvSpPr>
          <p:spPr>
            <a:xfrm>
              <a:off x="8844343" y="5462912"/>
              <a:ext cx="2738057" cy="369332"/>
            </a:xfrm>
            <a:prstGeom prst="rect">
              <a:avLst/>
            </a:prstGeom>
            <a:noFill/>
          </p:spPr>
          <p:txBody>
            <a:bodyPr wrap="none" rtlCol="0">
              <a:spAutoFit/>
            </a:bodyPr>
            <a:lstStyle/>
            <a:p>
              <a:r>
                <a:rPr lang="en-US" dirty="0"/>
                <a:t>Skin exam, pulses, cap refill</a:t>
              </a:r>
            </a:p>
          </p:txBody>
        </p:sp>
        <p:cxnSp>
          <p:nvCxnSpPr>
            <p:cNvPr id="17" name="Straight Connector 16">
              <a:extLst>
                <a:ext uri="{FF2B5EF4-FFF2-40B4-BE49-F238E27FC236}">
                  <a16:creationId xmlns:a16="http://schemas.microsoft.com/office/drawing/2014/main" id="{F7FAA346-9920-BA45-88F9-CFB07A7BBBE0}"/>
                </a:ext>
              </a:extLst>
            </p:cNvPr>
            <p:cNvCxnSpPr>
              <a:cxnSpLocks/>
            </p:cNvCxnSpPr>
            <p:nvPr/>
          </p:nvCxnSpPr>
          <p:spPr bwMode="auto">
            <a:xfrm flipH="1">
              <a:off x="7390331" y="5679012"/>
              <a:ext cx="1372669" cy="360689"/>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sp>
          <p:nvSpPr>
            <p:cNvPr id="23" name="TextBox 22">
              <a:extLst>
                <a:ext uri="{FF2B5EF4-FFF2-40B4-BE49-F238E27FC236}">
                  <a16:creationId xmlns:a16="http://schemas.microsoft.com/office/drawing/2014/main" id="{E9FAAE07-1870-D842-A5E4-FD980F6DDD20}"/>
                </a:ext>
              </a:extLst>
            </p:cNvPr>
            <p:cNvSpPr txBox="1"/>
            <p:nvPr/>
          </p:nvSpPr>
          <p:spPr>
            <a:xfrm>
              <a:off x="7303534" y="1587097"/>
              <a:ext cx="2076338" cy="369332"/>
            </a:xfrm>
            <a:prstGeom prst="rect">
              <a:avLst/>
            </a:prstGeom>
            <a:noFill/>
          </p:spPr>
          <p:txBody>
            <a:bodyPr wrap="none" rtlCol="0">
              <a:spAutoFit/>
            </a:bodyPr>
            <a:lstStyle/>
            <a:p>
              <a:r>
                <a:rPr lang="en-US" dirty="0"/>
                <a:t>General appearance</a:t>
              </a:r>
            </a:p>
          </p:txBody>
        </p:sp>
        <p:sp>
          <p:nvSpPr>
            <p:cNvPr id="24" name="TextBox 23">
              <a:extLst>
                <a:ext uri="{FF2B5EF4-FFF2-40B4-BE49-F238E27FC236}">
                  <a16:creationId xmlns:a16="http://schemas.microsoft.com/office/drawing/2014/main" id="{5A6E3278-43D9-C24E-A0EA-6C0354FE846C}"/>
                </a:ext>
              </a:extLst>
            </p:cNvPr>
            <p:cNvSpPr txBox="1"/>
            <p:nvPr/>
          </p:nvSpPr>
          <p:spPr>
            <a:xfrm>
              <a:off x="7494990" y="2022042"/>
              <a:ext cx="1465851" cy="369332"/>
            </a:xfrm>
            <a:prstGeom prst="rect">
              <a:avLst/>
            </a:prstGeom>
            <a:noFill/>
          </p:spPr>
          <p:txBody>
            <a:bodyPr wrap="none" rtlCol="0">
              <a:spAutoFit/>
            </a:bodyPr>
            <a:lstStyle/>
            <a:p>
              <a:r>
                <a:rPr lang="en-US" dirty="0"/>
                <a:t>Mental status</a:t>
              </a:r>
            </a:p>
          </p:txBody>
        </p:sp>
        <p:sp>
          <p:nvSpPr>
            <p:cNvPr id="25" name="TextBox 24">
              <a:extLst>
                <a:ext uri="{FF2B5EF4-FFF2-40B4-BE49-F238E27FC236}">
                  <a16:creationId xmlns:a16="http://schemas.microsoft.com/office/drawing/2014/main" id="{D58D7762-2903-FC46-B079-B37096EFFFA9}"/>
                </a:ext>
              </a:extLst>
            </p:cNvPr>
            <p:cNvSpPr txBox="1"/>
            <p:nvPr/>
          </p:nvSpPr>
          <p:spPr>
            <a:xfrm>
              <a:off x="8001802" y="2456326"/>
              <a:ext cx="1185902" cy="369332"/>
            </a:xfrm>
            <a:prstGeom prst="rect">
              <a:avLst/>
            </a:prstGeom>
            <a:noFill/>
          </p:spPr>
          <p:txBody>
            <a:bodyPr wrap="none" rtlCol="0">
              <a:spAutoFit/>
            </a:bodyPr>
            <a:lstStyle/>
            <a:p>
              <a:r>
                <a:rPr lang="en-US" dirty="0"/>
                <a:t>Neck veins</a:t>
              </a:r>
            </a:p>
          </p:txBody>
        </p:sp>
        <p:cxnSp>
          <p:nvCxnSpPr>
            <p:cNvPr id="26" name="Straight Connector 25">
              <a:extLst>
                <a:ext uri="{FF2B5EF4-FFF2-40B4-BE49-F238E27FC236}">
                  <a16:creationId xmlns:a16="http://schemas.microsoft.com/office/drawing/2014/main" id="{05ECA1B5-6694-D446-8249-870E4703F1AC}"/>
                </a:ext>
              </a:extLst>
            </p:cNvPr>
            <p:cNvCxnSpPr>
              <a:cxnSpLocks/>
            </p:cNvCxnSpPr>
            <p:nvPr/>
          </p:nvCxnSpPr>
          <p:spPr bwMode="auto">
            <a:xfrm flipH="1">
              <a:off x="6276100" y="2671853"/>
              <a:ext cx="1673963" cy="420564"/>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34" name="Straight Connector 33">
              <a:extLst>
                <a:ext uri="{FF2B5EF4-FFF2-40B4-BE49-F238E27FC236}">
                  <a16:creationId xmlns:a16="http://schemas.microsoft.com/office/drawing/2014/main" id="{C8A6D6DA-A2D9-9140-AACC-B072F5F5AB51}"/>
                </a:ext>
              </a:extLst>
            </p:cNvPr>
            <p:cNvCxnSpPr>
              <a:cxnSpLocks/>
            </p:cNvCxnSpPr>
            <p:nvPr/>
          </p:nvCxnSpPr>
          <p:spPr bwMode="auto">
            <a:xfrm flipH="1" flipV="1">
              <a:off x="6843665" y="2130675"/>
              <a:ext cx="546666" cy="76033"/>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sp>
          <p:nvSpPr>
            <p:cNvPr id="16" name="TextBox 15">
              <a:extLst>
                <a:ext uri="{FF2B5EF4-FFF2-40B4-BE49-F238E27FC236}">
                  <a16:creationId xmlns:a16="http://schemas.microsoft.com/office/drawing/2014/main" id="{A4C7D475-FCEF-422B-A715-A06CBB59086A}"/>
                </a:ext>
              </a:extLst>
            </p:cNvPr>
            <p:cNvSpPr txBox="1"/>
            <p:nvPr/>
          </p:nvSpPr>
          <p:spPr>
            <a:xfrm>
              <a:off x="8522630" y="2884184"/>
              <a:ext cx="1889876" cy="369332"/>
            </a:xfrm>
            <a:prstGeom prst="rect">
              <a:avLst/>
            </a:prstGeom>
            <a:noFill/>
          </p:spPr>
          <p:txBody>
            <a:bodyPr wrap="none" rtlCol="0">
              <a:spAutoFit/>
            </a:bodyPr>
            <a:lstStyle/>
            <a:p>
              <a:r>
                <a:rPr lang="en-US" dirty="0"/>
                <a:t>Work of breathing</a:t>
              </a:r>
            </a:p>
          </p:txBody>
        </p:sp>
        <p:cxnSp>
          <p:nvCxnSpPr>
            <p:cNvPr id="18" name="Straight Connector 17">
              <a:extLst>
                <a:ext uri="{FF2B5EF4-FFF2-40B4-BE49-F238E27FC236}">
                  <a16:creationId xmlns:a16="http://schemas.microsoft.com/office/drawing/2014/main" id="{1A10D5A2-9168-4B6F-0ECE-E2B3D1B82983}"/>
                </a:ext>
              </a:extLst>
            </p:cNvPr>
            <p:cNvCxnSpPr>
              <a:cxnSpLocks/>
            </p:cNvCxnSpPr>
            <p:nvPr/>
          </p:nvCxnSpPr>
          <p:spPr bwMode="auto">
            <a:xfrm flipH="1">
              <a:off x="6749109" y="3099330"/>
              <a:ext cx="1673963" cy="420564"/>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21" name="Straight Connector 20">
              <a:extLst>
                <a:ext uri="{FF2B5EF4-FFF2-40B4-BE49-F238E27FC236}">
                  <a16:creationId xmlns:a16="http://schemas.microsoft.com/office/drawing/2014/main" id="{D4FBA4F6-621F-3904-8495-562B680521AA}"/>
                </a:ext>
              </a:extLst>
            </p:cNvPr>
            <p:cNvCxnSpPr>
              <a:cxnSpLocks/>
            </p:cNvCxnSpPr>
            <p:nvPr/>
          </p:nvCxnSpPr>
          <p:spPr bwMode="auto">
            <a:xfrm flipH="1">
              <a:off x="6203213" y="6152694"/>
              <a:ext cx="2391540" cy="145354"/>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grpSp>
    </p:spTree>
    <p:extLst>
      <p:ext uri="{BB962C8B-B14F-4D97-AF65-F5344CB8AC3E}">
        <p14:creationId xmlns:p14="http://schemas.microsoft.com/office/powerpoint/2010/main" val="324103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B2494F-9003-BA4F-B1A8-AD25D57F81FA}"/>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Labs</a:t>
            </a:r>
          </a:p>
        </p:txBody>
      </p:sp>
      <p:sp>
        <p:nvSpPr>
          <p:cNvPr id="2" name="Content Placeholder 1">
            <a:extLst>
              <a:ext uri="{FF2B5EF4-FFF2-40B4-BE49-F238E27FC236}">
                <a16:creationId xmlns:a16="http://schemas.microsoft.com/office/drawing/2014/main" id="{8FF4A5A9-5057-D246-948C-11BF659C50BD}"/>
              </a:ext>
            </a:extLst>
          </p:cNvPr>
          <p:cNvSpPr>
            <a:spLocks noGrp="1"/>
          </p:cNvSpPr>
          <p:nvPr>
            <p:ph sz="half" idx="1"/>
          </p:nvPr>
        </p:nvSpPr>
        <p:spPr/>
        <p:txBody>
          <a:bodyPr>
            <a:normAutofit/>
          </a:bodyPr>
          <a:lstStyle/>
          <a:p>
            <a:r>
              <a:rPr lang="en-US" sz="3600" b="1" dirty="0">
                <a:latin typeface="Open Sans" panose="020B0606030504020204" pitchFamily="34" charset="0"/>
                <a:ea typeface="Open Sans" panose="020B0606030504020204" pitchFamily="34" charset="0"/>
                <a:cs typeface="Open Sans" panose="020B0606030504020204" pitchFamily="34" charset="0"/>
              </a:rPr>
              <a:t>Blood gas</a:t>
            </a:r>
          </a:p>
          <a:p>
            <a:r>
              <a:rPr lang="en-US" sz="3600" b="1" dirty="0">
                <a:latin typeface="Open Sans" panose="020B0606030504020204" pitchFamily="34" charset="0"/>
                <a:ea typeface="Open Sans" panose="020B0606030504020204" pitchFamily="34" charset="0"/>
                <a:cs typeface="Open Sans" panose="020B0606030504020204" pitchFamily="34" charset="0"/>
              </a:rPr>
              <a:t>Lactate</a:t>
            </a:r>
          </a:p>
          <a:p>
            <a:r>
              <a:rPr lang="en-US" sz="3600" b="1" dirty="0">
                <a:latin typeface="Open Sans" panose="020B0606030504020204" pitchFamily="34" charset="0"/>
                <a:ea typeface="Open Sans" panose="020B0606030504020204" pitchFamily="34" charset="0"/>
                <a:cs typeface="Open Sans" panose="020B0606030504020204" pitchFamily="34" charset="0"/>
              </a:rPr>
              <a:t>Base excess</a:t>
            </a:r>
          </a:p>
          <a:p>
            <a:r>
              <a:rPr lang="en-US" sz="3600" b="1" dirty="0">
                <a:latin typeface="Open Sans" panose="020B0606030504020204" pitchFamily="34" charset="0"/>
                <a:ea typeface="Open Sans" panose="020B0606030504020204" pitchFamily="34" charset="0"/>
                <a:cs typeface="Open Sans" panose="020B0606030504020204" pitchFamily="34" charset="0"/>
              </a:rPr>
              <a:t>HCO</a:t>
            </a:r>
            <a:r>
              <a:rPr lang="en-US" sz="3600" b="1" baseline="-25000" dirty="0">
                <a:latin typeface="Open Sans" panose="020B0606030504020204" pitchFamily="34" charset="0"/>
                <a:ea typeface="Open Sans" panose="020B0606030504020204" pitchFamily="34" charset="0"/>
                <a:cs typeface="Open Sans" panose="020B0606030504020204" pitchFamily="34" charset="0"/>
              </a:rPr>
              <a:t>3</a:t>
            </a:r>
            <a:endParaRPr lang="en-US" sz="3600" b="1" dirty="0">
              <a:latin typeface="Open Sans" panose="020B0606030504020204" pitchFamily="34" charset="0"/>
              <a:ea typeface="Open Sans" panose="020B0606030504020204" pitchFamily="34" charset="0"/>
              <a:cs typeface="Open Sans" panose="020B0606030504020204" pitchFamily="34" charset="0"/>
            </a:endParaRPr>
          </a:p>
          <a:p>
            <a:r>
              <a:rPr lang="en-US" sz="3600" b="1" dirty="0">
                <a:latin typeface="Open Sans" panose="020B0606030504020204" pitchFamily="34" charset="0"/>
                <a:ea typeface="Open Sans" panose="020B0606030504020204" pitchFamily="34" charset="0"/>
                <a:cs typeface="Open Sans" panose="020B0606030504020204" pitchFamily="34" charset="0"/>
              </a:rPr>
              <a:t>WBC</a:t>
            </a:r>
          </a:p>
          <a:p>
            <a:endParaRPr lang="en-US" sz="3600" b="1"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4">
            <a:extLst>
              <a:ext uri="{FF2B5EF4-FFF2-40B4-BE49-F238E27FC236}">
                <a16:creationId xmlns:a16="http://schemas.microsoft.com/office/drawing/2014/main" id="{5F54E4CD-514F-CADD-1B29-55F12C272A61}"/>
              </a:ext>
            </a:extLst>
          </p:cNvPr>
          <p:cNvSpPr>
            <a:spLocks noGrp="1"/>
          </p:cNvSpPr>
          <p:nvPr>
            <p:ph sz="half" idx="2"/>
          </p:nvPr>
        </p:nvSpPr>
        <p:spPr/>
        <p:txBody>
          <a:bodyPr>
            <a:normAutofit/>
          </a:bodyPr>
          <a:lstStyle/>
          <a:p>
            <a:r>
              <a:rPr lang="en-US" sz="3600" b="1" dirty="0">
                <a:latin typeface="Open Sans" panose="020B0606030504020204" pitchFamily="34" charset="0"/>
                <a:ea typeface="Open Sans" panose="020B0606030504020204" pitchFamily="34" charset="0"/>
                <a:cs typeface="Open Sans" panose="020B0606030504020204" pitchFamily="34" charset="0"/>
              </a:rPr>
              <a:t>Glucose</a:t>
            </a:r>
          </a:p>
          <a:p>
            <a:r>
              <a:rPr lang="en-US" sz="3600" b="1" dirty="0">
                <a:latin typeface="Open Sans" panose="020B0606030504020204" pitchFamily="34" charset="0"/>
                <a:ea typeface="Open Sans" panose="020B0606030504020204" pitchFamily="34" charset="0"/>
                <a:cs typeface="Open Sans" panose="020B0606030504020204" pitchFamily="34" charset="0"/>
              </a:rPr>
              <a:t>Creatinine</a:t>
            </a:r>
          </a:p>
          <a:p>
            <a:r>
              <a:rPr lang="en-US" sz="3600" b="1" dirty="0">
                <a:latin typeface="Open Sans" panose="020B0606030504020204" pitchFamily="34" charset="0"/>
                <a:ea typeface="Open Sans" panose="020B0606030504020204" pitchFamily="34" charset="0"/>
                <a:cs typeface="Open Sans" panose="020B0606030504020204" pitchFamily="34" charset="0"/>
              </a:rPr>
              <a:t>NT-BNP</a:t>
            </a:r>
          </a:p>
          <a:p>
            <a:r>
              <a:rPr lang="en-US" sz="3600" b="1" dirty="0">
                <a:latin typeface="Open Sans" panose="020B0606030504020204" pitchFamily="34" charset="0"/>
                <a:ea typeface="Open Sans" panose="020B0606030504020204" pitchFamily="34" charset="0"/>
                <a:cs typeface="Open Sans" panose="020B0606030504020204" pitchFamily="34" charset="0"/>
              </a:rPr>
              <a:t>INR</a:t>
            </a:r>
          </a:p>
          <a:p>
            <a:r>
              <a:rPr lang="en-US" sz="3600" b="1" dirty="0">
                <a:latin typeface="Open Sans" panose="020B0606030504020204" pitchFamily="34" charset="0"/>
                <a:ea typeface="Open Sans" panose="020B0606030504020204" pitchFamily="34" charset="0"/>
                <a:cs typeface="Open Sans" panose="020B0606030504020204" pitchFamily="34" charset="0"/>
              </a:rPr>
              <a:t>LFTs</a:t>
            </a:r>
          </a:p>
          <a:p>
            <a:endParaRPr lang="en-US" sz="3600" dirty="0"/>
          </a:p>
        </p:txBody>
      </p:sp>
      <p:sp>
        <p:nvSpPr>
          <p:cNvPr id="4" name="Slide Number Placeholder 3">
            <a:extLst>
              <a:ext uri="{FF2B5EF4-FFF2-40B4-BE49-F238E27FC236}">
                <a16:creationId xmlns:a16="http://schemas.microsoft.com/office/drawing/2014/main" id="{D33C041A-67AC-704D-9454-0459B42287D2}"/>
              </a:ext>
            </a:extLst>
          </p:cNvPr>
          <p:cNvSpPr>
            <a:spLocks noGrp="1"/>
          </p:cNvSpPr>
          <p:nvPr>
            <p:ph type="sldNum" sz="quarter" idx="12"/>
          </p:nvPr>
        </p:nvSpPr>
        <p:spPr/>
        <p:txBody>
          <a:bodyPr/>
          <a:lstStyle/>
          <a:p>
            <a:fld id="{68ED44F7-3DD0-44D3-90D4-8480E2AD89C6}" type="slidenum">
              <a:rPr lang="en-US" smtClean="0"/>
              <a:pPr/>
              <a:t>19</a:t>
            </a:fld>
            <a:endParaRPr lang="en-US"/>
          </a:p>
        </p:txBody>
      </p:sp>
    </p:spTree>
    <p:extLst>
      <p:ext uri="{BB962C8B-B14F-4D97-AF65-F5344CB8AC3E}">
        <p14:creationId xmlns:p14="http://schemas.microsoft.com/office/powerpoint/2010/main" val="2609639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1154D34-BD26-6B4C-BD0B-674B51CF257A}"/>
              </a:ext>
            </a:extLst>
          </p:cNvPr>
          <p:cNvSpPr>
            <a:spLocks noGrp="1"/>
          </p:cNvSpPr>
          <p:nvPr>
            <p:ph idx="1"/>
          </p:nvPr>
        </p:nvSpPr>
        <p:spPr/>
        <p:txBody>
          <a:bodyPr>
            <a:normAutofit/>
          </a:bodyPr>
          <a:lstStyle/>
          <a:p>
            <a:r>
              <a:rPr lang="en-US" sz="3200" dirty="0">
                <a:latin typeface="Open Sans" panose="020B0606030504020204" pitchFamily="34" charset="0"/>
                <a:ea typeface="Open Sans" panose="020B0606030504020204" pitchFamily="34" charset="0"/>
                <a:cs typeface="Open Sans" panose="020B0606030504020204" pitchFamily="34" charset="0"/>
              </a:rPr>
              <a:t>General principles of shock</a:t>
            </a:r>
          </a:p>
          <a:p>
            <a:pPr lvl="1"/>
            <a:r>
              <a:rPr lang="en-US" sz="3200" dirty="0">
                <a:latin typeface="Open Sans" panose="020B0606030504020204" pitchFamily="34" charset="0"/>
                <a:ea typeface="Open Sans" panose="020B0606030504020204" pitchFamily="34" charset="0"/>
                <a:cs typeface="Open Sans" panose="020B0606030504020204" pitchFamily="34" charset="0"/>
              </a:rPr>
              <a:t>Definition </a:t>
            </a:r>
          </a:p>
          <a:p>
            <a:pPr lvl="1"/>
            <a:r>
              <a:rPr lang="en-US" sz="3200" dirty="0">
                <a:latin typeface="Open Sans" panose="020B0606030504020204" pitchFamily="34" charset="0"/>
                <a:ea typeface="Open Sans" panose="020B0606030504020204" pitchFamily="34" charset="0"/>
                <a:cs typeface="Open Sans" panose="020B0606030504020204" pitchFamily="34" charset="0"/>
              </a:rPr>
              <a:t>Pathophysiology</a:t>
            </a:r>
          </a:p>
          <a:p>
            <a:pPr lvl="1"/>
            <a:r>
              <a:rPr lang="en-US" sz="3200" dirty="0">
                <a:latin typeface="Open Sans" panose="020B0606030504020204" pitchFamily="34" charset="0"/>
                <a:ea typeface="Open Sans" panose="020B0606030504020204" pitchFamily="34" charset="0"/>
                <a:cs typeface="Open Sans" panose="020B0606030504020204" pitchFamily="34" charset="0"/>
              </a:rPr>
              <a:t>Recognition</a:t>
            </a:r>
          </a:p>
          <a:p>
            <a:r>
              <a:rPr lang="en-US" sz="3200" dirty="0">
                <a:latin typeface="Open Sans" panose="020B0606030504020204" pitchFamily="34" charset="0"/>
                <a:ea typeface="Open Sans" panose="020B0606030504020204" pitchFamily="34" charset="0"/>
                <a:cs typeface="Open Sans" panose="020B0606030504020204" pitchFamily="34" charset="0"/>
              </a:rPr>
              <a:t>Types of shock</a:t>
            </a:r>
          </a:p>
          <a:p>
            <a:pPr lvl="1"/>
            <a:r>
              <a:rPr lang="en-US" sz="3200" dirty="0">
                <a:latin typeface="Open Sans" panose="020B0606030504020204" pitchFamily="34" charset="0"/>
                <a:ea typeface="Open Sans" panose="020B0606030504020204" pitchFamily="34" charset="0"/>
                <a:cs typeface="Open Sans" panose="020B0606030504020204" pitchFamily="34" charset="0"/>
              </a:rPr>
              <a:t>Evaluation </a:t>
            </a:r>
          </a:p>
          <a:p>
            <a:pPr lvl="1"/>
            <a:r>
              <a:rPr lang="en-US" sz="3200" dirty="0">
                <a:latin typeface="Open Sans" panose="020B0606030504020204" pitchFamily="34" charset="0"/>
                <a:ea typeface="Open Sans" panose="020B0606030504020204" pitchFamily="34" charset="0"/>
                <a:cs typeface="Open Sans" panose="020B0606030504020204" pitchFamily="34" charset="0"/>
              </a:rPr>
              <a:t>Management</a:t>
            </a:r>
          </a:p>
        </p:txBody>
      </p:sp>
      <p:sp>
        <p:nvSpPr>
          <p:cNvPr id="7" name="Title 6">
            <a:extLst>
              <a:ext uri="{FF2B5EF4-FFF2-40B4-BE49-F238E27FC236}">
                <a16:creationId xmlns:a16="http://schemas.microsoft.com/office/drawing/2014/main" id="{1092181F-599F-EC4C-B4AE-51C993CF6014}"/>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Topics to discuss</a:t>
            </a:r>
            <a:endParaRPr lang="en-US"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Slide Number Placeholder 1">
            <a:extLst>
              <a:ext uri="{FF2B5EF4-FFF2-40B4-BE49-F238E27FC236}">
                <a16:creationId xmlns:a16="http://schemas.microsoft.com/office/drawing/2014/main" id="{0134DB00-A532-0F47-A11E-5718CE772B71}"/>
              </a:ext>
            </a:extLst>
          </p:cNvPr>
          <p:cNvSpPr>
            <a:spLocks noGrp="1"/>
          </p:cNvSpPr>
          <p:nvPr>
            <p:ph type="sldNum" sz="quarter" idx="12"/>
          </p:nvPr>
        </p:nvSpPr>
        <p:spPr/>
        <p:txBody>
          <a:bodyPr/>
          <a:lstStyle/>
          <a:p>
            <a:fld id="{68ED44F7-3DD0-44D3-90D4-8480E2AD89C6}" type="slidenum">
              <a:rPr lang="en-US" smtClean="0"/>
              <a:t>2</a:t>
            </a:fld>
            <a:endParaRPr lang="en-US"/>
          </a:p>
        </p:txBody>
      </p:sp>
    </p:spTree>
    <p:extLst>
      <p:ext uri="{BB962C8B-B14F-4D97-AF65-F5344CB8AC3E}">
        <p14:creationId xmlns:p14="http://schemas.microsoft.com/office/powerpoint/2010/main" val="1911432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647EA-588B-70E3-0652-4D41CAEFEA3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54046F-DF86-327E-8E1F-89CEC51D9E03}"/>
              </a:ext>
            </a:extLst>
          </p:cNvPr>
          <p:cNvSpPr>
            <a:spLocks noGrp="1"/>
          </p:cNvSpPr>
          <p:nvPr>
            <p:ph idx="1"/>
          </p:nvPr>
        </p:nvSpPr>
        <p:spPr>
          <a:xfrm>
            <a:off x="1170004" y="1219200"/>
            <a:ext cx="10363200" cy="5181600"/>
          </a:xfrm>
        </p:spPr>
        <p:txBody>
          <a:bodyPr>
            <a:noAutofit/>
          </a:bodyPr>
          <a:lstStyle/>
          <a:p>
            <a:endParaRPr lang="en-US" sz="2600" dirty="0">
              <a:latin typeface="Open Sans" panose="020B0606030504020204" pitchFamily="34" charset="0"/>
              <a:ea typeface="Open Sans" panose="020B0606030504020204" pitchFamily="34" charset="0"/>
              <a:cs typeface="Open Sans" panose="020B0606030504020204" pitchFamily="34" charset="0"/>
            </a:endParaRPr>
          </a:p>
          <a:p>
            <a:r>
              <a:rPr lang="en-US" sz="2600" b="1" dirty="0">
                <a:latin typeface="Open Sans" panose="020B0606030504020204" pitchFamily="34" charset="0"/>
                <a:ea typeface="Open Sans" panose="020B0606030504020204" pitchFamily="34" charset="0"/>
                <a:cs typeface="Open Sans" panose="020B0606030504020204" pitchFamily="34" charset="0"/>
              </a:rPr>
              <a:t>Recognize shock physiology early</a:t>
            </a:r>
          </a:p>
          <a:p>
            <a:endParaRPr lang="en-US" sz="2600" b="1" dirty="0">
              <a:latin typeface="Open Sans" panose="020B0606030504020204" pitchFamily="34" charset="0"/>
              <a:ea typeface="Open Sans" panose="020B0606030504020204" pitchFamily="34" charset="0"/>
              <a:cs typeface="Open Sans" panose="020B0606030504020204" pitchFamily="34" charset="0"/>
            </a:endParaRPr>
          </a:p>
          <a:p>
            <a:r>
              <a:rPr lang="en-US" sz="2600" b="1" dirty="0">
                <a:latin typeface="Open Sans" panose="020B0606030504020204" pitchFamily="34" charset="0"/>
                <a:ea typeface="Open Sans" panose="020B0606030504020204" pitchFamily="34" charset="0"/>
                <a:cs typeface="Open Sans" panose="020B0606030504020204" pitchFamily="34" charset="0"/>
              </a:rPr>
              <a:t>Restore tissue perfusion, oxygenation delivery, and extraction</a:t>
            </a:r>
          </a:p>
          <a:p>
            <a:endParaRPr lang="en-US" sz="2600" b="1" dirty="0">
              <a:latin typeface="Open Sans" panose="020B0606030504020204" pitchFamily="34" charset="0"/>
              <a:ea typeface="Open Sans" panose="020B0606030504020204" pitchFamily="34" charset="0"/>
              <a:cs typeface="Open Sans" panose="020B0606030504020204" pitchFamily="34" charset="0"/>
            </a:endParaRPr>
          </a:p>
          <a:p>
            <a:r>
              <a:rPr lang="en-US" sz="2600" b="1" dirty="0">
                <a:latin typeface="Open Sans" panose="020B0606030504020204" pitchFamily="34" charset="0"/>
                <a:ea typeface="Open Sans" panose="020B0606030504020204" pitchFamily="34" charset="0"/>
                <a:cs typeface="Open Sans" panose="020B0606030504020204" pitchFamily="34" charset="0"/>
              </a:rPr>
              <a:t>Identify and treat the underlying shock precipitants</a:t>
            </a:r>
          </a:p>
          <a:p>
            <a:endParaRPr lang="en-US" sz="2600" b="1" dirty="0">
              <a:latin typeface="Open Sans" panose="020B0606030504020204" pitchFamily="34" charset="0"/>
              <a:ea typeface="Open Sans" panose="020B0606030504020204" pitchFamily="34" charset="0"/>
              <a:cs typeface="Open Sans" panose="020B0606030504020204" pitchFamily="34" charset="0"/>
            </a:endParaRPr>
          </a:p>
          <a:p>
            <a:r>
              <a:rPr lang="en-US" sz="2600" b="1" dirty="0">
                <a:latin typeface="Open Sans" panose="020B0606030504020204" pitchFamily="34" charset="0"/>
                <a:ea typeface="Open Sans" panose="020B0606030504020204" pitchFamily="34" charset="0"/>
                <a:cs typeface="Open Sans" panose="020B0606030504020204" pitchFamily="34" charset="0"/>
              </a:rPr>
              <a:t>Monitor end-points</a:t>
            </a:r>
          </a:p>
          <a:p>
            <a:endParaRPr lang="en-US" sz="2600" b="1" dirty="0">
              <a:latin typeface="Open Sans" panose="020B0606030504020204" pitchFamily="34" charset="0"/>
              <a:ea typeface="Open Sans" panose="020B0606030504020204" pitchFamily="34" charset="0"/>
              <a:cs typeface="Open Sans" panose="020B0606030504020204" pitchFamily="34" charset="0"/>
            </a:endParaRPr>
          </a:p>
          <a:p>
            <a:r>
              <a:rPr lang="en-US" sz="2600" b="1" dirty="0">
                <a:latin typeface="Open Sans" panose="020B0606030504020204" pitchFamily="34" charset="0"/>
                <a:ea typeface="Open Sans" panose="020B0606030504020204" pitchFamily="34" charset="0"/>
                <a:cs typeface="Open Sans" panose="020B0606030504020204" pitchFamily="34" charset="0"/>
              </a:rPr>
              <a:t>Continually reassess</a:t>
            </a:r>
          </a:p>
          <a:p>
            <a:endParaRPr lang="en-US" sz="26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a:extLst>
              <a:ext uri="{FF2B5EF4-FFF2-40B4-BE49-F238E27FC236}">
                <a16:creationId xmlns:a16="http://schemas.microsoft.com/office/drawing/2014/main" id="{D8E62CFA-7B3F-724A-D0EC-CCE2BDE7F9B5}"/>
              </a:ext>
            </a:extLst>
          </p:cNvPr>
          <p:cNvSpPr>
            <a:spLocks noGrp="1"/>
          </p:cNvSpPr>
          <p:nvPr>
            <p:ph type="title"/>
          </p:nvPr>
        </p:nvSpPr>
        <p:spPr/>
        <p:txBody>
          <a:bodyPr/>
          <a:lstStyle/>
          <a:p>
            <a:r>
              <a:rPr lang="en-US" dirty="0"/>
              <a:t>Goals of Resuscitation</a:t>
            </a:r>
          </a:p>
        </p:txBody>
      </p:sp>
      <p:sp>
        <p:nvSpPr>
          <p:cNvPr id="4" name="Slide Number Placeholder 3">
            <a:extLst>
              <a:ext uri="{FF2B5EF4-FFF2-40B4-BE49-F238E27FC236}">
                <a16:creationId xmlns:a16="http://schemas.microsoft.com/office/drawing/2014/main" id="{C52E852D-DC0F-1DED-543C-9FAF70809CDB}"/>
              </a:ext>
            </a:extLst>
          </p:cNvPr>
          <p:cNvSpPr>
            <a:spLocks noGrp="1"/>
          </p:cNvSpPr>
          <p:nvPr>
            <p:ph type="sldNum" sz="quarter" idx="12"/>
          </p:nvPr>
        </p:nvSpPr>
        <p:spPr/>
        <p:txBody>
          <a:bodyPr/>
          <a:lstStyle/>
          <a:p>
            <a:fld id="{68ED44F7-3DD0-44D3-90D4-8480E2AD89C6}" type="slidenum">
              <a:rPr lang="en-US" smtClean="0"/>
              <a:pPr/>
              <a:t>20</a:t>
            </a:fld>
            <a:endParaRPr lang="en-US"/>
          </a:p>
        </p:txBody>
      </p:sp>
    </p:spTree>
    <p:extLst>
      <p:ext uri="{BB962C8B-B14F-4D97-AF65-F5344CB8AC3E}">
        <p14:creationId xmlns:p14="http://schemas.microsoft.com/office/powerpoint/2010/main" val="1898176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330">
            <a:extLst>
              <a:ext uri="{FF2B5EF4-FFF2-40B4-BE49-F238E27FC236}">
                <a16:creationId xmlns:a16="http://schemas.microsoft.com/office/drawing/2014/main" id="{2CF3BA1A-9467-F940-B9DB-C43265E26D72}"/>
              </a:ext>
            </a:extLst>
          </p:cNvPr>
          <p:cNvGraphicFramePr>
            <a:graphicFrameLocks noGrp="1"/>
          </p:cNvGraphicFramePr>
          <p:nvPr>
            <p:ph idx="1"/>
            <p:extLst>
              <p:ext uri="{D42A27DB-BD31-4B8C-83A1-F6EECF244321}">
                <p14:modId xmlns:p14="http://schemas.microsoft.com/office/powerpoint/2010/main" val="3086951264"/>
              </p:ext>
            </p:extLst>
          </p:nvPr>
        </p:nvGraphicFramePr>
        <p:xfrm>
          <a:off x="1219200" y="1295400"/>
          <a:ext cx="10363200" cy="774192"/>
        </p:xfrm>
        <a:graphic>
          <a:graphicData uri="http://schemas.openxmlformats.org/drawingml/2006/table">
            <a:tbl>
              <a:tblPr/>
              <a:tblGrid>
                <a:gridCol w="2072640">
                  <a:extLst>
                    <a:ext uri="{9D8B030D-6E8A-4147-A177-3AD203B41FA5}">
                      <a16:colId xmlns:a16="http://schemas.microsoft.com/office/drawing/2014/main" val="20000"/>
                    </a:ext>
                  </a:extLst>
                </a:gridCol>
                <a:gridCol w="2072640">
                  <a:extLst>
                    <a:ext uri="{9D8B030D-6E8A-4147-A177-3AD203B41FA5}">
                      <a16:colId xmlns:a16="http://schemas.microsoft.com/office/drawing/2014/main" val="20001"/>
                    </a:ext>
                  </a:extLst>
                </a:gridCol>
                <a:gridCol w="2072640">
                  <a:extLst>
                    <a:ext uri="{9D8B030D-6E8A-4147-A177-3AD203B41FA5}">
                      <a16:colId xmlns:a16="http://schemas.microsoft.com/office/drawing/2014/main" val="20002"/>
                    </a:ext>
                  </a:extLst>
                </a:gridCol>
                <a:gridCol w="2072640">
                  <a:extLst>
                    <a:ext uri="{9D8B030D-6E8A-4147-A177-3AD203B41FA5}">
                      <a16:colId xmlns:a16="http://schemas.microsoft.com/office/drawing/2014/main" val="20003"/>
                    </a:ext>
                  </a:extLst>
                </a:gridCol>
                <a:gridCol w="2072640">
                  <a:extLst>
                    <a:ext uri="{9D8B030D-6E8A-4147-A177-3AD203B41FA5}">
                      <a16:colId xmlns:a16="http://schemas.microsoft.com/office/drawing/2014/main" val="20004"/>
                    </a:ext>
                  </a:extLst>
                </a:gridCol>
              </a:tblGrid>
              <a:tr h="257332">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endParaRPr kumimoji="0" lang="en-US" sz="2000" b="1" i="0" u="none" strike="noStrike" cap="none" normalizeH="0" baseline="0" dirty="0">
                        <a:ln>
                          <a:noFill/>
                        </a:ln>
                        <a:solidFill>
                          <a:schemeClr val="tx1"/>
                        </a:solidFill>
                        <a:effectLst/>
                        <a:latin typeface="+mn-lt"/>
                      </a:endParaRP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Cardiac Output</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Filling Pressures </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SVR</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SvO2/Scv</a:t>
                      </a:r>
                      <a:r>
                        <a:rPr kumimoji="0" lang="en-US" sz="2000" b="1" i="0" u="none" strike="noStrike" cap="small" normalizeH="0" baseline="0" dirty="0">
                          <a:ln>
                            <a:noFill/>
                          </a:ln>
                          <a:solidFill>
                            <a:schemeClr val="tx1"/>
                          </a:solidFill>
                          <a:effectLst/>
                          <a:latin typeface="+mn-lt"/>
                        </a:rPr>
                        <a:t>o</a:t>
                      </a:r>
                      <a:r>
                        <a:rPr kumimoji="0" lang="en-US" sz="2000" b="1" i="0" u="none" strike="noStrike" cap="none" normalizeH="0" baseline="-25000" dirty="0">
                          <a:ln>
                            <a:noFill/>
                          </a:ln>
                          <a:solidFill>
                            <a:schemeClr val="tx1"/>
                          </a:solidFill>
                          <a:effectLst/>
                          <a:latin typeface="+mn-lt"/>
                        </a:rPr>
                        <a:t>2</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480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rPr>
                        <a:t>Septic</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&gt; &gt;  (or var)</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or var</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extLst>
                  <a:ext uri="{0D108BD9-81ED-4DB2-BD59-A6C34878D82A}">
                    <a16:rowId xmlns:a16="http://schemas.microsoft.com/office/drawing/2014/main" val="10001"/>
                  </a:ext>
                </a:extLst>
              </a:tr>
            </a:tbl>
          </a:graphicData>
        </a:graphic>
      </p:graphicFrame>
      <p:sp>
        <p:nvSpPr>
          <p:cNvPr id="3" name="Title 2">
            <a:extLst>
              <a:ext uri="{FF2B5EF4-FFF2-40B4-BE49-F238E27FC236}">
                <a16:creationId xmlns:a16="http://schemas.microsoft.com/office/drawing/2014/main" id="{59882D3E-4E11-8E48-97DD-752EB77F219D}"/>
              </a:ext>
            </a:extLst>
          </p:cNvPr>
          <p:cNvSpPr>
            <a:spLocks noGrp="1"/>
          </p:cNvSpPr>
          <p:nvPr>
            <p:ph type="title"/>
          </p:nvPr>
        </p:nvSpPr>
        <p:spPr/>
        <p:txBody>
          <a:bodyPr/>
          <a:lstStyle/>
          <a:p>
            <a:r>
              <a:rPr lang="en-US" dirty="0"/>
              <a:t>Septic Shock (Distributive)</a:t>
            </a:r>
          </a:p>
        </p:txBody>
      </p:sp>
      <p:sp>
        <p:nvSpPr>
          <p:cNvPr id="4" name="Slide Number Placeholder 3">
            <a:extLst>
              <a:ext uri="{FF2B5EF4-FFF2-40B4-BE49-F238E27FC236}">
                <a16:creationId xmlns:a16="http://schemas.microsoft.com/office/drawing/2014/main" id="{386C3465-CDDB-FA41-A315-99604EC7DD9B}"/>
              </a:ext>
            </a:extLst>
          </p:cNvPr>
          <p:cNvSpPr>
            <a:spLocks noGrp="1"/>
          </p:cNvSpPr>
          <p:nvPr>
            <p:ph type="sldNum" sz="quarter" idx="12"/>
          </p:nvPr>
        </p:nvSpPr>
        <p:spPr/>
        <p:txBody>
          <a:bodyPr/>
          <a:lstStyle/>
          <a:p>
            <a:fld id="{68ED44F7-3DD0-44D3-90D4-8480E2AD89C6}" type="slidenum">
              <a:rPr lang="en-US" smtClean="0"/>
              <a:pPr/>
              <a:t>21</a:t>
            </a:fld>
            <a:endParaRPr lang="en-US"/>
          </a:p>
        </p:txBody>
      </p:sp>
      <p:sp>
        <p:nvSpPr>
          <p:cNvPr id="7" name="Content Placeholder 2">
            <a:extLst>
              <a:ext uri="{FF2B5EF4-FFF2-40B4-BE49-F238E27FC236}">
                <a16:creationId xmlns:a16="http://schemas.microsoft.com/office/drawing/2014/main" id="{29111B12-0BA3-5643-AD7F-B7B0F18D0A6F}"/>
              </a:ext>
            </a:extLst>
          </p:cNvPr>
          <p:cNvSpPr txBox="1">
            <a:spLocks/>
          </p:cNvSpPr>
          <p:nvPr/>
        </p:nvSpPr>
        <p:spPr>
          <a:xfrm>
            <a:off x="1219200" y="2106217"/>
            <a:ext cx="10363200" cy="37151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Content Placeholder 2">
            <a:extLst>
              <a:ext uri="{FF2B5EF4-FFF2-40B4-BE49-F238E27FC236}">
                <a16:creationId xmlns:a16="http://schemas.microsoft.com/office/drawing/2014/main" id="{1E6AC14C-9ED6-C449-8850-C0100AE64221}"/>
              </a:ext>
            </a:extLst>
          </p:cNvPr>
          <p:cNvSpPr txBox="1">
            <a:spLocks/>
          </p:cNvSpPr>
          <p:nvPr/>
        </p:nvSpPr>
        <p:spPr>
          <a:xfrm>
            <a:off x="1219200" y="2145791"/>
            <a:ext cx="5698241" cy="417881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dirty="0">
                <a:latin typeface="Open Sans" panose="020B0606030504020204" pitchFamily="34" charset="0"/>
                <a:ea typeface="Open Sans" panose="020B0606030504020204" pitchFamily="34" charset="0"/>
                <a:cs typeface="Open Sans" panose="020B0606030504020204" pitchFamily="34" charset="0"/>
              </a:rPr>
              <a:t>Extraction/utilization problem: shunt, mitochondrial dysfunction</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Exam: warm, flushed, usually hyperdynamic, wide pulse pressure (low diastolic)</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Obtain cultures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Early appropriate, empiric antibiotics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Source control</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Fluids </a:t>
            </a:r>
            <a:r>
              <a:rPr lang="en-US"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vasopressors (1</a:t>
            </a:r>
            <a:r>
              <a:rPr lang="en-US" sz="2000" baseline="30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st</a:t>
            </a:r>
            <a:r>
              <a:rPr lang="en-US"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line norepinephrine)  vasopressin  angiotensin II?</a:t>
            </a:r>
          </a:p>
          <a:p>
            <a:endParaRPr lang="en-US"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r>
              <a:rPr lang="en-US"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Hydrocortisone (if refractory shock, use of 2+ pressors)</a:t>
            </a:r>
          </a:p>
        </p:txBody>
      </p:sp>
      <p:graphicFrame>
        <p:nvGraphicFramePr>
          <p:cNvPr id="13" name="Table 13">
            <a:extLst>
              <a:ext uri="{FF2B5EF4-FFF2-40B4-BE49-F238E27FC236}">
                <a16:creationId xmlns:a16="http://schemas.microsoft.com/office/drawing/2014/main" id="{0A86E4B8-9794-5449-9857-0A35D2EBA8F3}"/>
              </a:ext>
            </a:extLst>
          </p:cNvPr>
          <p:cNvGraphicFramePr>
            <a:graphicFrameLocks noGrp="1"/>
          </p:cNvGraphicFramePr>
          <p:nvPr>
            <p:extLst>
              <p:ext uri="{D42A27DB-BD31-4B8C-83A1-F6EECF244321}">
                <p14:modId xmlns:p14="http://schemas.microsoft.com/office/powerpoint/2010/main" val="272566907"/>
              </p:ext>
            </p:extLst>
          </p:nvPr>
        </p:nvGraphicFramePr>
        <p:xfrm>
          <a:off x="6917442" y="2527987"/>
          <a:ext cx="5105400" cy="2871606"/>
        </p:xfrm>
        <a:graphic>
          <a:graphicData uri="http://schemas.openxmlformats.org/drawingml/2006/table">
            <a:tbl>
              <a:tblPr firstRow="1" bandRow="1">
                <a:tableStyleId>{F5AB1C69-6EDB-4FF4-983F-18BD219EF322}</a:tableStyleId>
              </a:tblPr>
              <a:tblGrid>
                <a:gridCol w="1052702">
                  <a:extLst>
                    <a:ext uri="{9D8B030D-6E8A-4147-A177-3AD203B41FA5}">
                      <a16:colId xmlns:a16="http://schemas.microsoft.com/office/drawing/2014/main" val="1836030467"/>
                    </a:ext>
                  </a:extLst>
                </a:gridCol>
                <a:gridCol w="4052698">
                  <a:extLst>
                    <a:ext uri="{9D8B030D-6E8A-4147-A177-3AD203B41FA5}">
                      <a16:colId xmlns:a16="http://schemas.microsoft.com/office/drawing/2014/main" val="2737331998"/>
                    </a:ext>
                  </a:extLst>
                </a:gridCol>
              </a:tblGrid>
              <a:tr h="473138">
                <a:tc gridSpan="2">
                  <a:txBody>
                    <a:bodyPr/>
                    <a:lstStyle/>
                    <a:p>
                      <a:pPr algn="ctr"/>
                      <a:r>
                        <a:rPr lang="en-US" dirty="0"/>
                        <a:t>POCUS</a:t>
                      </a:r>
                    </a:p>
                  </a:txBody>
                  <a:tcPr/>
                </a:tc>
                <a:tc hMerge="1">
                  <a:txBody>
                    <a:bodyPr/>
                    <a:lstStyle/>
                    <a:p>
                      <a:endParaRPr lang="en-US" dirty="0"/>
                    </a:p>
                  </a:txBody>
                  <a:tcPr/>
                </a:tc>
                <a:extLst>
                  <a:ext uri="{0D108BD9-81ED-4DB2-BD59-A6C34878D82A}">
                    <a16:rowId xmlns:a16="http://schemas.microsoft.com/office/drawing/2014/main" val="2895737456"/>
                  </a:ext>
                </a:extLst>
              </a:tr>
              <a:tr h="695442">
                <a:tc>
                  <a:txBody>
                    <a:bodyPr/>
                    <a:lstStyle/>
                    <a:p>
                      <a:pPr algn="ctr"/>
                      <a:r>
                        <a:rPr lang="en-US" dirty="0"/>
                        <a:t>Heart</a:t>
                      </a:r>
                    </a:p>
                  </a:txBody>
                  <a:tcPr/>
                </a:tc>
                <a:tc>
                  <a:txBody>
                    <a:bodyPr/>
                    <a:lstStyle/>
                    <a:p>
                      <a:pPr algn="ctr"/>
                      <a:r>
                        <a:rPr lang="en-US" dirty="0"/>
                        <a:t>Hyperdynamic (hypodynamic in late sepsis)</a:t>
                      </a:r>
                    </a:p>
                  </a:txBody>
                  <a:tcPr/>
                </a:tc>
                <a:extLst>
                  <a:ext uri="{0D108BD9-81ED-4DB2-BD59-A6C34878D82A}">
                    <a16:rowId xmlns:a16="http://schemas.microsoft.com/office/drawing/2014/main" val="3871931897"/>
                  </a:ext>
                </a:extLst>
              </a:tr>
              <a:tr h="473138">
                <a:tc>
                  <a:txBody>
                    <a:bodyPr/>
                    <a:lstStyle/>
                    <a:p>
                      <a:pPr algn="ctr"/>
                      <a:r>
                        <a:rPr lang="en-US" dirty="0"/>
                        <a:t>IVC</a:t>
                      </a:r>
                    </a:p>
                  </a:txBody>
                  <a:tcPr/>
                </a:tc>
                <a:tc>
                  <a:txBody>
                    <a:bodyPr/>
                    <a:lstStyle/>
                    <a:p>
                      <a:pPr algn="ctr"/>
                      <a:r>
                        <a:rPr lang="en-US" dirty="0"/>
                        <a:t>Variable IVC</a:t>
                      </a:r>
                    </a:p>
                  </a:txBody>
                  <a:tcPr/>
                </a:tc>
                <a:extLst>
                  <a:ext uri="{0D108BD9-81ED-4DB2-BD59-A6C34878D82A}">
                    <a16:rowId xmlns:a16="http://schemas.microsoft.com/office/drawing/2014/main" val="903645204"/>
                  </a:ext>
                </a:extLst>
              </a:tr>
              <a:tr h="473138">
                <a:tc>
                  <a:txBody>
                    <a:bodyPr/>
                    <a:lstStyle/>
                    <a:p>
                      <a:pPr algn="ctr"/>
                      <a:r>
                        <a:rPr lang="en-US" dirty="0"/>
                        <a:t>Lungs</a:t>
                      </a:r>
                    </a:p>
                  </a:txBody>
                  <a:tcPr/>
                </a:tc>
                <a:tc>
                  <a:txBody>
                    <a:bodyPr/>
                    <a:lstStyle/>
                    <a:p>
                      <a:pPr algn="ctr"/>
                      <a:r>
                        <a:rPr lang="en-US" dirty="0"/>
                        <a:t>A line pattern</a:t>
                      </a:r>
                    </a:p>
                  </a:txBody>
                  <a:tcPr/>
                </a:tc>
                <a:extLst>
                  <a:ext uri="{0D108BD9-81ED-4DB2-BD59-A6C34878D82A}">
                    <a16:rowId xmlns:a16="http://schemas.microsoft.com/office/drawing/2014/main" val="1162355238"/>
                  </a:ext>
                </a:extLst>
              </a:tr>
              <a:tr h="756750">
                <a:tc>
                  <a:txBody>
                    <a:bodyPr/>
                    <a:lstStyle/>
                    <a:p>
                      <a:pPr algn="ctr"/>
                      <a:r>
                        <a:rPr lang="en-US" dirty="0"/>
                        <a:t>Other</a:t>
                      </a:r>
                    </a:p>
                  </a:txBody>
                  <a:tcPr/>
                </a:tc>
                <a:tc>
                  <a:txBody>
                    <a:bodyPr/>
                    <a:lstStyle/>
                    <a:p>
                      <a:pPr algn="ctr"/>
                      <a:r>
                        <a:rPr lang="en-US" dirty="0"/>
                        <a:t>Evidence of </a:t>
                      </a:r>
                      <a:r>
                        <a:rPr lang="en-US" dirty="0" err="1"/>
                        <a:t>infxn</a:t>
                      </a:r>
                      <a:r>
                        <a:rPr lang="en-US" dirty="0"/>
                        <a:t> (cholecystitis, endocarditis, cirrhosis) </a:t>
                      </a:r>
                    </a:p>
                  </a:txBody>
                  <a:tcPr/>
                </a:tc>
                <a:extLst>
                  <a:ext uri="{0D108BD9-81ED-4DB2-BD59-A6C34878D82A}">
                    <a16:rowId xmlns:a16="http://schemas.microsoft.com/office/drawing/2014/main" val="2313303216"/>
                  </a:ext>
                </a:extLst>
              </a:tr>
            </a:tbl>
          </a:graphicData>
        </a:graphic>
      </p:graphicFrame>
    </p:spTree>
    <p:extLst>
      <p:ext uri="{BB962C8B-B14F-4D97-AF65-F5344CB8AC3E}">
        <p14:creationId xmlns:p14="http://schemas.microsoft.com/office/powerpoint/2010/main" val="66417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330">
            <a:extLst>
              <a:ext uri="{FF2B5EF4-FFF2-40B4-BE49-F238E27FC236}">
                <a16:creationId xmlns:a16="http://schemas.microsoft.com/office/drawing/2014/main" id="{2CF3BA1A-9467-F940-B9DB-C43265E26D72}"/>
              </a:ext>
            </a:extLst>
          </p:cNvPr>
          <p:cNvGraphicFramePr>
            <a:graphicFrameLocks noGrp="1"/>
          </p:cNvGraphicFramePr>
          <p:nvPr>
            <p:ph idx="1"/>
            <p:extLst>
              <p:ext uri="{D42A27DB-BD31-4B8C-83A1-F6EECF244321}">
                <p14:modId xmlns:p14="http://schemas.microsoft.com/office/powerpoint/2010/main" val="2321025991"/>
              </p:ext>
            </p:extLst>
          </p:nvPr>
        </p:nvGraphicFramePr>
        <p:xfrm>
          <a:off x="1219200" y="1295400"/>
          <a:ext cx="10363200" cy="774192"/>
        </p:xfrm>
        <a:graphic>
          <a:graphicData uri="http://schemas.openxmlformats.org/drawingml/2006/table">
            <a:tbl>
              <a:tblPr/>
              <a:tblGrid>
                <a:gridCol w="2072640">
                  <a:extLst>
                    <a:ext uri="{9D8B030D-6E8A-4147-A177-3AD203B41FA5}">
                      <a16:colId xmlns:a16="http://schemas.microsoft.com/office/drawing/2014/main" val="20000"/>
                    </a:ext>
                  </a:extLst>
                </a:gridCol>
                <a:gridCol w="2072640">
                  <a:extLst>
                    <a:ext uri="{9D8B030D-6E8A-4147-A177-3AD203B41FA5}">
                      <a16:colId xmlns:a16="http://schemas.microsoft.com/office/drawing/2014/main" val="20001"/>
                    </a:ext>
                  </a:extLst>
                </a:gridCol>
                <a:gridCol w="2072640">
                  <a:extLst>
                    <a:ext uri="{9D8B030D-6E8A-4147-A177-3AD203B41FA5}">
                      <a16:colId xmlns:a16="http://schemas.microsoft.com/office/drawing/2014/main" val="20002"/>
                    </a:ext>
                  </a:extLst>
                </a:gridCol>
                <a:gridCol w="2072640">
                  <a:extLst>
                    <a:ext uri="{9D8B030D-6E8A-4147-A177-3AD203B41FA5}">
                      <a16:colId xmlns:a16="http://schemas.microsoft.com/office/drawing/2014/main" val="20003"/>
                    </a:ext>
                  </a:extLst>
                </a:gridCol>
                <a:gridCol w="2072640">
                  <a:extLst>
                    <a:ext uri="{9D8B030D-6E8A-4147-A177-3AD203B41FA5}">
                      <a16:colId xmlns:a16="http://schemas.microsoft.com/office/drawing/2014/main" val="20004"/>
                    </a:ext>
                  </a:extLst>
                </a:gridCol>
              </a:tblGrid>
              <a:tr h="257332">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endParaRPr kumimoji="0" lang="en-US" sz="2000" b="1" i="0" u="none" strike="noStrike" cap="none" normalizeH="0" baseline="0" dirty="0">
                        <a:ln>
                          <a:noFill/>
                        </a:ln>
                        <a:solidFill>
                          <a:schemeClr val="tx1"/>
                        </a:solidFill>
                        <a:effectLst/>
                        <a:latin typeface="+mn-lt"/>
                      </a:endParaRP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Cardiac Output</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Filling Pressures </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SVR</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SvO2/Scv</a:t>
                      </a:r>
                      <a:r>
                        <a:rPr kumimoji="0" lang="en-US" sz="2000" b="1" i="0" u="none" strike="noStrike" cap="small" normalizeH="0" baseline="0" dirty="0">
                          <a:ln>
                            <a:noFill/>
                          </a:ln>
                          <a:solidFill>
                            <a:schemeClr val="tx1"/>
                          </a:solidFill>
                          <a:effectLst/>
                          <a:latin typeface="+mn-lt"/>
                        </a:rPr>
                        <a:t>o</a:t>
                      </a:r>
                      <a:r>
                        <a:rPr kumimoji="0" lang="en-US" sz="2000" b="1" i="0" u="none" strike="noStrike" cap="none" normalizeH="0" baseline="-25000" dirty="0">
                          <a:ln>
                            <a:noFill/>
                          </a:ln>
                          <a:solidFill>
                            <a:schemeClr val="tx1"/>
                          </a:solidFill>
                          <a:effectLst/>
                          <a:latin typeface="+mn-lt"/>
                        </a:rPr>
                        <a:t>2</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480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rPr>
                        <a:t>Cardiogenic</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extLst>
                  <a:ext uri="{0D108BD9-81ED-4DB2-BD59-A6C34878D82A}">
                    <a16:rowId xmlns:a16="http://schemas.microsoft.com/office/drawing/2014/main" val="10001"/>
                  </a:ext>
                </a:extLst>
              </a:tr>
            </a:tbl>
          </a:graphicData>
        </a:graphic>
      </p:graphicFrame>
      <p:sp>
        <p:nvSpPr>
          <p:cNvPr id="3" name="Title 2">
            <a:extLst>
              <a:ext uri="{FF2B5EF4-FFF2-40B4-BE49-F238E27FC236}">
                <a16:creationId xmlns:a16="http://schemas.microsoft.com/office/drawing/2014/main" id="{59882D3E-4E11-8E48-97DD-752EB77F219D}"/>
              </a:ext>
            </a:extLst>
          </p:cNvPr>
          <p:cNvSpPr>
            <a:spLocks noGrp="1"/>
          </p:cNvSpPr>
          <p:nvPr>
            <p:ph type="title"/>
          </p:nvPr>
        </p:nvSpPr>
        <p:spPr/>
        <p:txBody>
          <a:bodyPr/>
          <a:lstStyle/>
          <a:p>
            <a:r>
              <a:rPr lang="en-US" dirty="0"/>
              <a:t>Cardiogenic Shock</a:t>
            </a:r>
          </a:p>
        </p:txBody>
      </p:sp>
      <p:sp>
        <p:nvSpPr>
          <p:cNvPr id="4" name="Slide Number Placeholder 3">
            <a:extLst>
              <a:ext uri="{FF2B5EF4-FFF2-40B4-BE49-F238E27FC236}">
                <a16:creationId xmlns:a16="http://schemas.microsoft.com/office/drawing/2014/main" id="{386C3465-CDDB-FA41-A315-99604EC7DD9B}"/>
              </a:ext>
            </a:extLst>
          </p:cNvPr>
          <p:cNvSpPr>
            <a:spLocks noGrp="1"/>
          </p:cNvSpPr>
          <p:nvPr>
            <p:ph type="sldNum" sz="quarter" idx="12"/>
          </p:nvPr>
        </p:nvSpPr>
        <p:spPr/>
        <p:txBody>
          <a:bodyPr/>
          <a:lstStyle/>
          <a:p>
            <a:fld id="{68ED44F7-3DD0-44D3-90D4-8480E2AD89C6}" type="slidenum">
              <a:rPr lang="en-US" smtClean="0"/>
              <a:pPr/>
              <a:t>22</a:t>
            </a:fld>
            <a:endParaRPr lang="en-US"/>
          </a:p>
        </p:txBody>
      </p:sp>
      <p:sp>
        <p:nvSpPr>
          <p:cNvPr id="7" name="Content Placeholder 2">
            <a:extLst>
              <a:ext uri="{FF2B5EF4-FFF2-40B4-BE49-F238E27FC236}">
                <a16:creationId xmlns:a16="http://schemas.microsoft.com/office/drawing/2014/main" id="{29111B12-0BA3-5643-AD7F-B7B0F18D0A6F}"/>
              </a:ext>
            </a:extLst>
          </p:cNvPr>
          <p:cNvSpPr txBox="1">
            <a:spLocks/>
          </p:cNvSpPr>
          <p:nvPr/>
        </p:nvSpPr>
        <p:spPr>
          <a:xfrm>
            <a:off x="1219200" y="2106217"/>
            <a:ext cx="10363200" cy="37151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Content Placeholder 2">
            <a:extLst>
              <a:ext uri="{FF2B5EF4-FFF2-40B4-BE49-F238E27FC236}">
                <a16:creationId xmlns:a16="http://schemas.microsoft.com/office/drawing/2014/main" id="{1E6AC14C-9ED6-C449-8850-C0100AE64221}"/>
              </a:ext>
            </a:extLst>
          </p:cNvPr>
          <p:cNvSpPr txBox="1">
            <a:spLocks/>
          </p:cNvSpPr>
          <p:nvPr/>
        </p:nvSpPr>
        <p:spPr>
          <a:xfrm>
            <a:off x="1219200" y="2145791"/>
            <a:ext cx="5698242" cy="417881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dirty="0">
                <a:latin typeface="Open Sans" panose="020B0606030504020204" pitchFamily="34" charset="0"/>
                <a:ea typeface="Open Sans" panose="020B0606030504020204" pitchFamily="34" charset="0"/>
                <a:cs typeface="Open Sans" panose="020B0606030504020204" pitchFamily="34" charset="0"/>
              </a:rPr>
              <a:t>Delivery (or pump) problem</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Exam: cold, JVD, pulmonary edema (B-lines), weak pulses, +/- peripheral edema</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Vasopressor: inopressor (norepinephrine) + inodilator (dobutamine)</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Mechanical support: IABP, Impella</a:t>
            </a:r>
            <a:endParaRPr lang="en-US"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endParaRPr lang="en-US"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r>
              <a:rPr lang="en-US"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Definitive intervention</a:t>
            </a:r>
          </a:p>
        </p:txBody>
      </p:sp>
      <p:graphicFrame>
        <p:nvGraphicFramePr>
          <p:cNvPr id="9" name="Table 13">
            <a:extLst>
              <a:ext uri="{FF2B5EF4-FFF2-40B4-BE49-F238E27FC236}">
                <a16:creationId xmlns:a16="http://schemas.microsoft.com/office/drawing/2014/main" id="{1EA05F24-AC23-A345-92F5-B1A6348043BF}"/>
              </a:ext>
            </a:extLst>
          </p:cNvPr>
          <p:cNvGraphicFramePr>
            <a:graphicFrameLocks noGrp="1"/>
          </p:cNvGraphicFramePr>
          <p:nvPr>
            <p:extLst>
              <p:ext uri="{D42A27DB-BD31-4B8C-83A1-F6EECF244321}">
                <p14:modId xmlns:p14="http://schemas.microsoft.com/office/powerpoint/2010/main" val="177002071"/>
              </p:ext>
            </p:extLst>
          </p:nvPr>
        </p:nvGraphicFramePr>
        <p:xfrm>
          <a:off x="6858000" y="2527987"/>
          <a:ext cx="5164842" cy="2653614"/>
        </p:xfrm>
        <a:graphic>
          <a:graphicData uri="http://schemas.openxmlformats.org/drawingml/2006/table">
            <a:tbl>
              <a:tblPr firstRow="1" bandRow="1">
                <a:tableStyleId>{F5AB1C69-6EDB-4FF4-983F-18BD219EF322}</a:tableStyleId>
              </a:tblPr>
              <a:tblGrid>
                <a:gridCol w="1064959">
                  <a:extLst>
                    <a:ext uri="{9D8B030D-6E8A-4147-A177-3AD203B41FA5}">
                      <a16:colId xmlns:a16="http://schemas.microsoft.com/office/drawing/2014/main" val="1836030467"/>
                    </a:ext>
                  </a:extLst>
                </a:gridCol>
                <a:gridCol w="4099883">
                  <a:extLst>
                    <a:ext uri="{9D8B030D-6E8A-4147-A177-3AD203B41FA5}">
                      <a16:colId xmlns:a16="http://schemas.microsoft.com/office/drawing/2014/main" val="2737331998"/>
                    </a:ext>
                  </a:extLst>
                </a:gridCol>
              </a:tblGrid>
              <a:tr h="482578">
                <a:tc gridSpan="2">
                  <a:txBody>
                    <a:bodyPr/>
                    <a:lstStyle/>
                    <a:p>
                      <a:pPr algn="ctr"/>
                      <a:r>
                        <a:rPr lang="en-US" dirty="0"/>
                        <a:t>POCUS</a:t>
                      </a:r>
                    </a:p>
                  </a:txBody>
                  <a:tcPr/>
                </a:tc>
                <a:tc hMerge="1">
                  <a:txBody>
                    <a:bodyPr/>
                    <a:lstStyle/>
                    <a:p>
                      <a:endParaRPr lang="en-US" dirty="0"/>
                    </a:p>
                  </a:txBody>
                  <a:tcPr/>
                </a:tc>
                <a:extLst>
                  <a:ext uri="{0D108BD9-81ED-4DB2-BD59-A6C34878D82A}">
                    <a16:rowId xmlns:a16="http://schemas.microsoft.com/office/drawing/2014/main" val="2895737456"/>
                  </a:ext>
                </a:extLst>
              </a:tr>
              <a:tr h="727368">
                <a:tc>
                  <a:txBody>
                    <a:bodyPr/>
                    <a:lstStyle/>
                    <a:p>
                      <a:pPr algn="ctr"/>
                      <a:r>
                        <a:rPr lang="en-US" dirty="0"/>
                        <a:t>Heart</a:t>
                      </a:r>
                    </a:p>
                  </a:txBody>
                  <a:tcPr/>
                </a:tc>
                <a:tc>
                  <a:txBody>
                    <a:bodyPr/>
                    <a:lstStyle/>
                    <a:p>
                      <a:pPr algn="ctr"/>
                      <a:r>
                        <a:rPr lang="en-US" dirty="0"/>
                        <a:t>± Reduced contractility, ± RV dilation</a:t>
                      </a:r>
                    </a:p>
                    <a:p>
                      <a:pPr algn="ctr"/>
                      <a:r>
                        <a:rPr lang="en-US" dirty="0"/>
                        <a:t>± WMA, ± </a:t>
                      </a:r>
                      <a:r>
                        <a:rPr lang="en-US" dirty="0" err="1"/>
                        <a:t>Valvulopathy</a:t>
                      </a:r>
                      <a:endParaRPr lang="en-US" dirty="0"/>
                    </a:p>
                  </a:txBody>
                  <a:tcPr/>
                </a:tc>
                <a:extLst>
                  <a:ext uri="{0D108BD9-81ED-4DB2-BD59-A6C34878D82A}">
                    <a16:rowId xmlns:a16="http://schemas.microsoft.com/office/drawing/2014/main" val="3871931897"/>
                  </a:ext>
                </a:extLst>
              </a:tr>
              <a:tr h="482578">
                <a:tc>
                  <a:txBody>
                    <a:bodyPr/>
                    <a:lstStyle/>
                    <a:p>
                      <a:pPr algn="ctr"/>
                      <a:r>
                        <a:rPr lang="en-US" dirty="0"/>
                        <a:t>IVC</a:t>
                      </a:r>
                    </a:p>
                  </a:txBody>
                  <a:tcPr/>
                </a:tc>
                <a:tc>
                  <a:txBody>
                    <a:bodyPr/>
                    <a:lstStyle/>
                    <a:p>
                      <a:pPr algn="ctr"/>
                      <a:r>
                        <a:rPr lang="en-US" dirty="0"/>
                        <a:t>Plethoric IVC, reversal of flow in HV</a:t>
                      </a:r>
                    </a:p>
                  </a:txBody>
                  <a:tcPr/>
                </a:tc>
                <a:extLst>
                  <a:ext uri="{0D108BD9-81ED-4DB2-BD59-A6C34878D82A}">
                    <a16:rowId xmlns:a16="http://schemas.microsoft.com/office/drawing/2014/main" val="903645204"/>
                  </a:ext>
                </a:extLst>
              </a:tr>
              <a:tr h="482578">
                <a:tc>
                  <a:txBody>
                    <a:bodyPr/>
                    <a:lstStyle/>
                    <a:p>
                      <a:pPr algn="ctr"/>
                      <a:r>
                        <a:rPr lang="en-US" dirty="0"/>
                        <a:t>Lungs</a:t>
                      </a:r>
                    </a:p>
                  </a:txBody>
                  <a:tcPr/>
                </a:tc>
                <a:tc>
                  <a:txBody>
                    <a:bodyPr/>
                    <a:lstStyle/>
                    <a:p>
                      <a:pPr algn="ctr"/>
                      <a:r>
                        <a:rPr lang="en-US" dirty="0"/>
                        <a:t>B line pattern + pleural effusions</a:t>
                      </a:r>
                    </a:p>
                  </a:txBody>
                  <a:tcPr/>
                </a:tc>
                <a:extLst>
                  <a:ext uri="{0D108BD9-81ED-4DB2-BD59-A6C34878D82A}">
                    <a16:rowId xmlns:a16="http://schemas.microsoft.com/office/drawing/2014/main" val="1162355238"/>
                  </a:ext>
                </a:extLst>
              </a:tr>
              <a:tr h="478512">
                <a:tc>
                  <a:txBody>
                    <a:bodyPr/>
                    <a:lstStyle/>
                    <a:p>
                      <a:pPr algn="ctr"/>
                      <a:r>
                        <a:rPr lang="en-US" dirty="0"/>
                        <a:t>Other</a:t>
                      </a:r>
                    </a:p>
                  </a:txBody>
                  <a:tcPr/>
                </a:tc>
                <a:tc>
                  <a:txBody>
                    <a:bodyPr/>
                    <a:lstStyle/>
                    <a:p>
                      <a:pPr algn="ctr"/>
                      <a:r>
                        <a:rPr lang="en-US" dirty="0"/>
                        <a:t>Pleural effusions (LV failure)</a:t>
                      </a:r>
                    </a:p>
                  </a:txBody>
                  <a:tcPr/>
                </a:tc>
                <a:extLst>
                  <a:ext uri="{0D108BD9-81ED-4DB2-BD59-A6C34878D82A}">
                    <a16:rowId xmlns:a16="http://schemas.microsoft.com/office/drawing/2014/main" val="2313303216"/>
                  </a:ext>
                </a:extLst>
              </a:tr>
            </a:tbl>
          </a:graphicData>
        </a:graphic>
      </p:graphicFrame>
    </p:spTree>
    <p:extLst>
      <p:ext uri="{BB962C8B-B14F-4D97-AF65-F5344CB8AC3E}">
        <p14:creationId xmlns:p14="http://schemas.microsoft.com/office/powerpoint/2010/main" val="381010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330">
            <a:extLst>
              <a:ext uri="{FF2B5EF4-FFF2-40B4-BE49-F238E27FC236}">
                <a16:creationId xmlns:a16="http://schemas.microsoft.com/office/drawing/2014/main" id="{2CF3BA1A-9467-F940-B9DB-C43265E26D72}"/>
              </a:ext>
            </a:extLst>
          </p:cNvPr>
          <p:cNvGraphicFramePr>
            <a:graphicFrameLocks noGrp="1"/>
          </p:cNvGraphicFramePr>
          <p:nvPr>
            <p:ph idx="1"/>
            <p:extLst>
              <p:ext uri="{D42A27DB-BD31-4B8C-83A1-F6EECF244321}">
                <p14:modId xmlns:p14="http://schemas.microsoft.com/office/powerpoint/2010/main" val="2652668083"/>
              </p:ext>
            </p:extLst>
          </p:nvPr>
        </p:nvGraphicFramePr>
        <p:xfrm>
          <a:off x="1219200" y="1295400"/>
          <a:ext cx="10363200" cy="774192"/>
        </p:xfrm>
        <a:graphic>
          <a:graphicData uri="http://schemas.openxmlformats.org/drawingml/2006/table">
            <a:tbl>
              <a:tblPr/>
              <a:tblGrid>
                <a:gridCol w="2072640">
                  <a:extLst>
                    <a:ext uri="{9D8B030D-6E8A-4147-A177-3AD203B41FA5}">
                      <a16:colId xmlns:a16="http://schemas.microsoft.com/office/drawing/2014/main" val="20000"/>
                    </a:ext>
                  </a:extLst>
                </a:gridCol>
                <a:gridCol w="2072640">
                  <a:extLst>
                    <a:ext uri="{9D8B030D-6E8A-4147-A177-3AD203B41FA5}">
                      <a16:colId xmlns:a16="http://schemas.microsoft.com/office/drawing/2014/main" val="20001"/>
                    </a:ext>
                  </a:extLst>
                </a:gridCol>
                <a:gridCol w="2072640">
                  <a:extLst>
                    <a:ext uri="{9D8B030D-6E8A-4147-A177-3AD203B41FA5}">
                      <a16:colId xmlns:a16="http://schemas.microsoft.com/office/drawing/2014/main" val="20002"/>
                    </a:ext>
                  </a:extLst>
                </a:gridCol>
                <a:gridCol w="2072640">
                  <a:extLst>
                    <a:ext uri="{9D8B030D-6E8A-4147-A177-3AD203B41FA5}">
                      <a16:colId xmlns:a16="http://schemas.microsoft.com/office/drawing/2014/main" val="20003"/>
                    </a:ext>
                  </a:extLst>
                </a:gridCol>
                <a:gridCol w="2072640">
                  <a:extLst>
                    <a:ext uri="{9D8B030D-6E8A-4147-A177-3AD203B41FA5}">
                      <a16:colId xmlns:a16="http://schemas.microsoft.com/office/drawing/2014/main" val="20004"/>
                    </a:ext>
                  </a:extLst>
                </a:gridCol>
              </a:tblGrid>
              <a:tr h="257332">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endParaRPr kumimoji="0" lang="en-US" sz="2000" b="1" i="0" u="none" strike="noStrike" cap="none" normalizeH="0" baseline="0" dirty="0">
                        <a:ln>
                          <a:noFill/>
                        </a:ln>
                        <a:solidFill>
                          <a:schemeClr val="tx1"/>
                        </a:solidFill>
                        <a:effectLst/>
                        <a:latin typeface="+mn-lt"/>
                      </a:endParaRP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Cardiac Output</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Filling Pressures </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SVR</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SvO2/Scv</a:t>
                      </a:r>
                      <a:r>
                        <a:rPr kumimoji="0" lang="en-US" sz="2000" b="1" i="0" u="none" strike="noStrike" cap="small" normalizeH="0" baseline="0" dirty="0">
                          <a:ln>
                            <a:noFill/>
                          </a:ln>
                          <a:solidFill>
                            <a:schemeClr val="tx1"/>
                          </a:solidFill>
                          <a:effectLst/>
                          <a:latin typeface="+mn-lt"/>
                        </a:rPr>
                        <a:t>o</a:t>
                      </a:r>
                      <a:r>
                        <a:rPr kumimoji="0" lang="en-US" sz="2000" b="1" i="0" u="none" strike="noStrike" cap="none" normalizeH="0" baseline="-25000" dirty="0">
                          <a:ln>
                            <a:noFill/>
                          </a:ln>
                          <a:solidFill>
                            <a:schemeClr val="tx1"/>
                          </a:solidFill>
                          <a:effectLst/>
                          <a:latin typeface="+mn-lt"/>
                        </a:rPr>
                        <a:t>2</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480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rPr>
                        <a:t>Hypovolemic</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extLst>
                  <a:ext uri="{0D108BD9-81ED-4DB2-BD59-A6C34878D82A}">
                    <a16:rowId xmlns:a16="http://schemas.microsoft.com/office/drawing/2014/main" val="10001"/>
                  </a:ext>
                </a:extLst>
              </a:tr>
            </a:tbl>
          </a:graphicData>
        </a:graphic>
      </p:graphicFrame>
      <p:sp>
        <p:nvSpPr>
          <p:cNvPr id="3" name="Title 2">
            <a:extLst>
              <a:ext uri="{FF2B5EF4-FFF2-40B4-BE49-F238E27FC236}">
                <a16:creationId xmlns:a16="http://schemas.microsoft.com/office/drawing/2014/main" id="{59882D3E-4E11-8E48-97DD-752EB77F219D}"/>
              </a:ext>
            </a:extLst>
          </p:cNvPr>
          <p:cNvSpPr>
            <a:spLocks noGrp="1"/>
          </p:cNvSpPr>
          <p:nvPr>
            <p:ph type="title"/>
          </p:nvPr>
        </p:nvSpPr>
        <p:spPr/>
        <p:txBody>
          <a:bodyPr/>
          <a:lstStyle/>
          <a:p>
            <a:r>
              <a:rPr lang="en-US" dirty="0"/>
              <a:t>Hypovolemic Shock</a:t>
            </a:r>
          </a:p>
        </p:txBody>
      </p:sp>
      <p:sp>
        <p:nvSpPr>
          <p:cNvPr id="4" name="Slide Number Placeholder 3">
            <a:extLst>
              <a:ext uri="{FF2B5EF4-FFF2-40B4-BE49-F238E27FC236}">
                <a16:creationId xmlns:a16="http://schemas.microsoft.com/office/drawing/2014/main" id="{386C3465-CDDB-FA41-A315-99604EC7DD9B}"/>
              </a:ext>
            </a:extLst>
          </p:cNvPr>
          <p:cNvSpPr>
            <a:spLocks noGrp="1"/>
          </p:cNvSpPr>
          <p:nvPr>
            <p:ph type="sldNum" sz="quarter" idx="12"/>
          </p:nvPr>
        </p:nvSpPr>
        <p:spPr/>
        <p:txBody>
          <a:bodyPr/>
          <a:lstStyle/>
          <a:p>
            <a:fld id="{68ED44F7-3DD0-44D3-90D4-8480E2AD89C6}" type="slidenum">
              <a:rPr lang="en-US" smtClean="0"/>
              <a:pPr/>
              <a:t>23</a:t>
            </a:fld>
            <a:endParaRPr lang="en-US"/>
          </a:p>
        </p:txBody>
      </p:sp>
      <p:sp>
        <p:nvSpPr>
          <p:cNvPr id="7" name="Content Placeholder 2">
            <a:extLst>
              <a:ext uri="{FF2B5EF4-FFF2-40B4-BE49-F238E27FC236}">
                <a16:creationId xmlns:a16="http://schemas.microsoft.com/office/drawing/2014/main" id="{29111B12-0BA3-5643-AD7F-B7B0F18D0A6F}"/>
              </a:ext>
            </a:extLst>
          </p:cNvPr>
          <p:cNvSpPr txBox="1">
            <a:spLocks/>
          </p:cNvSpPr>
          <p:nvPr/>
        </p:nvSpPr>
        <p:spPr>
          <a:xfrm>
            <a:off x="1219200" y="2106217"/>
            <a:ext cx="10363200" cy="37151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Content Placeholder 2">
            <a:extLst>
              <a:ext uri="{FF2B5EF4-FFF2-40B4-BE49-F238E27FC236}">
                <a16:creationId xmlns:a16="http://schemas.microsoft.com/office/drawing/2014/main" id="{1E6AC14C-9ED6-C449-8850-C0100AE64221}"/>
              </a:ext>
            </a:extLst>
          </p:cNvPr>
          <p:cNvSpPr txBox="1">
            <a:spLocks/>
          </p:cNvSpPr>
          <p:nvPr/>
        </p:nvSpPr>
        <p:spPr>
          <a:xfrm>
            <a:off x="1219200" y="2145791"/>
            <a:ext cx="5698242" cy="417881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dirty="0">
                <a:latin typeface="Open Sans" panose="020B0606030504020204" pitchFamily="34" charset="0"/>
                <a:ea typeface="Open Sans" panose="020B0606030504020204" pitchFamily="34" charset="0"/>
                <a:cs typeface="Open Sans" panose="020B0606030504020204" pitchFamily="34" charset="0"/>
              </a:rPr>
              <a:t>Delivery (or tank) problem: Low CO due to decreased preload</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Exam: Cold, dry mucosa, decreased skin turgor, weak pulses, decreased cap refill</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Volume expansion: LR &gt; NS, colloid… maybe</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Bleeding</a:t>
            </a:r>
          </a:p>
          <a:p>
            <a:pPr lvl="1"/>
            <a:r>
              <a:rPr lang="en-US" sz="1800" dirty="0">
                <a:latin typeface="Open Sans" panose="020B0606030504020204" pitchFamily="34" charset="0"/>
                <a:ea typeface="Open Sans" panose="020B0606030504020204" pitchFamily="34" charset="0"/>
                <a:cs typeface="Open Sans" panose="020B0606030504020204" pitchFamily="34" charset="0"/>
              </a:rPr>
              <a:t>Replace with blood</a:t>
            </a:r>
          </a:p>
          <a:p>
            <a:pPr lvl="1"/>
            <a:r>
              <a:rPr lang="en-US" sz="1800" dirty="0">
                <a:latin typeface="Open Sans" panose="020B0606030504020204" pitchFamily="34" charset="0"/>
                <a:ea typeface="Open Sans" panose="020B0606030504020204" pitchFamily="34" charset="0"/>
                <a:cs typeface="Open Sans" panose="020B0606030504020204" pitchFamily="34" charset="0"/>
              </a:rPr>
              <a:t>Utilize ROTEM here at VCMC (or TEG)</a:t>
            </a:r>
          </a:p>
          <a:p>
            <a:pPr lvl="1"/>
            <a:r>
              <a:rPr lang="en-US" sz="1800" dirty="0">
                <a:latin typeface="Open Sans" panose="020B0606030504020204" pitchFamily="34" charset="0"/>
                <a:ea typeface="Open Sans" panose="020B0606030504020204" pitchFamily="34" charset="0"/>
                <a:cs typeface="Open Sans" panose="020B0606030504020204" pitchFamily="34" charset="0"/>
              </a:rPr>
              <a:t>Source control!</a:t>
            </a:r>
          </a:p>
          <a:p>
            <a:pPr lvl="1"/>
            <a:r>
              <a:rPr lang="en-US" sz="1800" dirty="0">
                <a:latin typeface="Open Sans" panose="020B0606030504020204" pitchFamily="34" charset="0"/>
                <a:ea typeface="Open Sans" panose="020B0606030504020204" pitchFamily="34" charset="0"/>
                <a:cs typeface="Open Sans" panose="020B0606030504020204" pitchFamily="34" charset="0"/>
              </a:rPr>
              <a:t>Keep patient warm</a:t>
            </a:r>
          </a:p>
        </p:txBody>
      </p:sp>
      <p:graphicFrame>
        <p:nvGraphicFramePr>
          <p:cNvPr id="9" name="Table 13">
            <a:extLst>
              <a:ext uri="{FF2B5EF4-FFF2-40B4-BE49-F238E27FC236}">
                <a16:creationId xmlns:a16="http://schemas.microsoft.com/office/drawing/2014/main" id="{029EA9B3-10D4-0C48-9C1B-9D5BDB9F2723}"/>
              </a:ext>
            </a:extLst>
          </p:cNvPr>
          <p:cNvGraphicFramePr>
            <a:graphicFrameLocks noGrp="1"/>
          </p:cNvGraphicFramePr>
          <p:nvPr>
            <p:extLst>
              <p:ext uri="{D42A27DB-BD31-4B8C-83A1-F6EECF244321}">
                <p14:modId xmlns:p14="http://schemas.microsoft.com/office/powerpoint/2010/main" val="2634742968"/>
              </p:ext>
            </p:extLst>
          </p:nvPr>
        </p:nvGraphicFramePr>
        <p:xfrm>
          <a:off x="6917442" y="2527987"/>
          <a:ext cx="5105400" cy="2567289"/>
        </p:xfrm>
        <a:graphic>
          <a:graphicData uri="http://schemas.openxmlformats.org/drawingml/2006/table">
            <a:tbl>
              <a:tblPr firstRow="1" bandRow="1">
                <a:tableStyleId>{F5AB1C69-6EDB-4FF4-983F-18BD219EF322}</a:tableStyleId>
              </a:tblPr>
              <a:tblGrid>
                <a:gridCol w="1052702">
                  <a:extLst>
                    <a:ext uri="{9D8B030D-6E8A-4147-A177-3AD203B41FA5}">
                      <a16:colId xmlns:a16="http://schemas.microsoft.com/office/drawing/2014/main" val="1836030467"/>
                    </a:ext>
                  </a:extLst>
                </a:gridCol>
                <a:gridCol w="4052698">
                  <a:extLst>
                    <a:ext uri="{9D8B030D-6E8A-4147-A177-3AD203B41FA5}">
                      <a16:colId xmlns:a16="http://schemas.microsoft.com/office/drawing/2014/main" val="2737331998"/>
                    </a:ext>
                  </a:extLst>
                </a:gridCol>
              </a:tblGrid>
              <a:tr h="473138">
                <a:tc gridSpan="2">
                  <a:txBody>
                    <a:bodyPr/>
                    <a:lstStyle/>
                    <a:p>
                      <a:pPr algn="ctr"/>
                      <a:r>
                        <a:rPr lang="en-US" dirty="0"/>
                        <a:t>POCUS</a:t>
                      </a:r>
                    </a:p>
                  </a:txBody>
                  <a:tcPr/>
                </a:tc>
                <a:tc hMerge="1">
                  <a:txBody>
                    <a:bodyPr/>
                    <a:lstStyle/>
                    <a:p>
                      <a:endParaRPr lang="en-US" dirty="0"/>
                    </a:p>
                  </a:txBody>
                  <a:tcPr/>
                </a:tc>
                <a:extLst>
                  <a:ext uri="{0D108BD9-81ED-4DB2-BD59-A6C34878D82A}">
                    <a16:rowId xmlns:a16="http://schemas.microsoft.com/office/drawing/2014/main" val="2895737456"/>
                  </a:ext>
                </a:extLst>
              </a:tr>
              <a:tr h="427875">
                <a:tc>
                  <a:txBody>
                    <a:bodyPr/>
                    <a:lstStyle/>
                    <a:p>
                      <a:pPr algn="ctr"/>
                      <a:r>
                        <a:rPr lang="en-US" dirty="0"/>
                        <a:t>Heart</a:t>
                      </a:r>
                    </a:p>
                  </a:txBody>
                  <a:tcPr/>
                </a:tc>
                <a:tc>
                  <a:txBody>
                    <a:bodyPr/>
                    <a:lstStyle/>
                    <a:p>
                      <a:pPr algn="ctr"/>
                      <a:r>
                        <a:rPr lang="en-US" dirty="0"/>
                        <a:t>Hyperdynamic</a:t>
                      </a:r>
                    </a:p>
                  </a:txBody>
                  <a:tcPr/>
                </a:tc>
                <a:extLst>
                  <a:ext uri="{0D108BD9-81ED-4DB2-BD59-A6C34878D82A}">
                    <a16:rowId xmlns:a16="http://schemas.microsoft.com/office/drawing/2014/main" val="3871931897"/>
                  </a:ext>
                </a:extLst>
              </a:tr>
              <a:tr h="473138">
                <a:tc>
                  <a:txBody>
                    <a:bodyPr/>
                    <a:lstStyle/>
                    <a:p>
                      <a:pPr algn="ctr"/>
                      <a:r>
                        <a:rPr lang="en-US" dirty="0"/>
                        <a:t>IVC</a:t>
                      </a:r>
                    </a:p>
                  </a:txBody>
                  <a:tcPr/>
                </a:tc>
                <a:tc>
                  <a:txBody>
                    <a:bodyPr/>
                    <a:lstStyle/>
                    <a:p>
                      <a:pPr algn="ctr"/>
                      <a:r>
                        <a:rPr lang="en-US" dirty="0"/>
                        <a:t>Small/collapsing IVC</a:t>
                      </a:r>
                    </a:p>
                  </a:txBody>
                  <a:tcPr/>
                </a:tc>
                <a:extLst>
                  <a:ext uri="{0D108BD9-81ED-4DB2-BD59-A6C34878D82A}">
                    <a16:rowId xmlns:a16="http://schemas.microsoft.com/office/drawing/2014/main" val="903645204"/>
                  </a:ext>
                </a:extLst>
              </a:tr>
              <a:tr h="473138">
                <a:tc>
                  <a:txBody>
                    <a:bodyPr/>
                    <a:lstStyle/>
                    <a:p>
                      <a:pPr algn="ctr"/>
                      <a:r>
                        <a:rPr lang="en-US" dirty="0"/>
                        <a:t>Lungs</a:t>
                      </a:r>
                    </a:p>
                  </a:txBody>
                  <a:tcPr/>
                </a:tc>
                <a:tc>
                  <a:txBody>
                    <a:bodyPr/>
                    <a:lstStyle/>
                    <a:p>
                      <a:pPr algn="ctr"/>
                      <a:r>
                        <a:rPr lang="en-US" dirty="0"/>
                        <a:t>A line pattern</a:t>
                      </a:r>
                    </a:p>
                  </a:txBody>
                  <a:tcPr/>
                </a:tc>
                <a:extLst>
                  <a:ext uri="{0D108BD9-81ED-4DB2-BD59-A6C34878D82A}">
                    <a16:rowId xmlns:a16="http://schemas.microsoft.com/office/drawing/2014/main" val="1162355238"/>
                  </a:ext>
                </a:extLst>
              </a:tr>
              <a:tr h="720000">
                <a:tc>
                  <a:txBody>
                    <a:bodyPr/>
                    <a:lstStyle/>
                    <a:p>
                      <a:pPr algn="ctr"/>
                      <a:r>
                        <a:rPr lang="en-US" dirty="0"/>
                        <a:t>Other</a:t>
                      </a:r>
                    </a:p>
                  </a:txBody>
                  <a:tcPr/>
                </a:tc>
                <a:tc>
                  <a:txBody>
                    <a:bodyPr/>
                    <a:lstStyle/>
                    <a:p>
                      <a:pPr algn="ctr"/>
                      <a:r>
                        <a:rPr lang="en-US" dirty="0"/>
                        <a:t>Blood or fluid in abdomen (FAST), Ectopic pregnancy, Aortic dissection</a:t>
                      </a:r>
                    </a:p>
                  </a:txBody>
                  <a:tcPr/>
                </a:tc>
                <a:extLst>
                  <a:ext uri="{0D108BD9-81ED-4DB2-BD59-A6C34878D82A}">
                    <a16:rowId xmlns:a16="http://schemas.microsoft.com/office/drawing/2014/main" val="2313303216"/>
                  </a:ext>
                </a:extLst>
              </a:tr>
            </a:tbl>
          </a:graphicData>
        </a:graphic>
      </p:graphicFrame>
    </p:spTree>
    <p:extLst>
      <p:ext uri="{BB962C8B-B14F-4D97-AF65-F5344CB8AC3E}">
        <p14:creationId xmlns:p14="http://schemas.microsoft.com/office/powerpoint/2010/main" val="37466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330">
            <a:extLst>
              <a:ext uri="{FF2B5EF4-FFF2-40B4-BE49-F238E27FC236}">
                <a16:creationId xmlns:a16="http://schemas.microsoft.com/office/drawing/2014/main" id="{2CF3BA1A-9467-F940-B9DB-C43265E26D72}"/>
              </a:ext>
            </a:extLst>
          </p:cNvPr>
          <p:cNvGraphicFramePr>
            <a:graphicFrameLocks noGrp="1"/>
          </p:cNvGraphicFramePr>
          <p:nvPr>
            <p:ph idx="1"/>
            <p:extLst>
              <p:ext uri="{D42A27DB-BD31-4B8C-83A1-F6EECF244321}">
                <p14:modId xmlns:p14="http://schemas.microsoft.com/office/powerpoint/2010/main" val="2043775587"/>
              </p:ext>
            </p:extLst>
          </p:nvPr>
        </p:nvGraphicFramePr>
        <p:xfrm>
          <a:off x="1219200" y="1295400"/>
          <a:ext cx="10363200" cy="774192"/>
        </p:xfrm>
        <a:graphic>
          <a:graphicData uri="http://schemas.openxmlformats.org/drawingml/2006/table">
            <a:tbl>
              <a:tblPr/>
              <a:tblGrid>
                <a:gridCol w="2072640">
                  <a:extLst>
                    <a:ext uri="{9D8B030D-6E8A-4147-A177-3AD203B41FA5}">
                      <a16:colId xmlns:a16="http://schemas.microsoft.com/office/drawing/2014/main" val="20000"/>
                    </a:ext>
                  </a:extLst>
                </a:gridCol>
                <a:gridCol w="2072640">
                  <a:extLst>
                    <a:ext uri="{9D8B030D-6E8A-4147-A177-3AD203B41FA5}">
                      <a16:colId xmlns:a16="http://schemas.microsoft.com/office/drawing/2014/main" val="20001"/>
                    </a:ext>
                  </a:extLst>
                </a:gridCol>
                <a:gridCol w="2072640">
                  <a:extLst>
                    <a:ext uri="{9D8B030D-6E8A-4147-A177-3AD203B41FA5}">
                      <a16:colId xmlns:a16="http://schemas.microsoft.com/office/drawing/2014/main" val="20002"/>
                    </a:ext>
                  </a:extLst>
                </a:gridCol>
                <a:gridCol w="2072640">
                  <a:extLst>
                    <a:ext uri="{9D8B030D-6E8A-4147-A177-3AD203B41FA5}">
                      <a16:colId xmlns:a16="http://schemas.microsoft.com/office/drawing/2014/main" val="20003"/>
                    </a:ext>
                  </a:extLst>
                </a:gridCol>
                <a:gridCol w="2072640">
                  <a:extLst>
                    <a:ext uri="{9D8B030D-6E8A-4147-A177-3AD203B41FA5}">
                      <a16:colId xmlns:a16="http://schemas.microsoft.com/office/drawing/2014/main" val="20004"/>
                    </a:ext>
                  </a:extLst>
                </a:gridCol>
              </a:tblGrid>
              <a:tr h="257332">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endParaRPr kumimoji="0" lang="en-US" sz="2000" b="1" i="0" u="none" strike="noStrike" cap="none" normalizeH="0" baseline="0" dirty="0">
                        <a:ln>
                          <a:noFill/>
                        </a:ln>
                        <a:solidFill>
                          <a:schemeClr val="tx1"/>
                        </a:solidFill>
                        <a:effectLst/>
                        <a:latin typeface="+mn-lt"/>
                      </a:endParaRP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Cardiac Output</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Filling Pressures </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SVR</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ts val="100"/>
                        </a:spcBef>
                        <a:spcAft>
                          <a:spcPts val="100"/>
                        </a:spcAft>
                        <a:buClr>
                          <a:schemeClr val="tx2"/>
                        </a:buClr>
                        <a:buSzTx/>
                        <a:buFont typeface="Webdings" pitchFamily="18" charset="2"/>
                        <a:buNone/>
                        <a:tabLst/>
                      </a:pPr>
                      <a:r>
                        <a:rPr kumimoji="0" lang="en-US" sz="2000" b="1" i="0" u="none" strike="noStrike" cap="none" normalizeH="0" baseline="0" dirty="0">
                          <a:ln>
                            <a:noFill/>
                          </a:ln>
                          <a:solidFill>
                            <a:schemeClr val="tx1"/>
                          </a:solidFill>
                          <a:effectLst/>
                          <a:latin typeface="+mn-lt"/>
                        </a:rPr>
                        <a:t>SvO2/Scv</a:t>
                      </a:r>
                      <a:r>
                        <a:rPr kumimoji="0" lang="en-US" sz="2000" b="1" i="0" u="none" strike="noStrike" cap="small" normalizeH="0" baseline="0" dirty="0">
                          <a:ln>
                            <a:noFill/>
                          </a:ln>
                          <a:solidFill>
                            <a:schemeClr val="tx1"/>
                          </a:solidFill>
                          <a:effectLst/>
                          <a:latin typeface="+mn-lt"/>
                        </a:rPr>
                        <a:t>o</a:t>
                      </a:r>
                      <a:r>
                        <a:rPr kumimoji="0" lang="en-US" sz="2000" b="1" i="0" u="none" strike="noStrike" cap="none" normalizeH="0" baseline="-25000" dirty="0">
                          <a:ln>
                            <a:noFill/>
                          </a:ln>
                          <a:solidFill>
                            <a:schemeClr val="tx1"/>
                          </a:solidFill>
                          <a:effectLst/>
                          <a:latin typeface="+mn-lt"/>
                        </a:rPr>
                        <a:t>2</a:t>
                      </a:r>
                    </a:p>
                  </a:txBody>
                  <a:tcPr marL="45720" marR="45720" anchor="ctr" anchorCtr="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4800">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rPr>
                        <a:t>Obstructive</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 or N</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tc>
                  <a:txBody>
                    <a:bodyPr/>
                    <a:lstStyle/>
                    <a:p>
                      <a:pPr marL="0" marR="0" lvl="0" indent="0" algn="ctr" defTabSz="914400" rtl="0" eaLnBrk="1" fontAlgn="base" latinLnBrk="0" hangingPunct="1">
                        <a:lnSpc>
                          <a:spcPts val="3000"/>
                        </a:lnSpc>
                        <a:spcBef>
                          <a:spcPts val="300"/>
                        </a:spcBef>
                        <a:spcAft>
                          <a:spcPts val="300"/>
                        </a:spcAft>
                        <a:buClr>
                          <a:schemeClr val="tx2"/>
                        </a:buClr>
                        <a:buSzTx/>
                        <a:buFont typeface="Webdings" pitchFamily="18" charset="2"/>
                        <a:buNone/>
                        <a:tabLst/>
                        <a:defRPr/>
                      </a:pPr>
                      <a:r>
                        <a:rPr kumimoji="0" lang="en-US" sz="2000" b="1" i="0" u="none" strike="noStrike" cap="none" normalizeH="0" baseline="0" dirty="0">
                          <a:ln>
                            <a:noFill/>
                          </a:ln>
                          <a:solidFill>
                            <a:schemeClr val="bg1"/>
                          </a:solidFill>
                          <a:effectLst>
                            <a:outerShdw blurRad="38100" dist="38100" dir="2700000" algn="tl">
                              <a:srgbClr val="000000"/>
                            </a:outerShdw>
                          </a:effectLst>
                          <a:latin typeface="+mn-lt"/>
                          <a:sym typeface="Symbol" pitchFamily="18" charset="2"/>
                        </a:rPr>
                        <a:t></a:t>
                      </a:r>
                    </a:p>
                  </a:txBody>
                  <a:tcPr marL="45720" marR="45720"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gradFill rotWithShape="1">
                      <a:gsLst>
                        <a:gs pos="0">
                          <a:schemeClr val="tx2"/>
                        </a:gs>
                        <a:gs pos="100000">
                          <a:srgbClr val="002648"/>
                        </a:gs>
                      </a:gsLst>
                      <a:lin ang="5400000" scaled="1"/>
                    </a:gradFill>
                  </a:tcPr>
                </a:tc>
                <a:extLst>
                  <a:ext uri="{0D108BD9-81ED-4DB2-BD59-A6C34878D82A}">
                    <a16:rowId xmlns:a16="http://schemas.microsoft.com/office/drawing/2014/main" val="10001"/>
                  </a:ext>
                </a:extLst>
              </a:tr>
            </a:tbl>
          </a:graphicData>
        </a:graphic>
      </p:graphicFrame>
      <p:sp>
        <p:nvSpPr>
          <p:cNvPr id="3" name="Title 2">
            <a:extLst>
              <a:ext uri="{FF2B5EF4-FFF2-40B4-BE49-F238E27FC236}">
                <a16:creationId xmlns:a16="http://schemas.microsoft.com/office/drawing/2014/main" id="{59882D3E-4E11-8E48-97DD-752EB77F219D}"/>
              </a:ext>
            </a:extLst>
          </p:cNvPr>
          <p:cNvSpPr>
            <a:spLocks noGrp="1"/>
          </p:cNvSpPr>
          <p:nvPr>
            <p:ph type="title"/>
          </p:nvPr>
        </p:nvSpPr>
        <p:spPr/>
        <p:txBody>
          <a:bodyPr/>
          <a:lstStyle/>
          <a:p>
            <a:r>
              <a:rPr lang="en-US" dirty="0"/>
              <a:t>Obstructive Shock</a:t>
            </a:r>
          </a:p>
        </p:txBody>
      </p:sp>
      <p:sp>
        <p:nvSpPr>
          <p:cNvPr id="4" name="Slide Number Placeholder 3">
            <a:extLst>
              <a:ext uri="{FF2B5EF4-FFF2-40B4-BE49-F238E27FC236}">
                <a16:creationId xmlns:a16="http://schemas.microsoft.com/office/drawing/2014/main" id="{386C3465-CDDB-FA41-A315-99604EC7DD9B}"/>
              </a:ext>
            </a:extLst>
          </p:cNvPr>
          <p:cNvSpPr>
            <a:spLocks noGrp="1"/>
          </p:cNvSpPr>
          <p:nvPr>
            <p:ph type="sldNum" sz="quarter" idx="12"/>
          </p:nvPr>
        </p:nvSpPr>
        <p:spPr/>
        <p:txBody>
          <a:bodyPr/>
          <a:lstStyle/>
          <a:p>
            <a:fld id="{68ED44F7-3DD0-44D3-90D4-8480E2AD89C6}" type="slidenum">
              <a:rPr lang="en-US" smtClean="0"/>
              <a:pPr/>
              <a:t>24</a:t>
            </a:fld>
            <a:endParaRPr lang="en-US"/>
          </a:p>
        </p:txBody>
      </p:sp>
      <p:sp>
        <p:nvSpPr>
          <p:cNvPr id="7" name="Content Placeholder 2">
            <a:extLst>
              <a:ext uri="{FF2B5EF4-FFF2-40B4-BE49-F238E27FC236}">
                <a16:creationId xmlns:a16="http://schemas.microsoft.com/office/drawing/2014/main" id="{29111B12-0BA3-5643-AD7F-B7B0F18D0A6F}"/>
              </a:ext>
            </a:extLst>
          </p:cNvPr>
          <p:cNvSpPr txBox="1">
            <a:spLocks/>
          </p:cNvSpPr>
          <p:nvPr/>
        </p:nvSpPr>
        <p:spPr>
          <a:xfrm>
            <a:off x="1219200" y="2106217"/>
            <a:ext cx="10363200" cy="37151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Content Placeholder 2">
            <a:extLst>
              <a:ext uri="{FF2B5EF4-FFF2-40B4-BE49-F238E27FC236}">
                <a16:creationId xmlns:a16="http://schemas.microsoft.com/office/drawing/2014/main" id="{1E6AC14C-9ED6-C449-8850-C0100AE64221}"/>
              </a:ext>
            </a:extLst>
          </p:cNvPr>
          <p:cNvSpPr txBox="1">
            <a:spLocks/>
          </p:cNvSpPr>
          <p:nvPr/>
        </p:nvSpPr>
        <p:spPr>
          <a:xfrm>
            <a:off x="1219200" y="2145791"/>
            <a:ext cx="5698242" cy="417881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a:latin typeface="Open Sans" panose="020B0606030504020204" pitchFamily="34" charset="0"/>
                <a:ea typeface="Open Sans" panose="020B0606030504020204" pitchFamily="34" charset="0"/>
                <a:cs typeface="Open Sans" panose="020B0606030504020204" pitchFamily="34" charset="0"/>
              </a:rPr>
              <a:t>Careful with fluids</a:t>
            </a:r>
          </a:p>
          <a:p>
            <a:endParaRPr lang="en-US" sz="1800" dirty="0">
              <a:latin typeface="Open Sans" panose="020B0606030504020204" pitchFamily="34" charset="0"/>
              <a:ea typeface="Open Sans" panose="020B0606030504020204" pitchFamily="34" charset="0"/>
              <a:cs typeface="Open Sans" panose="020B0606030504020204" pitchFamily="34" charset="0"/>
            </a:endParaRPr>
          </a:p>
          <a:p>
            <a:r>
              <a:rPr lang="en-US" sz="1800" dirty="0">
                <a:latin typeface="Open Sans" panose="020B0606030504020204" pitchFamily="34" charset="0"/>
                <a:ea typeface="Open Sans" panose="020B0606030504020204" pitchFamily="34" charset="0"/>
                <a:cs typeface="Open Sans" panose="020B0606030504020204" pitchFamily="34" charset="0"/>
              </a:rPr>
              <a:t>Norepinephrine, inopressor, inhaled vasodilator (NO, </a:t>
            </a:r>
            <a:r>
              <a:rPr lang="en-US" sz="1800" dirty="0" err="1">
                <a:latin typeface="Open Sans" panose="020B0606030504020204" pitchFamily="34" charset="0"/>
                <a:ea typeface="Open Sans" panose="020B0606030504020204" pitchFamily="34" charset="0"/>
                <a:cs typeface="Open Sans" panose="020B0606030504020204" pitchFamily="34" charset="0"/>
              </a:rPr>
              <a:t>prostanoid</a:t>
            </a:r>
            <a:r>
              <a:rPr lang="en-US" sz="1800" dirty="0">
                <a:latin typeface="Open Sans" panose="020B0606030504020204" pitchFamily="34" charset="0"/>
                <a:ea typeface="Open Sans" panose="020B0606030504020204" pitchFamily="34" charset="0"/>
                <a:cs typeface="Open Sans" panose="020B0606030504020204" pitchFamily="34" charset="0"/>
              </a:rPr>
              <a:t>)</a:t>
            </a:r>
          </a:p>
          <a:p>
            <a:endParaRPr lang="en-US" sz="1800" dirty="0">
              <a:latin typeface="Open Sans" panose="020B0606030504020204" pitchFamily="34" charset="0"/>
              <a:ea typeface="Open Sans" panose="020B0606030504020204" pitchFamily="34" charset="0"/>
              <a:cs typeface="Open Sans" panose="020B0606030504020204" pitchFamily="34" charset="0"/>
            </a:endParaRPr>
          </a:p>
          <a:p>
            <a:r>
              <a:rPr lang="en-US" sz="1800" dirty="0">
                <a:latin typeface="Open Sans" panose="020B0606030504020204" pitchFamily="34" charset="0"/>
                <a:ea typeface="Open Sans" panose="020B0606030504020204" pitchFamily="34" charset="0"/>
                <a:cs typeface="Open Sans" panose="020B0606030504020204" pitchFamily="34" charset="0"/>
              </a:rPr>
              <a:t>Treat underlying problem</a:t>
            </a:r>
          </a:p>
          <a:p>
            <a:pPr lvl="1"/>
            <a:r>
              <a:rPr lang="en-US" sz="1600" dirty="0">
                <a:latin typeface="Open Sans" panose="020B0606030504020204" pitchFamily="34" charset="0"/>
                <a:ea typeface="Open Sans" panose="020B0606030504020204" pitchFamily="34" charset="0"/>
                <a:cs typeface="Open Sans" panose="020B0606030504020204" pitchFamily="34" charset="0"/>
              </a:rPr>
              <a:t>PE: thrombolytics</a:t>
            </a:r>
          </a:p>
          <a:p>
            <a:pPr lvl="1"/>
            <a:r>
              <a:rPr lang="en-US" sz="1600" dirty="0">
                <a:latin typeface="Open Sans" panose="020B0606030504020204" pitchFamily="34" charset="0"/>
                <a:ea typeface="Open Sans" panose="020B0606030504020204" pitchFamily="34" charset="0"/>
                <a:cs typeface="Open Sans" panose="020B0606030504020204" pitchFamily="34" charset="0"/>
              </a:rPr>
              <a:t>Tamponade: pericardiocentesis</a:t>
            </a:r>
          </a:p>
          <a:p>
            <a:pPr lvl="1"/>
            <a:r>
              <a:rPr lang="en-US" sz="1600" dirty="0">
                <a:latin typeface="Open Sans" panose="020B0606030504020204" pitchFamily="34" charset="0"/>
                <a:ea typeface="Open Sans" panose="020B0606030504020204" pitchFamily="34" charset="0"/>
                <a:cs typeface="Open Sans" panose="020B0606030504020204" pitchFamily="34" charset="0"/>
              </a:rPr>
              <a:t>Tension </a:t>
            </a:r>
            <a:r>
              <a:rPr lang="en-US" sz="1600" dirty="0" err="1">
                <a:latin typeface="Open Sans" panose="020B0606030504020204" pitchFamily="34" charset="0"/>
                <a:ea typeface="Open Sans" panose="020B0606030504020204" pitchFamily="34" charset="0"/>
                <a:cs typeface="Open Sans" panose="020B0606030504020204" pitchFamily="34" charset="0"/>
              </a:rPr>
              <a:t>pneumo</a:t>
            </a:r>
            <a:r>
              <a:rPr lang="en-US" sz="1600" dirty="0">
                <a:latin typeface="Open Sans" panose="020B0606030504020204" pitchFamily="34" charset="0"/>
                <a:ea typeface="Open Sans" panose="020B0606030504020204" pitchFamily="34" charset="0"/>
                <a:cs typeface="Open Sans" panose="020B0606030504020204" pitchFamily="34" charset="0"/>
              </a:rPr>
              <a:t>: needle decompression</a:t>
            </a:r>
          </a:p>
          <a:p>
            <a:pPr lvl="1"/>
            <a:r>
              <a:rPr lang="en-US" sz="1600" dirty="0">
                <a:latin typeface="Open Sans" panose="020B0606030504020204" pitchFamily="34" charset="0"/>
                <a:ea typeface="Open Sans" panose="020B0606030504020204" pitchFamily="34" charset="0"/>
                <a:cs typeface="Open Sans" panose="020B0606030504020204" pitchFamily="34" charset="0"/>
              </a:rPr>
              <a:t>Dynamic hyperinflation (auto-peep): disconnect from vent, fix I:E ratio)</a:t>
            </a:r>
          </a:p>
          <a:p>
            <a:pPr lvl="1"/>
            <a:r>
              <a:rPr lang="en-US" sz="1600" dirty="0">
                <a:latin typeface="Open Sans" panose="020B0606030504020204" pitchFamily="34" charset="0"/>
                <a:ea typeface="Open Sans" panose="020B0606030504020204" pitchFamily="34" charset="0"/>
                <a:cs typeface="Open Sans" panose="020B0606030504020204" pitchFamily="34" charset="0"/>
              </a:rPr>
              <a:t>ACS: notify surgery for decompression</a:t>
            </a:r>
          </a:p>
          <a:p>
            <a:endParaRPr lang="en-US" sz="1800" dirty="0">
              <a:latin typeface="Open Sans" panose="020B0606030504020204" pitchFamily="34" charset="0"/>
              <a:ea typeface="Open Sans" panose="020B0606030504020204" pitchFamily="34" charset="0"/>
              <a:cs typeface="Open Sans" panose="020B0606030504020204" pitchFamily="34" charset="0"/>
            </a:endParaRPr>
          </a:p>
          <a:p>
            <a:r>
              <a:rPr lang="en-US" sz="1800" dirty="0">
                <a:latin typeface="Open Sans" panose="020B0606030504020204" pitchFamily="34" charset="0"/>
                <a:ea typeface="Open Sans" panose="020B0606030504020204" pitchFamily="34" charset="0"/>
                <a:cs typeface="Open Sans" panose="020B0606030504020204" pitchFamily="34" charset="0"/>
              </a:rPr>
              <a:t>Don’t drop preload or increase pulmonary afterload</a:t>
            </a:r>
          </a:p>
        </p:txBody>
      </p:sp>
      <p:graphicFrame>
        <p:nvGraphicFramePr>
          <p:cNvPr id="11" name="Table 13">
            <a:extLst>
              <a:ext uri="{FF2B5EF4-FFF2-40B4-BE49-F238E27FC236}">
                <a16:creationId xmlns:a16="http://schemas.microsoft.com/office/drawing/2014/main" id="{5B220451-4795-6144-9EE2-BB576F4639A8}"/>
              </a:ext>
            </a:extLst>
          </p:cNvPr>
          <p:cNvGraphicFramePr>
            <a:graphicFrameLocks noGrp="1"/>
          </p:cNvGraphicFramePr>
          <p:nvPr>
            <p:extLst>
              <p:ext uri="{D42A27DB-BD31-4B8C-83A1-F6EECF244321}">
                <p14:modId xmlns:p14="http://schemas.microsoft.com/office/powerpoint/2010/main" val="3556140494"/>
              </p:ext>
            </p:extLst>
          </p:nvPr>
        </p:nvGraphicFramePr>
        <p:xfrm>
          <a:off x="6917442" y="2527987"/>
          <a:ext cx="5105400" cy="2855444"/>
        </p:xfrm>
        <a:graphic>
          <a:graphicData uri="http://schemas.openxmlformats.org/drawingml/2006/table">
            <a:tbl>
              <a:tblPr firstRow="1" bandRow="1">
                <a:tableStyleId>{F5AB1C69-6EDB-4FF4-983F-18BD219EF322}</a:tableStyleId>
              </a:tblPr>
              <a:tblGrid>
                <a:gridCol w="1052702">
                  <a:extLst>
                    <a:ext uri="{9D8B030D-6E8A-4147-A177-3AD203B41FA5}">
                      <a16:colId xmlns:a16="http://schemas.microsoft.com/office/drawing/2014/main" val="1836030467"/>
                    </a:ext>
                  </a:extLst>
                </a:gridCol>
                <a:gridCol w="4052698">
                  <a:extLst>
                    <a:ext uri="{9D8B030D-6E8A-4147-A177-3AD203B41FA5}">
                      <a16:colId xmlns:a16="http://schemas.microsoft.com/office/drawing/2014/main" val="2737331998"/>
                    </a:ext>
                  </a:extLst>
                </a:gridCol>
              </a:tblGrid>
              <a:tr h="465515">
                <a:tc gridSpan="2">
                  <a:txBody>
                    <a:bodyPr/>
                    <a:lstStyle/>
                    <a:p>
                      <a:pPr algn="ctr"/>
                      <a:r>
                        <a:rPr lang="en-US" dirty="0"/>
                        <a:t>POCUS</a:t>
                      </a:r>
                    </a:p>
                  </a:txBody>
                  <a:tcPr/>
                </a:tc>
                <a:tc hMerge="1">
                  <a:txBody>
                    <a:bodyPr/>
                    <a:lstStyle/>
                    <a:p>
                      <a:endParaRPr lang="en-US" dirty="0"/>
                    </a:p>
                  </a:txBody>
                  <a:tcPr/>
                </a:tc>
                <a:extLst>
                  <a:ext uri="{0D108BD9-81ED-4DB2-BD59-A6C34878D82A}">
                    <a16:rowId xmlns:a16="http://schemas.microsoft.com/office/drawing/2014/main" val="2895737456"/>
                  </a:ext>
                </a:extLst>
              </a:tr>
              <a:tr h="990899">
                <a:tc>
                  <a:txBody>
                    <a:bodyPr/>
                    <a:lstStyle/>
                    <a:p>
                      <a:pPr algn="ctr"/>
                      <a:r>
                        <a:rPr lang="en-US" dirty="0"/>
                        <a:t>Heart</a:t>
                      </a:r>
                    </a:p>
                  </a:txBody>
                  <a:tcPr/>
                </a:tc>
                <a:tc>
                  <a:txBody>
                    <a:bodyPr/>
                    <a:lstStyle/>
                    <a:p>
                      <a:pPr algn="ctr"/>
                      <a:r>
                        <a:rPr lang="en-US" dirty="0"/>
                        <a:t>Reduced contractility, RV dilation (PE) ± septal D sign, Pericardial effusion, RA collapse (tamponade)</a:t>
                      </a:r>
                    </a:p>
                  </a:txBody>
                  <a:tcPr/>
                </a:tc>
                <a:extLst>
                  <a:ext uri="{0D108BD9-81ED-4DB2-BD59-A6C34878D82A}">
                    <a16:rowId xmlns:a16="http://schemas.microsoft.com/office/drawing/2014/main" val="3871931897"/>
                  </a:ext>
                </a:extLst>
              </a:tr>
              <a:tr h="465515">
                <a:tc>
                  <a:txBody>
                    <a:bodyPr/>
                    <a:lstStyle/>
                    <a:p>
                      <a:pPr algn="ctr"/>
                      <a:r>
                        <a:rPr lang="en-US" dirty="0"/>
                        <a:t>IVC</a:t>
                      </a:r>
                    </a:p>
                  </a:txBody>
                  <a:tcPr/>
                </a:tc>
                <a:tc>
                  <a:txBody>
                    <a:bodyPr/>
                    <a:lstStyle/>
                    <a:p>
                      <a:pPr algn="ctr"/>
                      <a:r>
                        <a:rPr lang="en-US" dirty="0"/>
                        <a:t>Plethoric IVC, reversal of flow in HV</a:t>
                      </a:r>
                    </a:p>
                  </a:txBody>
                  <a:tcPr/>
                </a:tc>
                <a:extLst>
                  <a:ext uri="{0D108BD9-81ED-4DB2-BD59-A6C34878D82A}">
                    <a16:rowId xmlns:a16="http://schemas.microsoft.com/office/drawing/2014/main" val="903645204"/>
                  </a:ext>
                </a:extLst>
              </a:tr>
              <a:tr h="465515">
                <a:tc>
                  <a:txBody>
                    <a:bodyPr/>
                    <a:lstStyle/>
                    <a:p>
                      <a:pPr algn="ctr"/>
                      <a:r>
                        <a:rPr lang="en-US" dirty="0"/>
                        <a:t>Lungs</a:t>
                      </a:r>
                    </a:p>
                  </a:txBody>
                  <a:tcPr/>
                </a:tc>
                <a:tc>
                  <a:txBody>
                    <a:bodyPr/>
                    <a:lstStyle/>
                    <a:p>
                      <a:pPr algn="ctr"/>
                      <a:r>
                        <a:rPr lang="en-US" dirty="0"/>
                        <a:t>Lack of lung sliding ± lung point (</a:t>
                      </a:r>
                      <a:r>
                        <a:rPr lang="en-US" dirty="0" err="1"/>
                        <a:t>ptx</a:t>
                      </a:r>
                      <a:r>
                        <a:rPr lang="en-US" dirty="0"/>
                        <a:t>)</a:t>
                      </a:r>
                    </a:p>
                  </a:txBody>
                  <a:tcPr/>
                </a:tc>
                <a:extLst>
                  <a:ext uri="{0D108BD9-81ED-4DB2-BD59-A6C34878D82A}">
                    <a16:rowId xmlns:a16="http://schemas.microsoft.com/office/drawing/2014/main" val="1162355238"/>
                  </a:ext>
                </a:extLst>
              </a:tr>
              <a:tr h="468000">
                <a:tc>
                  <a:txBody>
                    <a:bodyPr/>
                    <a:lstStyle/>
                    <a:p>
                      <a:pPr algn="ctr"/>
                      <a:r>
                        <a:rPr lang="en-US" dirty="0"/>
                        <a:t>Other</a:t>
                      </a:r>
                    </a:p>
                  </a:txBody>
                  <a:tcPr marL="45720" marR="45720"/>
                </a:tc>
                <a:tc>
                  <a:txBody>
                    <a:bodyPr/>
                    <a:lstStyle/>
                    <a:p>
                      <a:pPr algn="ctr"/>
                      <a:r>
                        <a:rPr lang="en-US" dirty="0"/>
                        <a:t>DVT or clot in transit (PE)</a:t>
                      </a:r>
                    </a:p>
                  </a:txBody>
                  <a:tcPr marL="45720" marR="45720"/>
                </a:tc>
                <a:extLst>
                  <a:ext uri="{0D108BD9-81ED-4DB2-BD59-A6C34878D82A}">
                    <a16:rowId xmlns:a16="http://schemas.microsoft.com/office/drawing/2014/main" val="2313303216"/>
                  </a:ext>
                </a:extLst>
              </a:tr>
            </a:tbl>
          </a:graphicData>
        </a:graphic>
      </p:graphicFrame>
    </p:spTree>
    <p:extLst>
      <p:ext uri="{BB962C8B-B14F-4D97-AF65-F5344CB8AC3E}">
        <p14:creationId xmlns:p14="http://schemas.microsoft.com/office/powerpoint/2010/main" val="2311929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FBD979-E862-8614-3DC2-BD6AB76F2DCE}"/>
              </a:ext>
            </a:extLst>
          </p:cNvPr>
          <p:cNvSpPr>
            <a:spLocks noGrp="1"/>
          </p:cNvSpPr>
          <p:nvPr>
            <p:ph type="sldNum" sz="quarter" idx="12"/>
          </p:nvPr>
        </p:nvSpPr>
        <p:spPr/>
        <p:txBody>
          <a:bodyPr/>
          <a:lstStyle/>
          <a:p>
            <a:fld id="{68ED44F7-3DD0-44D3-90D4-8480E2AD89C6}" type="slidenum">
              <a:rPr lang="en-US" smtClean="0"/>
              <a:pPr/>
              <a:t>25</a:t>
            </a:fld>
            <a:endParaRPr lang="en-US"/>
          </a:p>
        </p:txBody>
      </p:sp>
      <p:sp>
        <p:nvSpPr>
          <p:cNvPr id="5" name="Content Placeholder 2">
            <a:extLst>
              <a:ext uri="{FF2B5EF4-FFF2-40B4-BE49-F238E27FC236}">
                <a16:creationId xmlns:a16="http://schemas.microsoft.com/office/drawing/2014/main" id="{A5B4ADC5-4622-3274-110A-AD5EBDB3972D}"/>
              </a:ext>
            </a:extLst>
          </p:cNvPr>
          <p:cNvSpPr>
            <a:spLocks noGrp="1"/>
          </p:cNvSpPr>
          <p:nvPr>
            <p:ph idx="4294967295"/>
          </p:nvPr>
        </p:nvSpPr>
        <p:spPr>
          <a:xfrm>
            <a:off x="609600" y="2819400"/>
            <a:ext cx="10972800" cy="1905000"/>
          </a:xfrm>
          <a:solidFill>
            <a:schemeClr val="bg1"/>
          </a:solidFill>
        </p:spPr>
        <p:txBody>
          <a:bodyPr>
            <a:noAutofit/>
          </a:bodyPr>
          <a:lstStyle/>
          <a:p>
            <a:pPr marL="0" indent="0" algn="ctr">
              <a:buNone/>
            </a:pPr>
            <a:r>
              <a:rPr lang="en-US" sz="5400" b="1" dirty="0">
                <a:solidFill>
                  <a:srgbClr val="C00000"/>
                </a:solidFill>
              </a:rPr>
              <a:t>Shock can be heterogeneous</a:t>
            </a:r>
          </a:p>
        </p:txBody>
      </p:sp>
    </p:spTree>
    <p:extLst>
      <p:ext uri="{BB962C8B-B14F-4D97-AF65-F5344CB8AC3E}">
        <p14:creationId xmlns:p14="http://schemas.microsoft.com/office/powerpoint/2010/main" val="3903359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EFAFE3-95BF-4454-CD71-1E52E36C6292}"/>
              </a:ext>
            </a:extLst>
          </p:cNvPr>
          <p:cNvSpPr>
            <a:spLocks noGrp="1"/>
          </p:cNvSpPr>
          <p:nvPr>
            <p:ph type="sldNum" sz="quarter" idx="12"/>
          </p:nvPr>
        </p:nvSpPr>
        <p:spPr/>
        <p:txBody>
          <a:bodyPr/>
          <a:lstStyle/>
          <a:p>
            <a:fld id="{68ED44F7-3DD0-44D3-90D4-8480E2AD89C6}" type="slidenum">
              <a:rPr lang="en-US" smtClean="0"/>
              <a:t>26</a:t>
            </a:fld>
            <a:endParaRPr lang="en-US"/>
          </a:p>
        </p:txBody>
      </p:sp>
      <p:pic>
        <p:nvPicPr>
          <p:cNvPr id="4" name="Picture 3">
            <a:extLst>
              <a:ext uri="{FF2B5EF4-FFF2-40B4-BE49-F238E27FC236}">
                <a16:creationId xmlns:a16="http://schemas.microsoft.com/office/drawing/2014/main" id="{0ACA4B66-DBF1-4C0C-1667-C7412DE75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5900"/>
            <a:ext cx="12148327" cy="3886200"/>
          </a:xfrm>
          <a:prstGeom prst="rect">
            <a:avLst/>
          </a:prstGeom>
        </p:spPr>
      </p:pic>
    </p:spTree>
    <p:extLst>
      <p:ext uri="{BB962C8B-B14F-4D97-AF65-F5344CB8AC3E}">
        <p14:creationId xmlns:p14="http://schemas.microsoft.com/office/powerpoint/2010/main" val="117408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F094-40A4-D24F-8DB9-B4CF9255A88C}"/>
              </a:ext>
            </a:extLst>
          </p:cNvPr>
          <p:cNvSpPr>
            <a:spLocks noGrp="1"/>
          </p:cNvSpPr>
          <p:nvPr>
            <p:ph type="title"/>
          </p:nvPr>
        </p:nvSpPr>
        <p:spPr/>
        <p:txBody>
          <a:bodyPr/>
          <a:lstStyle/>
          <a:p>
            <a:r>
              <a:rPr lang="en-US" dirty="0"/>
              <a:t>Management: Optimize the volume status</a:t>
            </a:r>
          </a:p>
        </p:txBody>
      </p:sp>
      <p:sp>
        <p:nvSpPr>
          <p:cNvPr id="3" name="Content Placeholder 2">
            <a:extLst>
              <a:ext uri="{FF2B5EF4-FFF2-40B4-BE49-F238E27FC236}">
                <a16:creationId xmlns:a16="http://schemas.microsoft.com/office/drawing/2014/main" id="{7CCBC84A-70CC-B645-9B99-10ED03E00BF6}"/>
              </a:ext>
            </a:extLst>
          </p:cNvPr>
          <p:cNvSpPr>
            <a:spLocks noGrp="1"/>
          </p:cNvSpPr>
          <p:nvPr>
            <p:ph idx="1"/>
          </p:nvPr>
        </p:nvSpPr>
        <p:spPr/>
        <p:txBody>
          <a:bodyPr>
            <a:normAutofit/>
          </a:bodyPr>
          <a:lstStyle/>
          <a:p>
            <a:r>
              <a:rPr lang="en-US" sz="2800" dirty="0">
                <a:latin typeface="Open Sans" panose="020B0606030504020204" pitchFamily="34" charset="0"/>
                <a:ea typeface="Open Sans" panose="020B0606030504020204" pitchFamily="34" charset="0"/>
                <a:cs typeface="Open Sans" panose="020B0606030504020204" pitchFamily="34" charset="0"/>
              </a:rPr>
              <a:t>Usually give fluids, with following exceptions:</a:t>
            </a:r>
          </a:p>
          <a:p>
            <a:pPr lvl="1"/>
            <a:r>
              <a:rPr lang="en-US" sz="2800" dirty="0">
                <a:latin typeface="Open Sans" panose="020B0606030504020204" pitchFamily="34" charset="0"/>
                <a:ea typeface="Open Sans" panose="020B0606030504020204" pitchFamily="34" charset="0"/>
                <a:cs typeface="Open Sans" panose="020B0606030504020204" pitchFamily="34" charset="0"/>
              </a:rPr>
              <a:t>B-lines may indicate LV dysfunction and pulmonary edema</a:t>
            </a:r>
          </a:p>
          <a:p>
            <a:pPr lvl="1"/>
            <a:r>
              <a:rPr lang="en-US" sz="2800" dirty="0">
                <a:latin typeface="Open Sans" panose="020B0606030504020204" pitchFamily="34" charset="0"/>
                <a:ea typeface="Open Sans" panose="020B0606030504020204" pitchFamily="34" charset="0"/>
                <a:cs typeface="Open Sans" panose="020B0606030504020204" pitchFamily="34" charset="0"/>
              </a:rPr>
              <a:t>Elevated filling pressures are unlikely to benefit</a:t>
            </a:r>
          </a:p>
          <a:p>
            <a:pPr lvl="2"/>
            <a:r>
              <a:rPr lang="en-US" sz="2400" dirty="0">
                <a:latin typeface="Open Sans" panose="020B0606030504020204" pitchFamily="34" charset="0"/>
                <a:ea typeface="Open Sans" panose="020B0606030504020204" pitchFamily="34" charset="0"/>
                <a:cs typeface="Open Sans" panose="020B0606030504020204" pitchFamily="34" charset="0"/>
              </a:rPr>
              <a:t>(e.g. dilated IVC without respirophasic variation)</a:t>
            </a:r>
            <a:endParaRPr lang="en-US" sz="2600" dirty="0">
              <a:latin typeface="Open Sans" panose="020B0606030504020204" pitchFamily="34" charset="0"/>
              <a:ea typeface="Open Sans" panose="020B0606030504020204" pitchFamily="34" charset="0"/>
              <a:cs typeface="Open Sans" panose="020B0606030504020204" pitchFamily="34" charset="0"/>
            </a:endParaRPr>
          </a:p>
          <a:p>
            <a:r>
              <a:rPr lang="en-US" sz="2800" dirty="0">
                <a:latin typeface="Open Sans" panose="020B0606030504020204" pitchFamily="34" charset="0"/>
                <a:ea typeface="Open Sans" panose="020B0606030504020204" pitchFamily="34" charset="0"/>
                <a:cs typeface="Open Sans" panose="020B0606030504020204" pitchFamily="34" charset="0"/>
              </a:rPr>
              <a:t>Give bolus and monitor response</a:t>
            </a:r>
          </a:p>
          <a:p>
            <a:pPr lvl="1"/>
            <a:r>
              <a:rPr lang="en-US" sz="2600" dirty="0">
                <a:latin typeface="Open Sans" panose="020B0606030504020204" pitchFamily="34" charset="0"/>
                <a:ea typeface="Open Sans" panose="020B0606030504020204" pitchFamily="34" charset="0"/>
                <a:cs typeface="Open Sans" panose="020B0606030504020204" pitchFamily="34" charset="0"/>
              </a:rPr>
              <a:t>Passive leg raise</a:t>
            </a:r>
          </a:p>
          <a:p>
            <a:pPr lvl="1"/>
            <a:r>
              <a:rPr lang="en-US" sz="2600" dirty="0">
                <a:latin typeface="Open Sans" panose="020B0606030504020204" pitchFamily="34" charset="0"/>
                <a:ea typeface="Open Sans" panose="020B0606030504020204" pitchFamily="34" charset="0"/>
                <a:cs typeface="Open Sans" panose="020B0606030504020204" pitchFamily="34" charset="0"/>
              </a:rPr>
              <a:t>Pulse pressure variation</a:t>
            </a:r>
          </a:p>
          <a:p>
            <a:pPr lvl="1"/>
            <a:r>
              <a:rPr lang="en-US" sz="2600" dirty="0">
                <a:latin typeface="Open Sans" panose="020B0606030504020204" pitchFamily="34" charset="0"/>
                <a:ea typeface="Open Sans" panose="020B0606030504020204" pitchFamily="34" charset="0"/>
                <a:cs typeface="Open Sans" panose="020B0606030504020204" pitchFamily="34" charset="0"/>
              </a:rPr>
              <a:t>Stroke volume variation</a:t>
            </a:r>
          </a:p>
        </p:txBody>
      </p:sp>
      <p:sp>
        <p:nvSpPr>
          <p:cNvPr id="4" name="Slide Number Placeholder 3">
            <a:extLst>
              <a:ext uri="{FF2B5EF4-FFF2-40B4-BE49-F238E27FC236}">
                <a16:creationId xmlns:a16="http://schemas.microsoft.com/office/drawing/2014/main" id="{760B7DEF-F995-0F4C-A196-9A385205EA76}"/>
              </a:ext>
            </a:extLst>
          </p:cNvPr>
          <p:cNvSpPr>
            <a:spLocks noGrp="1"/>
          </p:cNvSpPr>
          <p:nvPr>
            <p:ph type="sldNum" sz="quarter" idx="12"/>
          </p:nvPr>
        </p:nvSpPr>
        <p:spPr/>
        <p:txBody>
          <a:bodyPr/>
          <a:lstStyle/>
          <a:p>
            <a:fld id="{68ED44F7-3DD0-44D3-90D4-8480E2AD89C6}" type="slidenum">
              <a:rPr lang="en-US" smtClean="0"/>
              <a:pPr/>
              <a:t>27</a:t>
            </a:fld>
            <a:endParaRPr lang="en-US"/>
          </a:p>
        </p:txBody>
      </p:sp>
    </p:spTree>
    <p:extLst>
      <p:ext uri="{BB962C8B-B14F-4D97-AF65-F5344CB8AC3E}">
        <p14:creationId xmlns:p14="http://schemas.microsoft.com/office/powerpoint/2010/main" val="296280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AB5C5-1C9F-9D45-A7B7-432830AE0BBA}"/>
              </a:ext>
            </a:extLst>
          </p:cNvPr>
          <p:cNvSpPr>
            <a:spLocks noGrp="1"/>
          </p:cNvSpPr>
          <p:nvPr>
            <p:ph type="title"/>
          </p:nvPr>
        </p:nvSpPr>
        <p:spPr/>
        <p:txBody>
          <a:bodyPr/>
          <a:lstStyle/>
          <a:p>
            <a:r>
              <a:rPr lang="en-US" dirty="0"/>
              <a:t>Management: Protect the MAP</a:t>
            </a:r>
          </a:p>
        </p:txBody>
      </p:sp>
      <p:sp>
        <p:nvSpPr>
          <p:cNvPr id="3" name="Content Placeholder 2">
            <a:extLst>
              <a:ext uri="{FF2B5EF4-FFF2-40B4-BE49-F238E27FC236}">
                <a16:creationId xmlns:a16="http://schemas.microsoft.com/office/drawing/2014/main" id="{9EAA8252-63A5-9F41-A404-C548382C4959}"/>
              </a:ext>
            </a:extLst>
          </p:cNvPr>
          <p:cNvSpPr>
            <a:spLocks noGrp="1"/>
          </p:cNvSpPr>
          <p:nvPr>
            <p:ph idx="1"/>
          </p:nvPr>
        </p:nvSpPr>
        <p:spPr/>
        <p:txBody>
          <a:bodyPr>
            <a:normAutofit/>
          </a:bodyPr>
          <a:lstStyle/>
          <a:p>
            <a:r>
              <a:rPr lang="en-US" sz="2800" dirty="0">
                <a:latin typeface="Open Sans" panose="020B0606030504020204" pitchFamily="34" charset="0"/>
                <a:ea typeface="Open Sans" panose="020B0606030504020204" pitchFamily="34" charset="0"/>
                <a:cs typeface="Open Sans" panose="020B0606030504020204" pitchFamily="34" charset="0"/>
              </a:rPr>
              <a:t>Start vasopressors immediately if volume status is optimized and MAP is inadequate</a:t>
            </a:r>
          </a:p>
          <a:p>
            <a:r>
              <a:rPr lang="en-US" sz="2800" dirty="0">
                <a:latin typeface="Open Sans" panose="020B0606030504020204" pitchFamily="34" charset="0"/>
                <a:ea typeface="Open Sans" panose="020B0606030504020204" pitchFamily="34" charset="0"/>
                <a:cs typeface="Open Sans" panose="020B0606030504020204" pitchFamily="34" charset="0"/>
              </a:rPr>
              <a:t>Ok to start in peripheral vein or IO</a:t>
            </a:r>
          </a:p>
          <a:p>
            <a:pPr lvl="1"/>
            <a:r>
              <a:rPr lang="en-US" sz="2800" dirty="0">
                <a:latin typeface="Open Sans" panose="020B0606030504020204" pitchFamily="34" charset="0"/>
                <a:ea typeface="Open Sans" panose="020B0606030504020204" pitchFamily="34" charset="0"/>
                <a:cs typeface="Open Sans" panose="020B0606030504020204" pitchFamily="34" charset="0"/>
              </a:rPr>
              <a:t>Norepinephrine (Levophed) ok to start peripherally for a limited amount of time (daily documentation)</a:t>
            </a:r>
          </a:p>
          <a:p>
            <a:pPr lvl="1"/>
            <a:r>
              <a:rPr lang="en-US" sz="2800" dirty="0">
                <a:latin typeface="Open Sans" panose="020B0606030504020204" pitchFamily="34" charset="0"/>
                <a:ea typeface="Open Sans" panose="020B0606030504020204" pitchFamily="34" charset="0"/>
                <a:cs typeface="Open Sans" panose="020B0606030504020204" pitchFamily="34" charset="0"/>
              </a:rPr>
              <a:t>Consider epinephrine, which has a lower risk of extravasation and may be safer to use</a:t>
            </a:r>
          </a:p>
        </p:txBody>
      </p:sp>
      <p:sp>
        <p:nvSpPr>
          <p:cNvPr id="4" name="Slide Number Placeholder 3">
            <a:extLst>
              <a:ext uri="{FF2B5EF4-FFF2-40B4-BE49-F238E27FC236}">
                <a16:creationId xmlns:a16="http://schemas.microsoft.com/office/drawing/2014/main" id="{773D5C88-589A-7E46-939B-7823D9345B88}"/>
              </a:ext>
            </a:extLst>
          </p:cNvPr>
          <p:cNvSpPr>
            <a:spLocks noGrp="1"/>
          </p:cNvSpPr>
          <p:nvPr>
            <p:ph type="sldNum" sz="quarter" idx="12"/>
          </p:nvPr>
        </p:nvSpPr>
        <p:spPr/>
        <p:txBody>
          <a:bodyPr/>
          <a:lstStyle/>
          <a:p>
            <a:fld id="{68ED44F7-3DD0-44D3-90D4-8480E2AD89C6}" type="slidenum">
              <a:rPr lang="en-US" smtClean="0"/>
              <a:pPr/>
              <a:t>28</a:t>
            </a:fld>
            <a:endParaRPr lang="en-US"/>
          </a:p>
        </p:txBody>
      </p:sp>
    </p:spTree>
    <p:extLst>
      <p:ext uri="{BB962C8B-B14F-4D97-AF65-F5344CB8AC3E}">
        <p14:creationId xmlns:p14="http://schemas.microsoft.com/office/powerpoint/2010/main" val="218039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DA3327-F14A-F740-9E76-E4A63786C15B}"/>
              </a:ext>
            </a:extLst>
          </p:cNvPr>
          <p:cNvSpPr>
            <a:spLocks noGrp="1"/>
          </p:cNvSpPr>
          <p:nvPr>
            <p:ph type="title"/>
          </p:nvPr>
        </p:nvSpPr>
        <p:spPr/>
        <p:txBody>
          <a:bodyPr/>
          <a:lstStyle/>
          <a:p>
            <a:r>
              <a:rPr lang="en-US" dirty="0"/>
              <a:t>Management: Resuscitation Tips</a:t>
            </a:r>
          </a:p>
        </p:txBody>
      </p:sp>
      <p:pic>
        <p:nvPicPr>
          <p:cNvPr id="9" name="Content Placeholder 8">
            <a:extLst>
              <a:ext uri="{FF2B5EF4-FFF2-40B4-BE49-F238E27FC236}">
                <a16:creationId xmlns:a16="http://schemas.microsoft.com/office/drawing/2014/main" id="{2AE2A36B-BA68-954D-A8AD-2C8BAE81CAF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2399" y="1317674"/>
            <a:ext cx="5841999" cy="4754178"/>
          </a:xfrm>
        </p:spPr>
      </p:pic>
      <p:sp>
        <p:nvSpPr>
          <p:cNvPr id="7" name="Content Placeholder 6">
            <a:extLst>
              <a:ext uri="{FF2B5EF4-FFF2-40B4-BE49-F238E27FC236}">
                <a16:creationId xmlns:a16="http://schemas.microsoft.com/office/drawing/2014/main" id="{2948623F-77C0-3443-A9C1-5DBAA6F2822C}"/>
              </a:ext>
            </a:extLst>
          </p:cNvPr>
          <p:cNvSpPr>
            <a:spLocks noGrp="1"/>
          </p:cNvSpPr>
          <p:nvPr>
            <p:ph sz="half" idx="2"/>
          </p:nvPr>
        </p:nvSpPr>
        <p:spPr>
          <a:xfrm>
            <a:off x="6197602" y="1295401"/>
            <a:ext cx="5384798" cy="4776452"/>
          </a:xfrm>
        </p:spPr>
        <p:txBody>
          <a:bodyPr>
            <a:no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If not responding to IVFs &amp; escalating pressors, consider the ”septic heart”</a:t>
            </a:r>
          </a:p>
          <a:p>
            <a:pPr lvl="1"/>
            <a:r>
              <a:rPr lang="en-US" dirty="0">
                <a:latin typeface="Open Sans" panose="020B0606030504020204" pitchFamily="34" charset="0"/>
                <a:ea typeface="Open Sans" panose="020B0606030504020204" pitchFamily="34" charset="0"/>
                <a:cs typeface="Open Sans" panose="020B0606030504020204" pitchFamily="34" charset="0"/>
              </a:rPr>
              <a:t>Reassess</a:t>
            </a:r>
          </a:p>
          <a:p>
            <a:pPr lvl="1"/>
            <a:r>
              <a:rPr lang="en-US" dirty="0">
                <a:latin typeface="Open Sans" panose="020B0606030504020204" pitchFamily="34" charset="0"/>
                <a:ea typeface="Open Sans" panose="020B0606030504020204" pitchFamily="34" charset="0"/>
                <a:cs typeface="Open Sans" panose="020B0606030504020204" pitchFamily="34" charset="0"/>
              </a:rPr>
              <a:t>POCUS, obtain formal echo</a:t>
            </a:r>
          </a:p>
          <a:p>
            <a:pPr lvl="1"/>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Caution! Normal EF may be low in septic shock with vasopressors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For CHF, ESRD, peri-intubation </a:t>
            </a:r>
          </a:p>
          <a:p>
            <a:pPr lvl="1"/>
            <a:r>
              <a:rPr lang="en-US" dirty="0">
                <a:latin typeface="Open Sans" panose="020B0606030504020204" pitchFamily="34" charset="0"/>
                <a:ea typeface="Open Sans" panose="020B0606030504020204" pitchFamily="34" charset="0"/>
                <a:cs typeface="Open Sans" panose="020B0606030504020204" pitchFamily="34" charset="0"/>
              </a:rPr>
              <a:t>Small boluses at a time</a:t>
            </a:r>
          </a:p>
          <a:p>
            <a:pPr lvl="1"/>
            <a:r>
              <a:rPr lang="en-US" dirty="0">
                <a:latin typeface="Open Sans" panose="020B0606030504020204" pitchFamily="34" charset="0"/>
                <a:ea typeface="Open Sans" panose="020B0606030504020204" pitchFamily="34" charset="0"/>
                <a:cs typeface="Open Sans" panose="020B0606030504020204" pitchFamily="34" charset="0"/>
              </a:rPr>
              <a:t>Continually reassess hemodynamics</a:t>
            </a:r>
          </a:p>
        </p:txBody>
      </p:sp>
      <p:sp>
        <p:nvSpPr>
          <p:cNvPr id="4" name="Slide Number Placeholder 3">
            <a:extLst>
              <a:ext uri="{FF2B5EF4-FFF2-40B4-BE49-F238E27FC236}">
                <a16:creationId xmlns:a16="http://schemas.microsoft.com/office/drawing/2014/main" id="{C1F8E2F3-D2E4-224E-87E8-D4D9CB6BB1E8}"/>
              </a:ext>
            </a:extLst>
          </p:cNvPr>
          <p:cNvSpPr>
            <a:spLocks noGrp="1"/>
          </p:cNvSpPr>
          <p:nvPr>
            <p:ph type="sldNum" sz="quarter" idx="12"/>
          </p:nvPr>
        </p:nvSpPr>
        <p:spPr/>
        <p:txBody>
          <a:bodyPr/>
          <a:lstStyle/>
          <a:p>
            <a:fld id="{68ED44F7-3DD0-44D3-90D4-8480E2AD89C6}" type="slidenum">
              <a:rPr lang="en-US" smtClean="0"/>
              <a:pPr/>
              <a:t>29</a:t>
            </a:fld>
            <a:endParaRPr lang="en-US" dirty="0"/>
          </a:p>
        </p:txBody>
      </p:sp>
    </p:spTree>
    <p:extLst>
      <p:ext uri="{BB962C8B-B14F-4D97-AF65-F5344CB8AC3E}">
        <p14:creationId xmlns:p14="http://schemas.microsoft.com/office/powerpoint/2010/main" val="206517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75"/>
          <p:cNvSpPr>
            <a:spLocks noGrp="1" noChangeArrowheads="1"/>
          </p:cNvSpPr>
          <p:nvPr>
            <p:ph type="title"/>
          </p:nvPr>
        </p:nvSpPr>
        <p:spPr/>
        <p:txBody>
          <a:bodyPr/>
          <a:lstStyle/>
          <a:p>
            <a:pPr eaLnBrk="1" hangingPunct="1"/>
            <a:r>
              <a:rPr lang="en-US" altLang="en-US"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What is Shock?</a:t>
            </a:r>
          </a:p>
        </p:txBody>
      </p:sp>
      <p:sp>
        <p:nvSpPr>
          <p:cNvPr id="6147" name="Slide Number Placeholder 3"/>
          <p:cNvSpPr>
            <a:spLocks noGrp="1"/>
          </p:cNvSpPr>
          <p:nvPr>
            <p:ph type="sldNum" sz="quarter" idx="12"/>
          </p:nvPr>
        </p:nvSpPr>
        <p:spPr>
          <a:noFill/>
        </p:spPr>
        <p:txBody>
          <a:bodyPr/>
          <a:lstStyle/>
          <a:p>
            <a:fld id="{5B88A3FD-8377-4E22-B399-261BC806A3C2}" type="slidenum">
              <a:rPr lang="en-US" smtClean="0"/>
              <a:pPr/>
              <a:t>3</a:t>
            </a:fld>
            <a:endParaRPr lang="en-US" dirty="0"/>
          </a:p>
        </p:txBody>
      </p:sp>
      <p:sp>
        <p:nvSpPr>
          <p:cNvPr id="6150" name="Text Box 4"/>
          <p:cNvSpPr txBox="1">
            <a:spLocks noChangeArrowheads="1"/>
          </p:cNvSpPr>
          <p:nvPr/>
        </p:nvSpPr>
        <p:spPr bwMode="auto">
          <a:xfrm>
            <a:off x="10394950" y="6507163"/>
            <a:ext cx="165100" cy="184150"/>
          </a:xfrm>
          <a:prstGeom prst="rect">
            <a:avLst/>
          </a:prstGeom>
          <a:noFill/>
          <a:ln w="9525">
            <a:noFill/>
            <a:miter lim="800000"/>
            <a:headEnd/>
            <a:tailEnd/>
          </a:ln>
        </p:spPr>
        <p:txBody>
          <a:bodyPr>
            <a:spAutoFit/>
          </a:bodyPr>
          <a:lstStyle/>
          <a:p>
            <a:pPr algn="ctr">
              <a:spcBef>
                <a:spcPct val="50000"/>
              </a:spcBef>
            </a:pPr>
            <a:r>
              <a:rPr lang="en-US" altLang="en-US" sz="600" dirty="0">
                <a:solidFill>
                  <a:schemeClr val="folHlink"/>
                </a:solidFill>
              </a:rPr>
              <a:t>®</a:t>
            </a:r>
          </a:p>
        </p:txBody>
      </p:sp>
    </p:spTree>
    <p:extLst>
      <p:ext uri="{BB962C8B-B14F-4D97-AF65-F5344CB8AC3E}">
        <p14:creationId xmlns:p14="http://schemas.microsoft.com/office/powerpoint/2010/main" val="4230443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6E295F-BD17-CC47-BB01-B5AE787E586C}"/>
              </a:ext>
            </a:extLst>
          </p:cNvPr>
          <p:cNvSpPr>
            <a:spLocks noGrp="1"/>
          </p:cNvSpPr>
          <p:nvPr>
            <p:ph idx="1"/>
          </p:nvPr>
        </p:nvSpPr>
        <p:spPr>
          <a:xfrm>
            <a:off x="1219200" y="1295400"/>
            <a:ext cx="10972800" cy="5029201"/>
          </a:xfrm>
        </p:spPr>
        <p:txBody>
          <a:bodyPr>
            <a:noAutofit/>
          </a:bodyPr>
          <a:lstStyle/>
          <a:p>
            <a:r>
              <a:rPr lang="en-US" sz="2200" dirty="0"/>
              <a:t>Shock = Hypoperfusion = inadequate DO</a:t>
            </a:r>
            <a:r>
              <a:rPr lang="en-US" sz="2200" baseline="-25000" dirty="0"/>
              <a:t>2</a:t>
            </a:r>
            <a:r>
              <a:rPr lang="en-US" sz="2200" dirty="0"/>
              <a:t> or VO</a:t>
            </a:r>
            <a:r>
              <a:rPr lang="en-US" sz="2200" baseline="-25000" dirty="0"/>
              <a:t>2</a:t>
            </a:r>
            <a:r>
              <a:rPr lang="en-US" sz="2200" dirty="0"/>
              <a:t> to maintain cell/organ function</a:t>
            </a:r>
          </a:p>
          <a:p>
            <a:r>
              <a:rPr lang="en-US" sz="2200" dirty="0"/>
              <a:t>Recognize shock early… look for clues</a:t>
            </a:r>
          </a:p>
          <a:p>
            <a:r>
              <a:rPr lang="en-US" sz="2200" dirty="0"/>
              <a:t>4 types of shock: Cardiogenic, Hypovolemic, Distributive, Obstructive</a:t>
            </a:r>
          </a:p>
          <a:p>
            <a:pPr lvl="1"/>
            <a:r>
              <a:rPr lang="en-US" dirty="0"/>
              <a:t>It’s not always sepsis</a:t>
            </a:r>
          </a:p>
          <a:p>
            <a:pPr lvl="1"/>
            <a:r>
              <a:rPr lang="en-US" dirty="0"/>
              <a:t>Can be heterogeneous, multiple and/or changing phenotypes</a:t>
            </a:r>
          </a:p>
          <a:p>
            <a:r>
              <a:rPr lang="en-US" sz="2200" dirty="0"/>
              <a:t>Go to the bedside and see the patient. </a:t>
            </a:r>
          </a:p>
          <a:p>
            <a:pPr lvl="1"/>
            <a:r>
              <a:rPr lang="en-US" dirty="0"/>
              <a:t>Gather and interpret data at the bedside</a:t>
            </a:r>
          </a:p>
          <a:p>
            <a:pPr lvl="1"/>
            <a:r>
              <a:rPr lang="en-US" dirty="0"/>
              <a:t>Continually reassess</a:t>
            </a:r>
          </a:p>
          <a:p>
            <a:r>
              <a:rPr lang="en-US" sz="2200" dirty="0"/>
              <a:t>Interventions: Fluids, vasopressors, protect the MAP, obtain cultures, and early antibiotics in sepsis</a:t>
            </a:r>
          </a:p>
          <a:p>
            <a:r>
              <a:rPr lang="en-US" sz="2200" dirty="0"/>
              <a:t>Source control</a:t>
            </a:r>
          </a:p>
          <a:p>
            <a:r>
              <a:rPr lang="en-US" sz="2200" dirty="0"/>
              <a:t>Identify and treat the underlying cause</a:t>
            </a:r>
          </a:p>
        </p:txBody>
      </p:sp>
      <p:sp>
        <p:nvSpPr>
          <p:cNvPr id="3" name="Title 2">
            <a:extLst>
              <a:ext uri="{FF2B5EF4-FFF2-40B4-BE49-F238E27FC236}">
                <a16:creationId xmlns:a16="http://schemas.microsoft.com/office/drawing/2014/main" id="{55BDA9F9-6F8E-5844-A738-987D6D620935}"/>
              </a:ext>
            </a:extLst>
          </p:cNvPr>
          <p:cNvSpPr>
            <a:spLocks noGrp="1"/>
          </p:cNvSpPr>
          <p:nvPr>
            <p:ph type="title"/>
          </p:nvPr>
        </p:nvSpPr>
        <p:spPr/>
        <p:txBody>
          <a:bodyPr/>
          <a:lstStyle/>
          <a:p>
            <a:r>
              <a:rPr lang="en-US" dirty="0"/>
              <a:t>Take Away Points</a:t>
            </a:r>
          </a:p>
        </p:txBody>
      </p:sp>
      <p:sp>
        <p:nvSpPr>
          <p:cNvPr id="4" name="Slide Number Placeholder 3">
            <a:extLst>
              <a:ext uri="{FF2B5EF4-FFF2-40B4-BE49-F238E27FC236}">
                <a16:creationId xmlns:a16="http://schemas.microsoft.com/office/drawing/2014/main" id="{A9E11C4A-4557-9349-8D71-2A963E4819C0}"/>
              </a:ext>
            </a:extLst>
          </p:cNvPr>
          <p:cNvSpPr>
            <a:spLocks noGrp="1"/>
          </p:cNvSpPr>
          <p:nvPr>
            <p:ph type="sldNum" sz="quarter" idx="12"/>
          </p:nvPr>
        </p:nvSpPr>
        <p:spPr/>
        <p:txBody>
          <a:bodyPr/>
          <a:lstStyle/>
          <a:p>
            <a:fld id="{68ED44F7-3DD0-44D3-90D4-8480E2AD89C6}" type="slidenum">
              <a:rPr lang="en-US" smtClean="0"/>
              <a:pPr/>
              <a:t>30</a:t>
            </a:fld>
            <a:endParaRPr lang="en-US"/>
          </a:p>
        </p:txBody>
      </p:sp>
    </p:spTree>
    <p:extLst>
      <p:ext uri="{BB962C8B-B14F-4D97-AF65-F5344CB8AC3E}">
        <p14:creationId xmlns:p14="http://schemas.microsoft.com/office/powerpoint/2010/main" val="34519403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EC8CD-F58D-C464-A0C3-7663BE054B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BC1CE3-B680-77A0-7F5D-DD4312EB0E9C}"/>
              </a:ext>
            </a:extLst>
          </p:cNvPr>
          <p:cNvSpPr>
            <a:spLocks noGrp="1"/>
          </p:cNvSpPr>
          <p:nvPr>
            <p:ph type="sldNum" sz="quarter" idx="12"/>
          </p:nvPr>
        </p:nvSpPr>
        <p:spPr/>
        <p:txBody>
          <a:bodyPr/>
          <a:lstStyle/>
          <a:p>
            <a:fld id="{68ED44F7-3DD0-44D3-90D4-8480E2AD89C6}" type="slidenum">
              <a:rPr lang="en-US" smtClean="0"/>
              <a:t>31</a:t>
            </a:fld>
            <a:endParaRPr lang="en-US"/>
          </a:p>
        </p:txBody>
      </p:sp>
      <p:pic>
        <p:nvPicPr>
          <p:cNvPr id="8" name="Picture 7">
            <a:extLst>
              <a:ext uri="{FF2B5EF4-FFF2-40B4-BE49-F238E27FC236}">
                <a16:creationId xmlns:a16="http://schemas.microsoft.com/office/drawing/2014/main" id="{B083C831-9476-D45C-03D2-14AF23C38A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1277600" cy="6353268"/>
          </a:xfrm>
          <a:prstGeom prst="rect">
            <a:avLst/>
          </a:prstGeom>
        </p:spPr>
      </p:pic>
      <p:pic>
        <p:nvPicPr>
          <p:cNvPr id="3" name="Picture 2">
            <a:extLst>
              <a:ext uri="{FF2B5EF4-FFF2-40B4-BE49-F238E27FC236}">
                <a16:creationId xmlns:a16="http://schemas.microsoft.com/office/drawing/2014/main" id="{AE273F09-1DC7-886B-3902-B371D7CCF0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093848">
            <a:off x="2560082" y="-101910"/>
            <a:ext cx="5403434" cy="3570965"/>
          </a:xfrm>
          <a:prstGeom prst="rect">
            <a:avLst/>
          </a:prstGeom>
        </p:spPr>
      </p:pic>
    </p:spTree>
    <p:extLst>
      <p:ext uri="{BB962C8B-B14F-4D97-AF65-F5344CB8AC3E}">
        <p14:creationId xmlns:p14="http://schemas.microsoft.com/office/powerpoint/2010/main" val="154687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6178B6-981A-A146-82D3-5D2464578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0"/>
            <a:ext cx="7924800" cy="6235960"/>
          </a:xfrm>
          <a:prstGeom prst="rect">
            <a:avLst/>
          </a:prstGeom>
        </p:spPr>
      </p:pic>
      <p:sp>
        <p:nvSpPr>
          <p:cNvPr id="4" name="Slide Number Placeholder 3">
            <a:extLst>
              <a:ext uri="{FF2B5EF4-FFF2-40B4-BE49-F238E27FC236}">
                <a16:creationId xmlns:a16="http://schemas.microsoft.com/office/drawing/2014/main" id="{6D3BD40F-AF36-2A4A-B27F-B17CD861A655}"/>
              </a:ext>
            </a:extLst>
          </p:cNvPr>
          <p:cNvSpPr>
            <a:spLocks noGrp="1"/>
          </p:cNvSpPr>
          <p:nvPr>
            <p:ph type="sldNum" sz="quarter" idx="12"/>
          </p:nvPr>
        </p:nvSpPr>
        <p:spPr/>
        <p:txBody>
          <a:bodyPr/>
          <a:lstStyle/>
          <a:p>
            <a:fld id="{68ED44F7-3DD0-44D3-90D4-8480E2AD89C6}" type="slidenum">
              <a:rPr lang="en-US" smtClean="0"/>
              <a:pPr/>
              <a:t>32</a:t>
            </a:fld>
            <a:endParaRPr lang="en-US"/>
          </a:p>
        </p:txBody>
      </p:sp>
    </p:spTree>
    <p:extLst>
      <p:ext uri="{BB962C8B-B14F-4D97-AF65-F5344CB8AC3E}">
        <p14:creationId xmlns:p14="http://schemas.microsoft.com/office/powerpoint/2010/main" val="3826369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BFF09E-3634-4CFB-6828-FEEE4D06464B}"/>
              </a:ext>
            </a:extLst>
          </p:cNvPr>
          <p:cNvSpPr>
            <a:spLocks noGrp="1"/>
          </p:cNvSpPr>
          <p:nvPr>
            <p:ph idx="1"/>
          </p:nvPr>
        </p:nvSpPr>
        <p:spPr/>
        <p:txBody>
          <a:bodyPr/>
          <a:lstStyle/>
          <a:p>
            <a:r>
              <a:rPr lang="en-US" dirty="0"/>
              <a:t>FCCS Fundamentals of Critical Care Support</a:t>
            </a:r>
          </a:p>
          <a:p>
            <a:r>
              <a:rPr lang="en-US" dirty="0"/>
              <a:t>SCCM Society of Critical Care Medicine</a:t>
            </a:r>
          </a:p>
          <a:p>
            <a:r>
              <a:rPr lang="en-US" dirty="0" err="1"/>
              <a:t>EMCrit</a:t>
            </a:r>
            <a:r>
              <a:rPr lang="en-US" dirty="0"/>
              <a:t> Project</a:t>
            </a:r>
          </a:p>
          <a:p>
            <a:r>
              <a:rPr lang="en-US" dirty="0"/>
              <a:t>IBCC Internet Book of Critical Care</a:t>
            </a:r>
          </a:p>
          <a:p>
            <a:r>
              <a:rPr lang="en-US" dirty="0" err="1"/>
              <a:t>ICUedu.org</a:t>
            </a:r>
            <a:endParaRPr lang="en-US" dirty="0"/>
          </a:p>
        </p:txBody>
      </p:sp>
      <p:sp>
        <p:nvSpPr>
          <p:cNvPr id="3" name="Title 2">
            <a:extLst>
              <a:ext uri="{FF2B5EF4-FFF2-40B4-BE49-F238E27FC236}">
                <a16:creationId xmlns:a16="http://schemas.microsoft.com/office/drawing/2014/main" id="{E1FBCB7A-0DB2-0CD8-03CA-FFC38ED7B0E3}"/>
              </a:ext>
            </a:extLst>
          </p:cNvPr>
          <p:cNvSpPr>
            <a:spLocks noGrp="1"/>
          </p:cNvSpPr>
          <p:nvPr>
            <p:ph type="title"/>
          </p:nvPr>
        </p:nvSpPr>
        <p:spPr/>
        <p:txBody>
          <a:bodyPr/>
          <a:lstStyle/>
          <a:p>
            <a:r>
              <a:rPr lang="en-US" dirty="0"/>
              <a:t>Resources</a:t>
            </a:r>
          </a:p>
        </p:txBody>
      </p:sp>
      <p:sp>
        <p:nvSpPr>
          <p:cNvPr id="4" name="Slide Number Placeholder 3">
            <a:extLst>
              <a:ext uri="{FF2B5EF4-FFF2-40B4-BE49-F238E27FC236}">
                <a16:creationId xmlns:a16="http://schemas.microsoft.com/office/drawing/2014/main" id="{FD4CCE32-760F-6B93-DBEE-4267AD9040B0}"/>
              </a:ext>
            </a:extLst>
          </p:cNvPr>
          <p:cNvSpPr>
            <a:spLocks noGrp="1"/>
          </p:cNvSpPr>
          <p:nvPr>
            <p:ph type="sldNum" sz="quarter" idx="12"/>
          </p:nvPr>
        </p:nvSpPr>
        <p:spPr/>
        <p:txBody>
          <a:bodyPr/>
          <a:lstStyle/>
          <a:p>
            <a:fld id="{68ED44F7-3DD0-44D3-90D4-8480E2AD89C6}" type="slidenum">
              <a:rPr lang="en-US" smtClean="0"/>
              <a:pPr/>
              <a:t>33</a:t>
            </a:fld>
            <a:endParaRPr lang="en-US"/>
          </a:p>
        </p:txBody>
      </p:sp>
    </p:spTree>
    <p:extLst>
      <p:ext uri="{BB962C8B-B14F-4D97-AF65-F5344CB8AC3E}">
        <p14:creationId xmlns:p14="http://schemas.microsoft.com/office/powerpoint/2010/main" val="1661469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6E089-17AF-9067-EC0B-372ED3871688}"/>
            </a:ext>
          </a:extLst>
        </p:cNvPr>
        <p:cNvGrpSpPr/>
        <p:nvPr/>
      </p:nvGrpSpPr>
      <p:grpSpPr>
        <a:xfrm>
          <a:off x="0" y="0"/>
          <a:ext cx="0" cy="0"/>
          <a:chOff x="0" y="0"/>
          <a:chExt cx="0" cy="0"/>
        </a:xfrm>
      </p:grpSpPr>
      <p:sp>
        <p:nvSpPr>
          <p:cNvPr id="6148" name="Rectangle 75">
            <a:extLst>
              <a:ext uri="{FF2B5EF4-FFF2-40B4-BE49-F238E27FC236}">
                <a16:creationId xmlns:a16="http://schemas.microsoft.com/office/drawing/2014/main" id="{0D22259E-9C7D-892A-8003-D6B960A3CE53}"/>
              </a:ext>
            </a:extLst>
          </p:cNvPr>
          <p:cNvSpPr>
            <a:spLocks noGrp="1" noChangeArrowheads="1"/>
          </p:cNvSpPr>
          <p:nvPr>
            <p:ph type="title"/>
          </p:nvPr>
        </p:nvSpPr>
        <p:spPr/>
        <p:txBody>
          <a:bodyPr/>
          <a:lstStyle/>
          <a:p>
            <a:pPr eaLnBrk="1" hangingPunct="1"/>
            <a:r>
              <a:rPr lang="en-US" altLang="en-US"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What is Shock?</a:t>
            </a:r>
          </a:p>
        </p:txBody>
      </p:sp>
      <p:sp>
        <p:nvSpPr>
          <p:cNvPr id="6149" name="Rectangle 76">
            <a:extLst>
              <a:ext uri="{FF2B5EF4-FFF2-40B4-BE49-F238E27FC236}">
                <a16:creationId xmlns:a16="http://schemas.microsoft.com/office/drawing/2014/main" id="{ADFAE433-6EDB-A255-5B79-936655C15924}"/>
              </a:ext>
            </a:extLst>
          </p:cNvPr>
          <p:cNvSpPr>
            <a:spLocks noGrp="1" noChangeArrowheads="1"/>
          </p:cNvSpPr>
          <p:nvPr>
            <p:ph idx="1"/>
          </p:nvPr>
        </p:nvSpPr>
        <p:spPr>
          <a:xfrm>
            <a:off x="1645829" y="1373251"/>
            <a:ext cx="8914221" cy="1194985"/>
          </a:xfrm>
        </p:spPr>
        <p:txBody>
          <a:bodyPr>
            <a:normAutofit lnSpcReduction="10000"/>
          </a:bodyPr>
          <a:lstStyle/>
          <a:p>
            <a:pPr marL="0" indent="0" algn="ctr">
              <a:spcAft>
                <a:spcPts val="700"/>
              </a:spcAft>
              <a:buNone/>
            </a:pPr>
            <a:r>
              <a:rPr lang="en-US" altLang="en-US" sz="3000" b="1" dirty="0">
                <a:solidFill>
                  <a:srgbClr val="0069A0"/>
                </a:solidFill>
                <a:latin typeface="Open Sans" panose="020B0606030504020204" pitchFamily="34" charset="0"/>
                <a:ea typeface="Open Sans" panose="020B0606030504020204" pitchFamily="34" charset="0"/>
                <a:cs typeface="Open Sans" panose="020B0606030504020204" pitchFamily="34" charset="0"/>
              </a:rPr>
              <a:t>Hypoperfusion with inadequate </a:t>
            </a:r>
          </a:p>
          <a:p>
            <a:pPr marL="0" indent="0" algn="ctr">
              <a:spcAft>
                <a:spcPts val="700"/>
              </a:spcAft>
              <a:buNone/>
            </a:pPr>
            <a:r>
              <a:rPr lang="en-US" altLang="en-US" sz="3000" b="1" dirty="0">
                <a:solidFill>
                  <a:srgbClr val="0069A0"/>
                </a:solidFill>
                <a:latin typeface="Open Sans" panose="020B0606030504020204" pitchFamily="34" charset="0"/>
                <a:ea typeface="Open Sans" panose="020B0606030504020204" pitchFamily="34" charset="0"/>
                <a:cs typeface="Open Sans" panose="020B0606030504020204" pitchFamily="34" charset="0"/>
              </a:rPr>
              <a:t>oxygen delivery and/or extraction to tissues</a:t>
            </a:r>
          </a:p>
          <a:p>
            <a:pPr marL="0" indent="0" algn="ctr">
              <a:spcAft>
                <a:spcPts val="700"/>
              </a:spcAft>
            </a:pPr>
            <a:endParaRPr lang="en-US" sz="2800" b="1" dirty="0">
              <a:solidFill>
                <a:srgbClr val="0069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147" name="Slide Number Placeholder 3">
            <a:extLst>
              <a:ext uri="{FF2B5EF4-FFF2-40B4-BE49-F238E27FC236}">
                <a16:creationId xmlns:a16="http://schemas.microsoft.com/office/drawing/2014/main" id="{6865A3D9-1A5A-FDA4-E52E-703174CAEBAA}"/>
              </a:ext>
            </a:extLst>
          </p:cNvPr>
          <p:cNvSpPr>
            <a:spLocks noGrp="1"/>
          </p:cNvSpPr>
          <p:nvPr>
            <p:ph type="sldNum" sz="quarter" idx="12"/>
          </p:nvPr>
        </p:nvSpPr>
        <p:spPr>
          <a:noFill/>
        </p:spPr>
        <p:txBody>
          <a:bodyPr/>
          <a:lstStyle/>
          <a:p>
            <a:fld id="{5B88A3FD-8377-4E22-B399-261BC806A3C2}" type="slidenum">
              <a:rPr lang="en-US" smtClean="0"/>
              <a:pPr/>
              <a:t>4</a:t>
            </a:fld>
            <a:endParaRPr lang="en-US" dirty="0"/>
          </a:p>
        </p:txBody>
      </p:sp>
      <p:sp>
        <p:nvSpPr>
          <p:cNvPr id="6150" name="Text Box 4">
            <a:extLst>
              <a:ext uri="{FF2B5EF4-FFF2-40B4-BE49-F238E27FC236}">
                <a16:creationId xmlns:a16="http://schemas.microsoft.com/office/drawing/2014/main" id="{99FAAD5B-85F0-F593-E3AD-734C4E8D40DF}"/>
              </a:ext>
            </a:extLst>
          </p:cNvPr>
          <p:cNvSpPr txBox="1">
            <a:spLocks noChangeArrowheads="1"/>
          </p:cNvSpPr>
          <p:nvPr/>
        </p:nvSpPr>
        <p:spPr bwMode="auto">
          <a:xfrm>
            <a:off x="10394950" y="6507163"/>
            <a:ext cx="165100" cy="184150"/>
          </a:xfrm>
          <a:prstGeom prst="rect">
            <a:avLst/>
          </a:prstGeom>
          <a:noFill/>
          <a:ln w="9525">
            <a:noFill/>
            <a:miter lim="800000"/>
            <a:headEnd/>
            <a:tailEnd/>
          </a:ln>
        </p:spPr>
        <p:txBody>
          <a:bodyPr>
            <a:spAutoFit/>
          </a:bodyPr>
          <a:lstStyle/>
          <a:p>
            <a:pPr algn="ctr">
              <a:spcBef>
                <a:spcPct val="50000"/>
              </a:spcBef>
            </a:pPr>
            <a:r>
              <a:rPr lang="en-US" altLang="en-US" sz="600" dirty="0">
                <a:solidFill>
                  <a:schemeClr val="folHlink"/>
                </a:solidFill>
              </a:rPr>
              <a:t>®</a:t>
            </a:r>
          </a:p>
        </p:txBody>
      </p:sp>
      <p:sp>
        <p:nvSpPr>
          <p:cNvPr id="33" name="Rectangle 76">
            <a:extLst>
              <a:ext uri="{FF2B5EF4-FFF2-40B4-BE49-F238E27FC236}">
                <a16:creationId xmlns:a16="http://schemas.microsoft.com/office/drawing/2014/main" id="{114AAB85-32EC-D24B-7E5D-E57455F1ECD3}"/>
              </a:ext>
            </a:extLst>
          </p:cNvPr>
          <p:cNvSpPr txBox="1">
            <a:spLocks noChangeArrowheads="1"/>
          </p:cNvSpPr>
          <p:nvPr/>
        </p:nvSpPr>
        <p:spPr>
          <a:xfrm>
            <a:off x="1306909" y="4087688"/>
            <a:ext cx="3506935" cy="656880"/>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30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Cellular hypoxia</a:t>
            </a:r>
          </a:p>
          <a:p>
            <a:pPr marL="0" indent="0" algn="ctr">
              <a:spcAft>
                <a:spcPts val="700"/>
              </a:spcAft>
            </a:pPr>
            <a:endParaRPr lang="en-US" sz="2800" b="1" dirty="0">
              <a:solidFill>
                <a:srgbClr val="FFC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Rectangle 76">
            <a:extLst>
              <a:ext uri="{FF2B5EF4-FFF2-40B4-BE49-F238E27FC236}">
                <a16:creationId xmlns:a16="http://schemas.microsoft.com/office/drawing/2014/main" id="{EC76577A-7496-EC22-FA08-93D59511331C}"/>
              </a:ext>
            </a:extLst>
          </p:cNvPr>
          <p:cNvSpPr txBox="1">
            <a:spLocks noChangeArrowheads="1"/>
          </p:cNvSpPr>
          <p:nvPr/>
        </p:nvSpPr>
        <p:spPr>
          <a:xfrm>
            <a:off x="7378158" y="4086998"/>
            <a:ext cx="3891280" cy="65688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3000" b="1"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Organ dysfunction</a:t>
            </a:r>
          </a:p>
          <a:p>
            <a:pPr marL="0" indent="0" algn="ctr">
              <a:spcAft>
                <a:spcPts val="700"/>
              </a:spcAft>
            </a:pPr>
            <a:endParaRPr lang="en-US" sz="3000" b="1"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Down Arrow 5">
            <a:extLst>
              <a:ext uri="{FF2B5EF4-FFF2-40B4-BE49-F238E27FC236}">
                <a16:creationId xmlns:a16="http://schemas.microsoft.com/office/drawing/2014/main" id="{F6DD1708-1EF8-B4A6-CF9F-D2A26B538BB5}"/>
              </a:ext>
            </a:extLst>
          </p:cNvPr>
          <p:cNvSpPr/>
          <p:nvPr/>
        </p:nvSpPr>
        <p:spPr>
          <a:xfrm rot="1562797">
            <a:off x="3340919" y="2601387"/>
            <a:ext cx="544390" cy="1439900"/>
          </a:xfrm>
          <a:prstGeom prst="downArrow">
            <a:avLst>
              <a:gd name="adj1" fmla="val 499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own Arrow 38">
            <a:extLst>
              <a:ext uri="{FF2B5EF4-FFF2-40B4-BE49-F238E27FC236}">
                <a16:creationId xmlns:a16="http://schemas.microsoft.com/office/drawing/2014/main" id="{7C9D2DD0-8BD0-B82F-A91C-63E4590A2FD0}"/>
              </a:ext>
            </a:extLst>
          </p:cNvPr>
          <p:cNvSpPr/>
          <p:nvPr/>
        </p:nvSpPr>
        <p:spPr>
          <a:xfrm rot="16200000">
            <a:off x="5900007" y="3310433"/>
            <a:ext cx="544390" cy="2133601"/>
          </a:xfrm>
          <a:prstGeom prst="downArrow">
            <a:avLst>
              <a:gd name="adj1" fmla="val 4507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own Arrow 35">
            <a:extLst>
              <a:ext uri="{FF2B5EF4-FFF2-40B4-BE49-F238E27FC236}">
                <a16:creationId xmlns:a16="http://schemas.microsoft.com/office/drawing/2014/main" id="{8A6395D3-F064-C9EE-AC18-21BF5928E6DD}"/>
              </a:ext>
            </a:extLst>
          </p:cNvPr>
          <p:cNvSpPr/>
          <p:nvPr/>
        </p:nvSpPr>
        <p:spPr>
          <a:xfrm rot="8244361">
            <a:off x="8411742" y="2495749"/>
            <a:ext cx="544390" cy="1651174"/>
          </a:xfrm>
          <a:prstGeom prst="downArrow">
            <a:avLst>
              <a:gd name="adj1" fmla="val 4378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own Arrow 36">
            <a:extLst>
              <a:ext uri="{FF2B5EF4-FFF2-40B4-BE49-F238E27FC236}">
                <a16:creationId xmlns:a16="http://schemas.microsoft.com/office/drawing/2014/main" id="{90B7568C-5CFA-A525-55A9-D4EDA661A30C}"/>
              </a:ext>
            </a:extLst>
          </p:cNvPr>
          <p:cNvSpPr/>
          <p:nvPr/>
        </p:nvSpPr>
        <p:spPr>
          <a:xfrm>
            <a:off x="9019992" y="4744567"/>
            <a:ext cx="544390" cy="923153"/>
          </a:xfrm>
          <a:prstGeom prst="downArrow">
            <a:avLst>
              <a:gd name="adj1" fmla="val 4507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76">
            <a:extLst>
              <a:ext uri="{FF2B5EF4-FFF2-40B4-BE49-F238E27FC236}">
                <a16:creationId xmlns:a16="http://schemas.microsoft.com/office/drawing/2014/main" id="{D0397AF8-2EE3-E377-B7B5-F00EE754007F}"/>
              </a:ext>
            </a:extLst>
          </p:cNvPr>
          <p:cNvSpPr txBox="1">
            <a:spLocks noChangeArrowheads="1"/>
          </p:cNvSpPr>
          <p:nvPr/>
        </p:nvSpPr>
        <p:spPr>
          <a:xfrm>
            <a:off x="8527153" y="5667721"/>
            <a:ext cx="1530068" cy="656880"/>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30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Death</a:t>
            </a:r>
          </a:p>
        </p:txBody>
      </p:sp>
    </p:spTree>
    <p:extLst>
      <p:ext uri="{BB962C8B-B14F-4D97-AF65-F5344CB8AC3E}">
        <p14:creationId xmlns:p14="http://schemas.microsoft.com/office/powerpoint/2010/main" val="30012580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6" grpId="0" animBg="1"/>
      <p:bldP spid="39" grpId="0" animBg="1"/>
      <p:bldP spid="36" grpId="0" animBg="1"/>
      <p:bldP spid="37" grpId="0" animBg="1"/>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3FFBEC-0E87-3CBC-6B8C-A887EC46B8BF}"/>
              </a:ext>
            </a:extLst>
          </p:cNvPr>
          <p:cNvSpPr>
            <a:spLocks noGrp="1"/>
          </p:cNvSpPr>
          <p:nvPr>
            <p:ph type="sldNum" sz="quarter" idx="12"/>
          </p:nvPr>
        </p:nvSpPr>
        <p:spPr/>
        <p:txBody>
          <a:bodyPr/>
          <a:lstStyle/>
          <a:p>
            <a:fld id="{68ED44F7-3DD0-44D3-90D4-8480E2AD89C6}" type="slidenum">
              <a:rPr lang="en-US" smtClean="0"/>
              <a:t>5</a:t>
            </a:fld>
            <a:endParaRPr lang="en-US"/>
          </a:p>
        </p:txBody>
      </p:sp>
      <p:pic>
        <p:nvPicPr>
          <p:cNvPr id="8" name="Picture 7">
            <a:extLst>
              <a:ext uri="{FF2B5EF4-FFF2-40B4-BE49-F238E27FC236}">
                <a16:creationId xmlns:a16="http://schemas.microsoft.com/office/drawing/2014/main" id="{07CE5D09-D754-5AF9-F2F9-4C0AA3E4DC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1277600" cy="6353268"/>
          </a:xfrm>
          <a:prstGeom prst="rect">
            <a:avLst/>
          </a:prstGeom>
        </p:spPr>
      </p:pic>
    </p:spTree>
    <p:extLst>
      <p:ext uri="{BB962C8B-B14F-4D97-AF65-F5344CB8AC3E}">
        <p14:creationId xmlns:p14="http://schemas.microsoft.com/office/powerpoint/2010/main" val="610488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own Arrow 11">
            <a:extLst>
              <a:ext uri="{FF2B5EF4-FFF2-40B4-BE49-F238E27FC236}">
                <a16:creationId xmlns:a16="http://schemas.microsoft.com/office/drawing/2014/main" id="{3BD2A8E0-6077-3441-8A16-5DBD3374FA70}"/>
              </a:ext>
            </a:extLst>
          </p:cNvPr>
          <p:cNvSpPr/>
          <p:nvPr/>
        </p:nvSpPr>
        <p:spPr>
          <a:xfrm rot="5400000">
            <a:off x="3474144" y="5695240"/>
            <a:ext cx="544390" cy="1087014"/>
          </a:xfrm>
          <a:prstGeom prst="downArrow">
            <a:avLst>
              <a:gd name="adj1" fmla="val 499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9E8756-1412-204A-9628-A31532EDBA79}"/>
              </a:ext>
            </a:extLst>
          </p:cNvPr>
          <p:cNvSpPr/>
          <p:nvPr/>
        </p:nvSpPr>
        <p:spPr>
          <a:xfrm>
            <a:off x="6285104" y="6372130"/>
            <a:ext cx="2884784" cy="400110"/>
          </a:xfrm>
          <a:prstGeom prst="rect">
            <a:avLst/>
          </a:prstGeom>
        </p:spPr>
        <p:txBody>
          <a:bodyPr wrap="square">
            <a:spAutoFit/>
          </a:bodyPr>
          <a:lstStyle/>
          <a:p>
            <a:r>
              <a:rPr lang="en-US" sz="2000" b="1" cap="small" dirty="0">
                <a:solidFill>
                  <a:srgbClr val="C00000"/>
                </a:solidFill>
              </a:rPr>
              <a:t>VO</a:t>
            </a:r>
            <a:r>
              <a:rPr lang="en-US" sz="2000" b="1" cap="small" baseline="-25000" dirty="0">
                <a:solidFill>
                  <a:srgbClr val="C00000"/>
                </a:solidFill>
              </a:rPr>
              <a:t>2</a:t>
            </a:r>
            <a:r>
              <a:rPr lang="en-US" sz="2000" b="1" cap="small" dirty="0">
                <a:solidFill>
                  <a:srgbClr val="C00000"/>
                </a:solidFill>
              </a:rPr>
              <a:t> = CO x (CaO</a:t>
            </a:r>
            <a:r>
              <a:rPr lang="en-US" sz="2000" b="1" cap="small" baseline="-25000" dirty="0">
                <a:solidFill>
                  <a:srgbClr val="C00000"/>
                </a:solidFill>
              </a:rPr>
              <a:t>2</a:t>
            </a:r>
            <a:r>
              <a:rPr lang="en-US" sz="2000" b="1" cap="small" dirty="0">
                <a:solidFill>
                  <a:srgbClr val="C00000"/>
                </a:solidFill>
              </a:rPr>
              <a:t> - CvO</a:t>
            </a:r>
            <a:r>
              <a:rPr lang="en-US" sz="2000" b="1" cap="small" baseline="-25000" dirty="0">
                <a:solidFill>
                  <a:srgbClr val="C00000"/>
                </a:solidFill>
              </a:rPr>
              <a:t>2</a:t>
            </a:r>
            <a:r>
              <a:rPr lang="en-US" sz="2000" b="1" cap="small" dirty="0">
                <a:solidFill>
                  <a:srgbClr val="C00000"/>
                </a:solidFill>
              </a:rPr>
              <a:t>)</a:t>
            </a:r>
            <a:endParaRPr lang="en-US" sz="2000" dirty="0">
              <a:solidFill>
                <a:srgbClr val="C00000"/>
              </a:solidFill>
            </a:endParaRPr>
          </a:p>
        </p:txBody>
      </p:sp>
      <p:grpSp>
        <p:nvGrpSpPr>
          <p:cNvPr id="11" name="Group 10">
            <a:extLst>
              <a:ext uri="{FF2B5EF4-FFF2-40B4-BE49-F238E27FC236}">
                <a16:creationId xmlns:a16="http://schemas.microsoft.com/office/drawing/2014/main" id="{6194FED6-D420-BD4E-8968-D1E6626B3EF4}"/>
              </a:ext>
            </a:extLst>
          </p:cNvPr>
          <p:cNvGrpSpPr/>
          <p:nvPr/>
        </p:nvGrpSpPr>
        <p:grpSpPr>
          <a:xfrm>
            <a:off x="1016850" y="5859273"/>
            <a:ext cx="2073319" cy="984017"/>
            <a:chOff x="685822" y="4873012"/>
            <a:chExt cx="2073319" cy="984017"/>
          </a:xfrm>
        </p:grpSpPr>
        <p:pic>
          <p:nvPicPr>
            <p:cNvPr id="3078" name="Picture 6" descr="delivery truck clipart - Clip Art Library">
              <a:extLst>
                <a:ext uri="{FF2B5EF4-FFF2-40B4-BE49-F238E27FC236}">
                  <a16:creationId xmlns:a16="http://schemas.microsoft.com/office/drawing/2014/main" id="{622FF440-18EF-9E45-8D4A-CFDBA6A89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22" y="4873012"/>
              <a:ext cx="2073319" cy="98401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76">
              <a:extLst>
                <a:ext uri="{FF2B5EF4-FFF2-40B4-BE49-F238E27FC236}">
                  <a16:creationId xmlns:a16="http://schemas.microsoft.com/office/drawing/2014/main" id="{200E8C78-0E87-4747-B90B-86DCA17519F5}"/>
                </a:ext>
              </a:extLst>
            </p:cNvPr>
            <p:cNvSpPr txBox="1">
              <a:spLocks noChangeArrowheads="1"/>
            </p:cNvSpPr>
            <p:nvPr/>
          </p:nvSpPr>
          <p:spPr>
            <a:xfrm>
              <a:off x="1484005" y="4938032"/>
              <a:ext cx="940686" cy="553998"/>
            </a:xfrm>
            <a:prstGeom prst="rect">
              <a:avLst/>
            </a:prstGeom>
            <a:solidFill>
              <a:schemeClr val="bg1"/>
            </a:solid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3000" b="1" dirty="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rPr>
                <a:t>ATP</a:t>
              </a:r>
            </a:p>
          </p:txBody>
        </p:sp>
      </p:grpSp>
      <p:sp>
        <p:nvSpPr>
          <p:cNvPr id="30" name="Rectangle 29">
            <a:extLst>
              <a:ext uri="{FF2B5EF4-FFF2-40B4-BE49-F238E27FC236}">
                <a16:creationId xmlns:a16="http://schemas.microsoft.com/office/drawing/2014/main" id="{E6B2429C-E88A-764A-9AB0-B4C09D402E5A}"/>
              </a:ext>
            </a:extLst>
          </p:cNvPr>
          <p:cNvSpPr/>
          <p:nvPr/>
        </p:nvSpPr>
        <p:spPr>
          <a:xfrm>
            <a:off x="8268482" y="5392512"/>
            <a:ext cx="3347215" cy="400110"/>
          </a:xfrm>
          <a:prstGeom prst="rect">
            <a:avLst/>
          </a:prstGeom>
        </p:spPr>
        <p:txBody>
          <a:bodyPr wrap="square">
            <a:spAutoFit/>
          </a:bodyPr>
          <a:lstStyle/>
          <a:p>
            <a:r>
              <a:rPr lang="en-US" sz="2000" b="1" cap="small" dirty="0">
                <a:solidFill>
                  <a:srgbClr val="C00000"/>
                </a:solidFill>
                <a:latin typeface="Calibri" panose="020F0502020204030204" pitchFamily="34" charset="0"/>
                <a:cs typeface="Calibri" panose="020F0502020204030204" pitchFamily="34" charset="0"/>
              </a:rPr>
              <a:t>DO</a:t>
            </a:r>
            <a:r>
              <a:rPr lang="en-US" sz="2000" b="1" cap="small" baseline="-25000" dirty="0">
                <a:solidFill>
                  <a:srgbClr val="C00000"/>
                </a:solidFill>
                <a:latin typeface="Calibri" panose="020F0502020204030204" pitchFamily="34" charset="0"/>
                <a:cs typeface="Calibri" panose="020F0502020204030204" pitchFamily="34" charset="0"/>
              </a:rPr>
              <a:t>2</a:t>
            </a:r>
            <a:r>
              <a:rPr lang="en-US" sz="2000" b="1" cap="small" dirty="0">
                <a:solidFill>
                  <a:srgbClr val="C00000"/>
                </a:solidFill>
                <a:latin typeface="Calibri" panose="020F0502020204030204" pitchFamily="34" charset="0"/>
                <a:cs typeface="Calibri" panose="020F0502020204030204" pitchFamily="34" charset="0"/>
              </a:rPr>
              <a:t> = CO x Hbg x SaO</a:t>
            </a:r>
            <a:r>
              <a:rPr lang="en-US" sz="2000" b="1" cap="small" baseline="-25000" dirty="0">
                <a:solidFill>
                  <a:srgbClr val="C00000"/>
                </a:solidFill>
                <a:latin typeface="Calibri" panose="020F0502020204030204" pitchFamily="34" charset="0"/>
                <a:cs typeface="Calibri" panose="020F0502020204030204" pitchFamily="34" charset="0"/>
              </a:rPr>
              <a:t>2</a:t>
            </a:r>
            <a:r>
              <a:rPr lang="en-US" sz="2000" b="1" cap="small" dirty="0">
                <a:solidFill>
                  <a:srgbClr val="C00000"/>
                </a:solidFill>
                <a:latin typeface="Calibri" panose="020F0502020204030204" pitchFamily="34" charset="0"/>
                <a:cs typeface="Calibri" panose="020F0502020204030204" pitchFamily="34" charset="0"/>
              </a:rPr>
              <a:t> x 1.34</a:t>
            </a:r>
            <a:endParaRPr lang="en-US" sz="2000" b="1" dirty="0">
              <a:solidFill>
                <a:srgbClr val="C0000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4B69160-8A52-B746-8B45-6F99CFB241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5172" y="5521209"/>
            <a:ext cx="1660302" cy="1295400"/>
          </a:xfrm>
          <a:prstGeom prst="rect">
            <a:avLst/>
          </a:prstGeom>
        </p:spPr>
      </p:pic>
      <p:sp>
        <p:nvSpPr>
          <p:cNvPr id="3" name="Oval 2">
            <a:extLst>
              <a:ext uri="{FF2B5EF4-FFF2-40B4-BE49-F238E27FC236}">
                <a16:creationId xmlns:a16="http://schemas.microsoft.com/office/drawing/2014/main" id="{D277179F-9C30-FD43-8841-FA89D177FA0D}"/>
              </a:ext>
            </a:extLst>
          </p:cNvPr>
          <p:cNvSpPr/>
          <p:nvPr/>
        </p:nvSpPr>
        <p:spPr>
          <a:xfrm>
            <a:off x="3099228" y="1334623"/>
            <a:ext cx="4340224" cy="4188754"/>
          </a:xfrm>
          <a:prstGeom prst="ellipse">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4DAF7C6-EC49-4D43-9F0E-6780FBE88F46}"/>
              </a:ext>
            </a:extLst>
          </p:cNvPr>
          <p:cNvPicPr>
            <a:picLocks noChangeAspect="1"/>
          </p:cNvPicPr>
          <p:nvPr/>
        </p:nvPicPr>
        <p:blipFill>
          <a:blip r:embed="rId5"/>
          <a:stretch>
            <a:fillRect/>
          </a:stretch>
        </p:blipFill>
        <p:spPr>
          <a:xfrm rot="346083">
            <a:off x="6646180" y="1241063"/>
            <a:ext cx="1818122" cy="2257989"/>
          </a:xfrm>
          <a:prstGeom prst="rect">
            <a:avLst/>
          </a:prstGeom>
        </p:spPr>
      </p:pic>
      <p:pic>
        <p:nvPicPr>
          <p:cNvPr id="5" name="Picture 4">
            <a:extLst>
              <a:ext uri="{FF2B5EF4-FFF2-40B4-BE49-F238E27FC236}">
                <a16:creationId xmlns:a16="http://schemas.microsoft.com/office/drawing/2014/main" id="{DD630DC4-7FB8-9747-BF2D-D69623A46229}"/>
              </a:ext>
            </a:extLst>
          </p:cNvPr>
          <p:cNvPicPr>
            <a:picLocks noChangeAspect="1"/>
          </p:cNvPicPr>
          <p:nvPr/>
        </p:nvPicPr>
        <p:blipFill>
          <a:blip r:embed="rId6"/>
          <a:stretch>
            <a:fillRect/>
          </a:stretch>
        </p:blipFill>
        <p:spPr>
          <a:xfrm rot="21353374">
            <a:off x="2148259" y="1300337"/>
            <a:ext cx="1750297" cy="2053453"/>
          </a:xfrm>
          <a:prstGeom prst="rect">
            <a:avLst/>
          </a:prstGeom>
        </p:spPr>
      </p:pic>
      <p:pic>
        <p:nvPicPr>
          <p:cNvPr id="9" name="Picture 8">
            <a:extLst>
              <a:ext uri="{FF2B5EF4-FFF2-40B4-BE49-F238E27FC236}">
                <a16:creationId xmlns:a16="http://schemas.microsoft.com/office/drawing/2014/main" id="{5CAA29DD-07F9-2C4A-A16B-C5DCDDC245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4304" y="546142"/>
            <a:ext cx="2282038" cy="730252"/>
          </a:xfrm>
          <a:prstGeom prst="rect">
            <a:avLst/>
          </a:prstGeom>
        </p:spPr>
      </p:pic>
      <p:sp>
        <p:nvSpPr>
          <p:cNvPr id="10" name="Rectangle 9">
            <a:extLst>
              <a:ext uri="{FF2B5EF4-FFF2-40B4-BE49-F238E27FC236}">
                <a16:creationId xmlns:a16="http://schemas.microsoft.com/office/drawing/2014/main" id="{EDF5339C-2BB1-CE4F-B7BF-0B6D2F0D1CE1}"/>
              </a:ext>
            </a:extLst>
          </p:cNvPr>
          <p:cNvSpPr/>
          <p:nvPr/>
        </p:nvSpPr>
        <p:spPr>
          <a:xfrm>
            <a:off x="4682882" y="80178"/>
            <a:ext cx="1324882" cy="553998"/>
          </a:xfrm>
          <a:prstGeom prst="rect">
            <a:avLst/>
          </a:prstGeom>
        </p:spPr>
        <p:txBody>
          <a:bodyPr wrap="square">
            <a:spAutoFit/>
          </a:bodyPr>
          <a:lstStyle/>
          <a:p>
            <a:r>
              <a:rPr lang="en-US" sz="3000" b="1" cap="small" dirty="0">
                <a:solidFill>
                  <a:schemeClr val="tx2">
                    <a:lumMod val="75000"/>
                  </a:schemeClr>
                </a:solidFill>
              </a:rPr>
              <a:t>Oxygen</a:t>
            </a:r>
            <a:endParaRPr lang="en-US" sz="3000" dirty="0">
              <a:solidFill>
                <a:schemeClr val="tx2">
                  <a:lumMod val="75000"/>
                </a:schemeClr>
              </a:solidFill>
            </a:endParaRPr>
          </a:p>
        </p:txBody>
      </p:sp>
      <p:sp>
        <p:nvSpPr>
          <p:cNvPr id="15" name="Down Arrow 14">
            <a:extLst>
              <a:ext uri="{FF2B5EF4-FFF2-40B4-BE49-F238E27FC236}">
                <a16:creationId xmlns:a16="http://schemas.microsoft.com/office/drawing/2014/main" id="{8B6AE6C7-75F0-0646-A759-A9D804D20A47}"/>
              </a:ext>
            </a:extLst>
          </p:cNvPr>
          <p:cNvSpPr/>
          <p:nvPr/>
        </p:nvSpPr>
        <p:spPr>
          <a:xfrm rot="333740">
            <a:off x="7583496" y="3327225"/>
            <a:ext cx="141625" cy="589869"/>
          </a:xfrm>
          <a:prstGeom prst="downArrow">
            <a:avLst>
              <a:gd name="adj1" fmla="val 499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a:extLst>
              <a:ext uri="{FF2B5EF4-FFF2-40B4-BE49-F238E27FC236}">
                <a16:creationId xmlns:a16="http://schemas.microsoft.com/office/drawing/2014/main" id="{CA4CC9C3-2F8F-6D4B-B0A6-85AA8D9F9E07}"/>
              </a:ext>
            </a:extLst>
          </p:cNvPr>
          <p:cNvSpPr/>
          <p:nvPr/>
        </p:nvSpPr>
        <p:spPr>
          <a:xfrm rot="13769276">
            <a:off x="3795323" y="1200655"/>
            <a:ext cx="158333" cy="667317"/>
          </a:xfrm>
          <a:prstGeom prst="downArrow">
            <a:avLst>
              <a:gd name="adj1" fmla="val 499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403999D1-DE60-DE4D-874C-00340939E616}"/>
              </a:ext>
            </a:extLst>
          </p:cNvPr>
          <p:cNvGrpSpPr/>
          <p:nvPr/>
        </p:nvGrpSpPr>
        <p:grpSpPr>
          <a:xfrm>
            <a:off x="4380732" y="4092240"/>
            <a:ext cx="1841769" cy="1469473"/>
            <a:chOff x="4413759" y="3870821"/>
            <a:chExt cx="1841769" cy="1469473"/>
          </a:xfrm>
        </p:grpSpPr>
        <p:sp>
          <p:nvSpPr>
            <p:cNvPr id="18" name="Down Arrow 17">
              <a:extLst>
                <a:ext uri="{FF2B5EF4-FFF2-40B4-BE49-F238E27FC236}">
                  <a16:creationId xmlns:a16="http://schemas.microsoft.com/office/drawing/2014/main" id="{A1E53FD9-BF81-B849-AF45-5746716A1F27}"/>
                </a:ext>
              </a:extLst>
            </p:cNvPr>
            <p:cNvSpPr/>
            <p:nvPr/>
          </p:nvSpPr>
          <p:spPr>
            <a:xfrm rot="10800000">
              <a:off x="5073128" y="4558129"/>
              <a:ext cx="544390" cy="782165"/>
            </a:xfrm>
            <a:prstGeom prst="downArrow">
              <a:avLst>
                <a:gd name="adj1" fmla="val 49962"/>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6">
              <a:extLst>
                <a:ext uri="{FF2B5EF4-FFF2-40B4-BE49-F238E27FC236}">
                  <a16:creationId xmlns:a16="http://schemas.microsoft.com/office/drawing/2014/main" id="{8130F337-9ED7-DB4F-A155-8610842EC667}"/>
                </a:ext>
              </a:extLst>
            </p:cNvPr>
            <p:cNvSpPr txBox="1">
              <a:spLocks noChangeArrowheads="1"/>
            </p:cNvSpPr>
            <p:nvPr/>
          </p:nvSpPr>
          <p:spPr>
            <a:xfrm>
              <a:off x="4780333" y="4149214"/>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Lactate</a:t>
              </a:r>
            </a:p>
          </p:txBody>
        </p:sp>
        <p:pic>
          <p:nvPicPr>
            <p:cNvPr id="23" name="Picture 22">
              <a:extLst>
                <a:ext uri="{FF2B5EF4-FFF2-40B4-BE49-F238E27FC236}">
                  <a16:creationId xmlns:a16="http://schemas.microsoft.com/office/drawing/2014/main" id="{E779D560-9C66-3846-A6F7-061F456C09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3759" y="3870821"/>
              <a:ext cx="588617" cy="731486"/>
            </a:xfrm>
            <a:prstGeom prst="rect">
              <a:avLst/>
            </a:prstGeom>
          </p:spPr>
        </p:pic>
        <p:pic>
          <p:nvPicPr>
            <p:cNvPr id="29" name="Picture 28">
              <a:extLst>
                <a:ext uri="{FF2B5EF4-FFF2-40B4-BE49-F238E27FC236}">
                  <a16:creationId xmlns:a16="http://schemas.microsoft.com/office/drawing/2014/main" id="{DEAAFAB9-E93E-EC4D-A43A-CCB20589DF9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42755" y="4149214"/>
              <a:ext cx="412773" cy="421618"/>
            </a:xfrm>
            <a:prstGeom prst="rect">
              <a:avLst/>
            </a:prstGeom>
          </p:spPr>
        </p:pic>
      </p:grpSp>
      <p:sp>
        <p:nvSpPr>
          <p:cNvPr id="24" name="TextBox 23">
            <a:extLst>
              <a:ext uri="{FF2B5EF4-FFF2-40B4-BE49-F238E27FC236}">
                <a16:creationId xmlns:a16="http://schemas.microsoft.com/office/drawing/2014/main" id="{B47DA334-D201-8440-B4E7-CA05F2BFA614}"/>
              </a:ext>
            </a:extLst>
          </p:cNvPr>
          <p:cNvSpPr txBox="1"/>
          <p:nvPr/>
        </p:nvSpPr>
        <p:spPr>
          <a:xfrm>
            <a:off x="8187208" y="4038630"/>
            <a:ext cx="2051869" cy="1200329"/>
          </a:xfrm>
          <a:prstGeom prst="rect">
            <a:avLst/>
          </a:prstGeom>
          <a:noFill/>
        </p:spPr>
        <p:txBody>
          <a:bodyPr wrap="square" rtlCol="0">
            <a:spAutoFit/>
          </a:bodyPr>
          <a:lstStyle/>
          <a:p>
            <a:r>
              <a:rPr lang="en-US" b="1" dirty="0">
                <a:solidFill>
                  <a:schemeClr val="accent4">
                    <a:lumMod val="50000"/>
                  </a:schemeClr>
                </a:solidFill>
              </a:rPr>
              <a:t>Go faster</a:t>
            </a:r>
          </a:p>
          <a:p>
            <a:r>
              <a:rPr lang="en-US" b="1" dirty="0">
                <a:solidFill>
                  <a:schemeClr val="accent4">
                    <a:lumMod val="50000"/>
                  </a:schemeClr>
                </a:solidFill>
              </a:rPr>
              <a:t>Add more trains</a:t>
            </a:r>
          </a:p>
          <a:p>
            <a:r>
              <a:rPr lang="en-US" b="1" dirty="0">
                <a:solidFill>
                  <a:schemeClr val="accent4">
                    <a:lumMod val="50000"/>
                  </a:schemeClr>
                </a:solidFill>
              </a:rPr>
              <a:t>Add extra boxcars</a:t>
            </a:r>
          </a:p>
          <a:p>
            <a:r>
              <a:rPr lang="en-US" b="1" dirty="0">
                <a:solidFill>
                  <a:schemeClr val="accent4">
                    <a:lumMod val="50000"/>
                  </a:schemeClr>
                </a:solidFill>
              </a:rPr>
              <a:t>Pack boxcars full</a:t>
            </a:r>
          </a:p>
        </p:txBody>
      </p:sp>
      <p:grpSp>
        <p:nvGrpSpPr>
          <p:cNvPr id="53" name="Group 52">
            <a:extLst>
              <a:ext uri="{FF2B5EF4-FFF2-40B4-BE49-F238E27FC236}">
                <a16:creationId xmlns:a16="http://schemas.microsoft.com/office/drawing/2014/main" id="{DE05B22E-546C-1844-BB0F-15F9902AA80C}"/>
              </a:ext>
            </a:extLst>
          </p:cNvPr>
          <p:cNvGrpSpPr/>
          <p:nvPr/>
        </p:nvGrpSpPr>
        <p:grpSpPr>
          <a:xfrm>
            <a:off x="9180604" y="4128137"/>
            <a:ext cx="2701263" cy="369332"/>
            <a:chOff x="8817129" y="4117573"/>
            <a:chExt cx="2701263" cy="369332"/>
          </a:xfrm>
        </p:grpSpPr>
        <p:sp>
          <p:nvSpPr>
            <p:cNvPr id="33" name="TextBox 32">
              <a:extLst>
                <a:ext uri="{FF2B5EF4-FFF2-40B4-BE49-F238E27FC236}">
                  <a16:creationId xmlns:a16="http://schemas.microsoft.com/office/drawing/2014/main" id="{1B5BEB83-8EFC-D74E-ACF1-707010DFB649}"/>
                </a:ext>
              </a:extLst>
            </p:cNvPr>
            <p:cNvSpPr txBox="1"/>
            <p:nvPr/>
          </p:nvSpPr>
          <p:spPr>
            <a:xfrm>
              <a:off x="10117069" y="4117573"/>
              <a:ext cx="1401323" cy="369332"/>
            </a:xfrm>
            <a:prstGeom prst="rect">
              <a:avLst/>
            </a:prstGeom>
            <a:noFill/>
          </p:spPr>
          <p:txBody>
            <a:bodyPr wrap="square" rtlCol="0">
              <a:spAutoFit/>
            </a:bodyPr>
            <a:lstStyle/>
            <a:p>
              <a:r>
                <a:rPr lang="en-US" b="1" dirty="0">
                  <a:solidFill>
                    <a:schemeClr val="accent4">
                      <a:lumMod val="50000"/>
                    </a:schemeClr>
                  </a:solidFill>
                </a:rPr>
                <a:t>CO (SV x HR)</a:t>
              </a:r>
            </a:p>
          </p:txBody>
        </p:sp>
        <p:cxnSp>
          <p:nvCxnSpPr>
            <p:cNvPr id="36" name="Straight Connector 35">
              <a:extLst>
                <a:ext uri="{FF2B5EF4-FFF2-40B4-BE49-F238E27FC236}">
                  <a16:creationId xmlns:a16="http://schemas.microsoft.com/office/drawing/2014/main" id="{3871AF99-D627-0D46-89B2-B440199F16FF}"/>
                </a:ext>
              </a:extLst>
            </p:cNvPr>
            <p:cNvCxnSpPr>
              <a:cxnSpLocks/>
              <a:stCxn id="33" idx="1"/>
            </p:cNvCxnSpPr>
            <p:nvPr/>
          </p:nvCxnSpPr>
          <p:spPr bwMode="auto">
            <a:xfrm flipH="1" flipV="1">
              <a:off x="8817129" y="4200739"/>
              <a:ext cx="1299940" cy="10150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40" name="Straight Connector 39">
              <a:extLst>
                <a:ext uri="{FF2B5EF4-FFF2-40B4-BE49-F238E27FC236}">
                  <a16:creationId xmlns:a16="http://schemas.microsoft.com/office/drawing/2014/main" id="{9821CA54-0D0A-A549-98B9-0C243370DC7A}"/>
                </a:ext>
              </a:extLst>
            </p:cNvPr>
            <p:cNvCxnSpPr>
              <a:cxnSpLocks/>
              <a:stCxn id="33" idx="1"/>
            </p:cNvCxnSpPr>
            <p:nvPr/>
          </p:nvCxnSpPr>
          <p:spPr bwMode="auto">
            <a:xfrm flipH="1">
              <a:off x="9542525" y="4302239"/>
              <a:ext cx="574544" cy="149549"/>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grpSp>
      <p:sp>
        <p:nvSpPr>
          <p:cNvPr id="44" name="TextBox 43">
            <a:extLst>
              <a:ext uri="{FF2B5EF4-FFF2-40B4-BE49-F238E27FC236}">
                <a16:creationId xmlns:a16="http://schemas.microsoft.com/office/drawing/2014/main" id="{5936B9AB-4A24-EB41-A9E4-316801EEB762}"/>
              </a:ext>
            </a:extLst>
          </p:cNvPr>
          <p:cNvSpPr txBox="1"/>
          <p:nvPr/>
        </p:nvSpPr>
        <p:spPr>
          <a:xfrm>
            <a:off x="10941381" y="4622502"/>
            <a:ext cx="887736" cy="369332"/>
          </a:xfrm>
          <a:prstGeom prst="rect">
            <a:avLst/>
          </a:prstGeom>
          <a:noFill/>
        </p:spPr>
        <p:txBody>
          <a:bodyPr wrap="square" rtlCol="0">
            <a:spAutoFit/>
          </a:bodyPr>
          <a:lstStyle/>
          <a:p>
            <a:r>
              <a:rPr lang="en-US" b="1" dirty="0">
                <a:solidFill>
                  <a:schemeClr val="accent4">
                    <a:lumMod val="50000"/>
                  </a:schemeClr>
                </a:solidFill>
              </a:rPr>
              <a:t>Hb</a:t>
            </a:r>
          </a:p>
        </p:txBody>
      </p:sp>
      <p:sp>
        <p:nvSpPr>
          <p:cNvPr id="45" name="TextBox 44">
            <a:extLst>
              <a:ext uri="{FF2B5EF4-FFF2-40B4-BE49-F238E27FC236}">
                <a16:creationId xmlns:a16="http://schemas.microsoft.com/office/drawing/2014/main" id="{0D68E16C-E762-EC49-8024-EC74FDE3633F}"/>
              </a:ext>
            </a:extLst>
          </p:cNvPr>
          <p:cNvSpPr txBox="1"/>
          <p:nvPr/>
        </p:nvSpPr>
        <p:spPr>
          <a:xfrm>
            <a:off x="10794129" y="4854215"/>
            <a:ext cx="887736" cy="369332"/>
          </a:xfrm>
          <a:prstGeom prst="rect">
            <a:avLst/>
          </a:prstGeom>
          <a:noFill/>
        </p:spPr>
        <p:txBody>
          <a:bodyPr wrap="square" rtlCol="0">
            <a:spAutoFit/>
          </a:bodyPr>
          <a:lstStyle/>
          <a:p>
            <a:r>
              <a:rPr lang="en-US" b="1" dirty="0">
                <a:solidFill>
                  <a:schemeClr val="accent4">
                    <a:lumMod val="50000"/>
                  </a:schemeClr>
                </a:solidFill>
              </a:rPr>
              <a:t>SaO2</a:t>
            </a:r>
          </a:p>
        </p:txBody>
      </p:sp>
      <p:grpSp>
        <p:nvGrpSpPr>
          <p:cNvPr id="54" name="Group 53">
            <a:extLst>
              <a:ext uri="{FF2B5EF4-FFF2-40B4-BE49-F238E27FC236}">
                <a16:creationId xmlns:a16="http://schemas.microsoft.com/office/drawing/2014/main" id="{236D3EE8-FFE5-AC41-81DB-7985A03D4E74}"/>
              </a:ext>
            </a:extLst>
          </p:cNvPr>
          <p:cNvGrpSpPr/>
          <p:nvPr/>
        </p:nvGrpSpPr>
        <p:grpSpPr>
          <a:xfrm>
            <a:off x="1342673" y="1556685"/>
            <a:ext cx="1225494" cy="778287"/>
            <a:chOff x="1342673" y="1556685"/>
            <a:chExt cx="1225494" cy="778287"/>
          </a:xfrm>
        </p:grpSpPr>
        <p:sp>
          <p:nvSpPr>
            <p:cNvPr id="34" name="Rectangle 76">
              <a:extLst>
                <a:ext uri="{FF2B5EF4-FFF2-40B4-BE49-F238E27FC236}">
                  <a16:creationId xmlns:a16="http://schemas.microsoft.com/office/drawing/2014/main" id="{68392EA0-6582-B841-B652-0C528043E315}"/>
                </a:ext>
              </a:extLst>
            </p:cNvPr>
            <p:cNvSpPr txBox="1">
              <a:spLocks noChangeArrowheads="1"/>
            </p:cNvSpPr>
            <p:nvPr/>
          </p:nvSpPr>
          <p:spPr>
            <a:xfrm>
              <a:off x="1342674" y="1556685"/>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SvO</a:t>
              </a:r>
              <a:r>
                <a:rPr lang="en-US" altLang="en-US" sz="2000" b="1" baseline="-25000"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47" name="Rectangle 76">
              <a:extLst>
                <a:ext uri="{FF2B5EF4-FFF2-40B4-BE49-F238E27FC236}">
                  <a16:creationId xmlns:a16="http://schemas.microsoft.com/office/drawing/2014/main" id="{7C33849B-FD55-2342-A032-636D36B6890E}"/>
                </a:ext>
              </a:extLst>
            </p:cNvPr>
            <p:cNvSpPr txBox="1">
              <a:spLocks noChangeArrowheads="1"/>
            </p:cNvSpPr>
            <p:nvPr/>
          </p:nvSpPr>
          <p:spPr>
            <a:xfrm>
              <a:off x="1342673" y="1934862"/>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70%</a:t>
              </a:r>
              <a:endParaRPr lang="en-US" altLang="en-US" sz="2000" b="1" baseline="-25000"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48" name="Rectangle 47">
            <a:extLst>
              <a:ext uri="{FF2B5EF4-FFF2-40B4-BE49-F238E27FC236}">
                <a16:creationId xmlns:a16="http://schemas.microsoft.com/office/drawing/2014/main" id="{C8149548-4FB7-3F4A-9E10-84ABCFC45858}"/>
              </a:ext>
            </a:extLst>
          </p:cNvPr>
          <p:cNvSpPr/>
          <p:nvPr/>
        </p:nvSpPr>
        <p:spPr>
          <a:xfrm>
            <a:off x="8368372" y="1556685"/>
            <a:ext cx="1103220" cy="400110"/>
          </a:xfrm>
          <a:prstGeom prst="rect">
            <a:avLst/>
          </a:prstGeom>
        </p:spPr>
        <p:txBody>
          <a:bodyPr wrap="square">
            <a:spAutoFit/>
          </a:bodyPr>
          <a:lstStyle/>
          <a:p>
            <a:r>
              <a:rPr lang="en-US" sz="2000" b="1" cap="small" dirty="0">
                <a:solidFill>
                  <a:schemeClr val="tx2">
                    <a:lumMod val="75000"/>
                  </a:schemeClr>
                </a:solidFill>
              </a:rPr>
              <a:t>&gt;95-97%</a:t>
            </a:r>
            <a:endParaRPr lang="en-US" sz="2000" dirty="0">
              <a:solidFill>
                <a:schemeClr val="tx2">
                  <a:lumMod val="75000"/>
                </a:schemeClr>
              </a:solidFill>
            </a:endParaRPr>
          </a:p>
        </p:txBody>
      </p:sp>
      <p:grpSp>
        <p:nvGrpSpPr>
          <p:cNvPr id="52" name="Group 51">
            <a:extLst>
              <a:ext uri="{FF2B5EF4-FFF2-40B4-BE49-F238E27FC236}">
                <a16:creationId xmlns:a16="http://schemas.microsoft.com/office/drawing/2014/main" id="{A0990523-BE89-A041-AA38-C7C9E4597516}"/>
              </a:ext>
            </a:extLst>
          </p:cNvPr>
          <p:cNvGrpSpPr/>
          <p:nvPr/>
        </p:nvGrpSpPr>
        <p:grpSpPr>
          <a:xfrm>
            <a:off x="1337632" y="2328339"/>
            <a:ext cx="1225493" cy="784920"/>
            <a:chOff x="1337632" y="2328339"/>
            <a:chExt cx="1225493" cy="784920"/>
          </a:xfrm>
        </p:grpSpPr>
        <p:sp>
          <p:nvSpPr>
            <p:cNvPr id="49" name="Down Arrow 48">
              <a:extLst>
                <a:ext uri="{FF2B5EF4-FFF2-40B4-BE49-F238E27FC236}">
                  <a16:creationId xmlns:a16="http://schemas.microsoft.com/office/drawing/2014/main" id="{5AD400B7-CDBA-C848-AA2C-6276DC71028A}"/>
                </a:ext>
              </a:extLst>
            </p:cNvPr>
            <p:cNvSpPr/>
            <p:nvPr/>
          </p:nvSpPr>
          <p:spPr>
            <a:xfrm>
              <a:off x="1770940" y="2328339"/>
              <a:ext cx="210619" cy="400110"/>
            </a:xfrm>
            <a:prstGeom prst="downArrow">
              <a:avLst>
                <a:gd name="adj1" fmla="val 49962"/>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76">
              <a:extLst>
                <a:ext uri="{FF2B5EF4-FFF2-40B4-BE49-F238E27FC236}">
                  <a16:creationId xmlns:a16="http://schemas.microsoft.com/office/drawing/2014/main" id="{8437F41A-98F5-B446-83D9-350F00A9D8C4}"/>
                </a:ext>
              </a:extLst>
            </p:cNvPr>
            <p:cNvSpPr txBox="1">
              <a:spLocks noChangeArrowheads="1"/>
            </p:cNvSpPr>
            <p:nvPr/>
          </p:nvSpPr>
          <p:spPr>
            <a:xfrm>
              <a:off x="1337632" y="2713149"/>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50%</a:t>
              </a:r>
              <a:endParaRPr lang="en-US" altLang="en-US" sz="2000" b="1" baseline="-2500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grpSp>
      <p:cxnSp>
        <p:nvCxnSpPr>
          <p:cNvPr id="60" name="Straight Connector 59">
            <a:extLst>
              <a:ext uri="{FF2B5EF4-FFF2-40B4-BE49-F238E27FC236}">
                <a16:creationId xmlns:a16="http://schemas.microsoft.com/office/drawing/2014/main" id="{6D058F7B-8BC8-B241-9A88-4EB99F628126}"/>
              </a:ext>
            </a:extLst>
          </p:cNvPr>
          <p:cNvCxnSpPr>
            <a:cxnSpLocks/>
            <a:stCxn id="33" idx="3"/>
          </p:cNvCxnSpPr>
          <p:nvPr/>
        </p:nvCxnSpPr>
        <p:spPr bwMode="auto">
          <a:xfrm flipH="1" flipV="1">
            <a:off x="10480545" y="4308331"/>
            <a:ext cx="1401322" cy="4472"/>
          </a:xfrm>
          <a:prstGeom prst="line">
            <a:avLst/>
          </a:prstGeom>
          <a:solidFill>
            <a:schemeClr val="accent1"/>
          </a:solidFill>
          <a:ln w="63500" cap="flat" cmpd="sng" algn="ctr">
            <a:solidFill>
              <a:srgbClr val="C00000"/>
            </a:solidFill>
            <a:prstDash val="solid"/>
            <a:miter lim="800000"/>
            <a:headEnd type="none" w="med" len="med"/>
            <a:tailEnd type="none" w="med" len="med"/>
          </a:ln>
          <a:effectLst/>
        </p:spPr>
      </p:cxnSp>
      <p:cxnSp>
        <p:nvCxnSpPr>
          <p:cNvPr id="69" name="Straight Connector 68">
            <a:extLst>
              <a:ext uri="{FF2B5EF4-FFF2-40B4-BE49-F238E27FC236}">
                <a16:creationId xmlns:a16="http://schemas.microsoft.com/office/drawing/2014/main" id="{9F618428-D019-AE48-A3FA-C8719E7588F4}"/>
              </a:ext>
            </a:extLst>
          </p:cNvPr>
          <p:cNvCxnSpPr>
            <a:cxnSpLocks/>
          </p:cNvCxnSpPr>
          <p:nvPr/>
        </p:nvCxnSpPr>
        <p:spPr bwMode="auto">
          <a:xfrm flipH="1">
            <a:off x="10856051" y="4792251"/>
            <a:ext cx="553880" cy="0"/>
          </a:xfrm>
          <a:prstGeom prst="line">
            <a:avLst/>
          </a:prstGeom>
          <a:solidFill>
            <a:schemeClr val="accent1"/>
          </a:solidFill>
          <a:ln w="63500" cap="flat" cmpd="sng" algn="ctr">
            <a:solidFill>
              <a:srgbClr val="C00000"/>
            </a:solidFill>
            <a:prstDash val="solid"/>
            <a:miter lim="800000"/>
            <a:headEnd type="none" w="med" len="med"/>
            <a:tailEnd type="none" w="med" len="med"/>
          </a:ln>
          <a:effectLst/>
        </p:spPr>
      </p:cxnSp>
      <p:cxnSp>
        <p:nvCxnSpPr>
          <p:cNvPr id="71" name="Straight Connector 70">
            <a:extLst>
              <a:ext uri="{FF2B5EF4-FFF2-40B4-BE49-F238E27FC236}">
                <a16:creationId xmlns:a16="http://schemas.microsoft.com/office/drawing/2014/main" id="{8B5AF47C-EB85-AD42-AB2A-4D6D923C1B29}"/>
              </a:ext>
            </a:extLst>
          </p:cNvPr>
          <p:cNvCxnSpPr>
            <a:cxnSpLocks/>
          </p:cNvCxnSpPr>
          <p:nvPr/>
        </p:nvCxnSpPr>
        <p:spPr bwMode="auto">
          <a:xfrm flipH="1">
            <a:off x="10821546" y="5024499"/>
            <a:ext cx="622889" cy="0"/>
          </a:xfrm>
          <a:prstGeom prst="line">
            <a:avLst/>
          </a:prstGeom>
          <a:solidFill>
            <a:schemeClr val="accent1"/>
          </a:solidFill>
          <a:ln w="63500" cap="flat" cmpd="sng" algn="ctr">
            <a:solidFill>
              <a:srgbClr val="C00000"/>
            </a:solidFill>
            <a:prstDash val="solid"/>
            <a:miter lim="800000"/>
            <a:headEnd type="none" w="med" len="med"/>
            <a:tailEnd type="none" w="med" len="med"/>
          </a:ln>
          <a:effectLst/>
        </p:spPr>
      </p:cxnSp>
      <p:pic>
        <p:nvPicPr>
          <p:cNvPr id="73" name="Picture 72">
            <a:extLst>
              <a:ext uri="{FF2B5EF4-FFF2-40B4-BE49-F238E27FC236}">
                <a16:creationId xmlns:a16="http://schemas.microsoft.com/office/drawing/2014/main" id="{CA4772FE-6B4F-724A-AD39-7BEBA2F5846B}"/>
              </a:ext>
            </a:extLst>
          </p:cNvPr>
          <p:cNvPicPr>
            <a:picLocks noChangeAspect="1"/>
          </p:cNvPicPr>
          <p:nvPr/>
        </p:nvPicPr>
        <p:blipFill>
          <a:blip r:embed="rId5"/>
          <a:stretch>
            <a:fillRect/>
          </a:stretch>
        </p:blipFill>
        <p:spPr>
          <a:xfrm rot="5154296">
            <a:off x="6024799" y="4337632"/>
            <a:ext cx="1601034" cy="1988380"/>
          </a:xfrm>
          <a:prstGeom prst="rect">
            <a:avLst/>
          </a:prstGeom>
        </p:spPr>
      </p:pic>
      <p:pic>
        <p:nvPicPr>
          <p:cNvPr id="67" name="Picture 66">
            <a:extLst>
              <a:ext uri="{FF2B5EF4-FFF2-40B4-BE49-F238E27FC236}">
                <a16:creationId xmlns:a16="http://schemas.microsoft.com/office/drawing/2014/main" id="{4C188510-4D22-C548-8E55-BA42038D6055}"/>
              </a:ext>
            </a:extLst>
          </p:cNvPr>
          <p:cNvPicPr>
            <a:picLocks noChangeAspect="1"/>
          </p:cNvPicPr>
          <p:nvPr/>
        </p:nvPicPr>
        <p:blipFill>
          <a:blip r:embed="rId10"/>
          <a:stretch>
            <a:fillRect/>
          </a:stretch>
        </p:blipFill>
        <p:spPr>
          <a:xfrm rot="12925725">
            <a:off x="2332982" y="3178343"/>
            <a:ext cx="960716" cy="966334"/>
          </a:xfrm>
          <a:prstGeom prst="rect">
            <a:avLst/>
          </a:prstGeom>
        </p:spPr>
      </p:pic>
      <p:pic>
        <p:nvPicPr>
          <p:cNvPr id="75" name="Picture 74">
            <a:extLst>
              <a:ext uri="{FF2B5EF4-FFF2-40B4-BE49-F238E27FC236}">
                <a16:creationId xmlns:a16="http://schemas.microsoft.com/office/drawing/2014/main" id="{63B6111B-B2BD-314C-A5BE-A0B6D4755DDB}"/>
              </a:ext>
            </a:extLst>
          </p:cNvPr>
          <p:cNvPicPr>
            <a:picLocks noChangeAspect="1"/>
          </p:cNvPicPr>
          <p:nvPr/>
        </p:nvPicPr>
        <p:blipFill>
          <a:blip r:embed="rId10"/>
          <a:stretch>
            <a:fillRect/>
          </a:stretch>
        </p:blipFill>
        <p:spPr>
          <a:xfrm rot="20966571">
            <a:off x="6240388" y="993294"/>
            <a:ext cx="960716" cy="966334"/>
          </a:xfrm>
          <a:prstGeom prst="rect">
            <a:avLst/>
          </a:prstGeom>
        </p:spPr>
      </p:pic>
      <p:grpSp>
        <p:nvGrpSpPr>
          <p:cNvPr id="78" name="Group 77">
            <a:extLst>
              <a:ext uri="{FF2B5EF4-FFF2-40B4-BE49-F238E27FC236}">
                <a16:creationId xmlns:a16="http://schemas.microsoft.com/office/drawing/2014/main" id="{BFC60BA7-0B68-4B4D-9486-5FE453790D7D}"/>
              </a:ext>
            </a:extLst>
          </p:cNvPr>
          <p:cNvGrpSpPr/>
          <p:nvPr/>
        </p:nvGrpSpPr>
        <p:grpSpPr>
          <a:xfrm>
            <a:off x="2951806" y="4894565"/>
            <a:ext cx="2807011" cy="1877675"/>
            <a:chOff x="3043269" y="4873717"/>
            <a:chExt cx="2807011" cy="1877675"/>
          </a:xfrm>
        </p:grpSpPr>
        <p:pic>
          <p:nvPicPr>
            <p:cNvPr id="42" name="Graphic 41" descr="Close">
              <a:extLst>
                <a:ext uri="{FF2B5EF4-FFF2-40B4-BE49-F238E27FC236}">
                  <a16:creationId xmlns:a16="http://schemas.microsoft.com/office/drawing/2014/main" id="{470D2440-E291-B94F-86F3-42066BFB21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935880" y="5836992"/>
              <a:ext cx="914400" cy="914400"/>
            </a:xfrm>
            <a:prstGeom prst="rect">
              <a:avLst/>
            </a:prstGeom>
          </p:spPr>
        </p:pic>
        <p:sp>
          <p:nvSpPr>
            <p:cNvPr id="76" name="Rectangle 76">
              <a:extLst>
                <a:ext uri="{FF2B5EF4-FFF2-40B4-BE49-F238E27FC236}">
                  <a16:creationId xmlns:a16="http://schemas.microsoft.com/office/drawing/2014/main" id="{7CB0D120-EB77-9B4C-9EE4-165D5C5D1CCD}"/>
                </a:ext>
              </a:extLst>
            </p:cNvPr>
            <p:cNvSpPr txBox="1">
              <a:spLocks noChangeArrowheads="1"/>
            </p:cNvSpPr>
            <p:nvPr/>
          </p:nvSpPr>
          <p:spPr>
            <a:xfrm>
              <a:off x="3226110" y="5615573"/>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Sepsis</a:t>
              </a:r>
            </a:p>
          </p:txBody>
        </p:sp>
        <p:sp>
          <p:nvSpPr>
            <p:cNvPr id="77" name="Down Arrow 76">
              <a:extLst>
                <a:ext uri="{FF2B5EF4-FFF2-40B4-BE49-F238E27FC236}">
                  <a16:creationId xmlns:a16="http://schemas.microsoft.com/office/drawing/2014/main" id="{7EDAB8A6-5D9F-1C4A-A67A-876734C837D6}"/>
                </a:ext>
              </a:extLst>
            </p:cNvPr>
            <p:cNvSpPr/>
            <p:nvPr/>
          </p:nvSpPr>
          <p:spPr>
            <a:xfrm rot="17946577">
              <a:off x="4582294" y="5638510"/>
              <a:ext cx="154663" cy="782165"/>
            </a:xfrm>
            <a:prstGeom prst="downArrow">
              <a:avLst>
                <a:gd name="adj1" fmla="val 49962"/>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3">
              <a:extLst>
                <a:ext uri="{FF2B5EF4-FFF2-40B4-BE49-F238E27FC236}">
                  <a16:creationId xmlns:a16="http://schemas.microsoft.com/office/drawing/2014/main" id="{37F3E0C9-FA81-DD45-B722-33C6E3534DA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43269" y="4873717"/>
              <a:ext cx="898057" cy="898057"/>
            </a:xfrm>
            <a:prstGeom prst="rect">
              <a:avLst/>
            </a:prstGeom>
          </p:spPr>
        </p:pic>
      </p:grpSp>
      <p:pic>
        <p:nvPicPr>
          <p:cNvPr id="83" name="Picture 82">
            <a:extLst>
              <a:ext uri="{FF2B5EF4-FFF2-40B4-BE49-F238E27FC236}">
                <a16:creationId xmlns:a16="http://schemas.microsoft.com/office/drawing/2014/main" id="{B618F5C3-8806-6747-8F7A-7755B869844E}"/>
              </a:ext>
            </a:extLst>
          </p:cNvPr>
          <p:cNvPicPr>
            <a:picLocks noChangeAspect="1"/>
          </p:cNvPicPr>
          <p:nvPr/>
        </p:nvPicPr>
        <p:blipFill>
          <a:blip r:embed="rId10"/>
          <a:stretch>
            <a:fillRect/>
          </a:stretch>
        </p:blipFill>
        <p:spPr>
          <a:xfrm rot="4171526">
            <a:off x="7030103" y="3997315"/>
            <a:ext cx="895339" cy="900575"/>
          </a:xfrm>
          <a:prstGeom prst="rect">
            <a:avLst/>
          </a:prstGeom>
        </p:spPr>
      </p:pic>
      <p:pic>
        <p:nvPicPr>
          <p:cNvPr id="90" name="Graphic 89" descr="Close">
            <a:extLst>
              <a:ext uri="{FF2B5EF4-FFF2-40B4-BE49-F238E27FC236}">
                <a16:creationId xmlns:a16="http://schemas.microsoft.com/office/drawing/2014/main" id="{E1824E6D-D123-8944-88E3-034E484A52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435032" y="5879764"/>
            <a:ext cx="769786" cy="769786"/>
          </a:xfrm>
          <a:prstGeom prst="rect">
            <a:avLst/>
          </a:prstGeom>
        </p:spPr>
      </p:pic>
    </p:spTree>
    <p:extLst>
      <p:ext uri="{BB962C8B-B14F-4D97-AF65-F5344CB8AC3E}">
        <p14:creationId xmlns:p14="http://schemas.microsoft.com/office/powerpoint/2010/main" val="195389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9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own Arrow 11">
            <a:extLst>
              <a:ext uri="{FF2B5EF4-FFF2-40B4-BE49-F238E27FC236}">
                <a16:creationId xmlns:a16="http://schemas.microsoft.com/office/drawing/2014/main" id="{3BD2A8E0-6077-3441-8A16-5DBD3374FA70}"/>
              </a:ext>
            </a:extLst>
          </p:cNvPr>
          <p:cNvSpPr/>
          <p:nvPr/>
        </p:nvSpPr>
        <p:spPr>
          <a:xfrm rot="5400000">
            <a:off x="3474144" y="5695240"/>
            <a:ext cx="544390" cy="1087014"/>
          </a:xfrm>
          <a:prstGeom prst="downArrow">
            <a:avLst>
              <a:gd name="adj1" fmla="val 499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9E8756-1412-204A-9628-A31532EDBA79}"/>
              </a:ext>
            </a:extLst>
          </p:cNvPr>
          <p:cNvSpPr/>
          <p:nvPr/>
        </p:nvSpPr>
        <p:spPr>
          <a:xfrm>
            <a:off x="6285104" y="6372130"/>
            <a:ext cx="2884784" cy="400110"/>
          </a:xfrm>
          <a:prstGeom prst="rect">
            <a:avLst/>
          </a:prstGeom>
        </p:spPr>
        <p:txBody>
          <a:bodyPr wrap="square">
            <a:spAutoFit/>
          </a:bodyPr>
          <a:lstStyle/>
          <a:p>
            <a:r>
              <a:rPr lang="en-US" sz="2000" b="1" cap="small" dirty="0">
                <a:solidFill>
                  <a:srgbClr val="C00000"/>
                </a:solidFill>
              </a:rPr>
              <a:t>VO</a:t>
            </a:r>
            <a:r>
              <a:rPr lang="en-US" sz="2000" b="1" cap="small" baseline="-25000" dirty="0">
                <a:solidFill>
                  <a:srgbClr val="C00000"/>
                </a:solidFill>
              </a:rPr>
              <a:t>2</a:t>
            </a:r>
            <a:r>
              <a:rPr lang="en-US" sz="2000" b="1" cap="small" dirty="0">
                <a:solidFill>
                  <a:srgbClr val="C00000"/>
                </a:solidFill>
              </a:rPr>
              <a:t> = CO x (CaO</a:t>
            </a:r>
            <a:r>
              <a:rPr lang="en-US" sz="2000" b="1" cap="small" baseline="-25000" dirty="0">
                <a:solidFill>
                  <a:srgbClr val="C00000"/>
                </a:solidFill>
              </a:rPr>
              <a:t>2</a:t>
            </a:r>
            <a:r>
              <a:rPr lang="en-US" sz="2000" b="1" cap="small" dirty="0">
                <a:solidFill>
                  <a:srgbClr val="C00000"/>
                </a:solidFill>
              </a:rPr>
              <a:t> - CvO</a:t>
            </a:r>
            <a:r>
              <a:rPr lang="en-US" sz="2000" b="1" cap="small" baseline="-25000" dirty="0">
                <a:solidFill>
                  <a:srgbClr val="C00000"/>
                </a:solidFill>
              </a:rPr>
              <a:t>2</a:t>
            </a:r>
            <a:r>
              <a:rPr lang="en-US" sz="2000" b="1" cap="small" dirty="0">
                <a:solidFill>
                  <a:srgbClr val="C00000"/>
                </a:solidFill>
              </a:rPr>
              <a:t>)</a:t>
            </a:r>
            <a:endParaRPr lang="en-US" sz="2000" dirty="0">
              <a:solidFill>
                <a:srgbClr val="C00000"/>
              </a:solidFill>
            </a:endParaRPr>
          </a:p>
        </p:txBody>
      </p:sp>
      <p:grpSp>
        <p:nvGrpSpPr>
          <p:cNvPr id="11" name="Group 10">
            <a:extLst>
              <a:ext uri="{FF2B5EF4-FFF2-40B4-BE49-F238E27FC236}">
                <a16:creationId xmlns:a16="http://schemas.microsoft.com/office/drawing/2014/main" id="{6194FED6-D420-BD4E-8968-D1E6626B3EF4}"/>
              </a:ext>
            </a:extLst>
          </p:cNvPr>
          <p:cNvGrpSpPr/>
          <p:nvPr/>
        </p:nvGrpSpPr>
        <p:grpSpPr>
          <a:xfrm>
            <a:off x="1016850" y="5859273"/>
            <a:ext cx="2073319" cy="984017"/>
            <a:chOff x="685822" y="4873012"/>
            <a:chExt cx="2073319" cy="984017"/>
          </a:xfrm>
        </p:grpSpPr>
        <p:pic>
          <p:nvPicPr>
            <p:cNvPr id="3078" name="Picture 6" descr="delivery truck clipart - Clip Art Library">
              <a:extLst>
                <a:ext uri="{FF2B5EF4-FFF2-40B4-BE49-F238E27FC236}">
                  <a16:creationId xmlns:a16="http://schemas.microsoft.com/office/drawing/2014/main" id="{622FF440-18EF-9E45-8D4A-CFDBA6A89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22" y="4873012"/>
              <a:ext cx="2073319" cy="98401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76">
              <a:extLst>
                <a:ext uri="{FF2B5EF4-FFF2-40B4-BE49-F238E27FC236}">
                  <a16:creationId xmlns:a16="http://schemas.microsoft.com/office/drawing/2014/main" id="{200E8C78-0E87-4747-B90B-86DCA17519F5}"/>
                </a:ext>
              </a:extLst>
            </p:cNvPr>
            <p:cNvSpPr txBox="1">
              <a:spLocks noChangeArrowheads="1"/>
            </p:cNvSpPr>
            <p:nvPr/>
          </p:nvSpPr>
          <p:spPr>
            <a:xfrm>
              <a:off x="1484005" y="4938032"/>
              <a:ext cx="940686" cy="553998"/>
            </a:xfrm>
            <a:prstGeom prst="rect">
              <a:avLst/>
            </a:prstGeom>
            <a:solidFill>
              <a:schemeClr val="bg1"/>
            </a:solid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3000" b="1" dirty="0">
                  <a:solidFill>
                    <a:schemeClr val="accent3">
                      <a:lumMod val="75000"/>
                    </a:schemeClr>
                  </a:solidFill>
                  <a:latin typeface="Open Sans" panose="020B0606030504020204" pitchFamily="34" charset="0"/>
                  <a:ea typeface="Open Sans" panose="020B0606030504020204" pitchFamily="34" charset="0"/>
                  <a:cs typeface="Open Sans" panose="020B0606030504020204" pitchFamily="34" charset="0"/>
                </a:rPr>
                <a:t>ATP</a:t>
              </a:r>
            </a:p>
          </p:txBody>
        </p:sp>
      </p:grpSp>
      <p:sp>
        <p:nvSpPr>
          <p:cNvPr id="30" name="Rectangle 29">
            <a:extLst>
              <a:ext uri="{FF2B5EF4-FFF2-40B4-BE49-F238E27FC236}">
                <a16:creationId xmlns:a16="http://schemas.microsoft.com/office/drawing/2014/main" id="{E6B2429C-E88A-764A-9AB0-B4C09D402E5A}"/>
              </a:ext>
            </a:extLst>
          </p:cNvPr>
          <p:cNvSpPr/>
          <p:nvPr/>
        </p:nvSpPr>
        <p:spPr>
          <a:xfrm>
            <a:off x="8337800" y="5617379"/>
            <a:ext cx="3347215" cy="400110"/>
          </a:xfrm>
          <a:prstGeom prst="rect">
            <a:avLst/>
          </a:prstGeom>
        </p:spPr>
        <p:txBody>
          <a:bodyPr wrap="square">
            <a:spAutoFit/>
          </a:bodyPr>
          <a:lstStyle/>
          <a:p>
            <a:r>
              <a:rPr lang="en-US" sz="2000" b="1" cap="small" dirty="0">
                <a:solidFill>
                  <a:srgbClr val="C00000"/>
                </a:solidFill>
                <a:latin typeface="Calibri" panose="020F0502020204030204" pitchFamily="34" charset="0"/>
                <a:cs typeface="Calibri" panose="020F0502020204030204" pitchFamily="34" charset="0"/>
              </a:rPr>
              <a:t>DO</a:t>
            </a:r>
            <a:r>
              <a:rPr lang="en-US" sz="2000" b="1" cap="small" baseline="-25000" dirty="0">
                <a:solidFill>
                  <a:srgbClr val="C00000"/>
                </a:solidFill>
                <a:latin typeface="Calibri" panose="020F0502020204030204" pitchFamily="34" charset="0"/>
                <a:cs typeface="Calibri" panose="020F0502020204030204" pitchFamily="34" charset="0"/>
              </a:rPr>
              <a:t>2</a:t>
            </a:r>
            <a:r>
              <a:rPr lang="en-US" sz="2000" b="1" cap="small" dirty="0">
                <a:solidFill>
                  <a:srgbClr val="C00000"/>
                </a:solidFill>
                <a:latin typeface="Calibri" panose="020F0502020204030204" pitchFamily="34" charset="0"/>
                <a:cs typeface="Calibri" panose="020F0502020204030204" pitchFamily="34" charset="0"/>
              </a:rPr>
              <a:t> = CO x Hbg x SaO</a:t>
            </a:r>
            <a:r>
              <a:rPr lang="en-US" sz="2000" b="1" cap="small" baseline="-25000" dirty="0">
                <a:solidFill>
                  <a:srgbClr val="C00000"/>
                </a:solidFill>
                <a:latin typeface="Calibri" panose="020F0502020204030204" pitchFamily="34" charset="0"/>
                <a:cs typeface="Calibri" panose="020F0502020204030204" pitchFamily="34" charset="0"/>
              </a:rPr>
              <a:t>2</a:t>
            </a:r>
            <a:r>
              <a:rPr lang="en-US" sz="2000" b="1" cap="small" dirty="0">
                <a:solidFill>
                  <a:srgbClr val="C00000"/>
                </a:solidFill>
                <a:latin typeface="Calibri" panose="020F0502020204030204" pitchFamily="34" charset="0"/>
                <a:cs typeface="Calibri" panose="020F0502020204030204" pitchFamily="34" charset="0"/>
              </a:rPr>
              <a:t> x 1.34</a:t>
            </a:r>
            <a:endParaRPr lang="en-US" sz="2000" b="1" dirty="0">
              <a:solidFill>
                <a:srgbClr val="C0000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4B69160-8A52-B746-8B45-6F99CFB24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5172" y="5521209"/>
            <a:ext cx="1660302" cy="1295400"/>
          </a:xfrm>
          <a:prstGeom prst="rect">
            <a:avLst/>
          </a:prstGeom>
        </p:spPr>
      </p:pic>
      <p:sp>
        <p:nvSpPr>
          <p:cNvPr id="3" name="Oval 2">
            <a:extLst>
              <a:ext uri="{FF2B5EF4-FFF2-40B4-BE49-F238E27FC236}">
                <a16:creationId xmlns:a16="http://schemas.microsoft.com/office/drawing/2014/main" id="{D277179F-9C30-FD43-8841-FA89D177FA0D}"/>
              </a:ext>
            </a:extLst>
          </p:cNvPr>
          <p:cNvSpPr/>
          <p:nvPr/>
        </p:nvSpPr>
        <p:spPr>
          <a:xfrm>
            <a:off x="3099228" y="1334623"/>
            <a:ext cx="4340224" cy="4188754"/>
          </a:xfrm>
          <a:prstGeom prst="ellipse">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4DAF7C6-EC49-4D43-9F0E-6780FBE88F46}"/>
              </a:ext>
            </a:extLst>
          </p:cNvPr>
          <p:cNvPicPr>
            <a:picLocks noChangeAspect="1"/>
          </p:cNvPicPr>
          <p:nvPr/>
        </p:nvPicPr>
        <p:blipFill>
          <a:blip r:embed="rId4"/>
          <a:stretch>
            <a:fillRect/>
          </a:stretch>
        </p:blipFill>
        <p:spPr>
          <a:xfrm rot="346083">
            <a:off x="6646180" y="1241063"/>
            <a:ext cx="1818122" cy="2257989"/>
          </a:xfrm>
          <a:prstGeom prst="rect">
            <a:avLst/>
          </a:prstGeom>
        </p:spPr>
      </p:pic>
      <p:pic>
        <p:nvPicPr>
          <p:cNvPr id="5" name="Picture 4">
            <a:extLst>
              <a:ext uri="{FF2B5EF4-FFF2-40B4-BE49-F238E27FC236}">
                <a16:creationId xmlns:a16="http://schemas.microsoft.com/office/drawing/2014/main" id="{DD630DC4-7FB8-9747-BF2D-D69623A46229}"/>
              </a:ext>
            </a:extLst>
          </p:cNvPr>
          <p:cNvPicPr>
            <a:picLocks noChangeAspect="1"/>
          </p:cNvPicPr>
          <p:nvPr/>
        </p:nvPicPr>
        <p:blipFill>
          <a:blip r:embed="rId5"/>
          <a:stretch>
            <a:fillRect/>
          </a:stretch>
        </p:blipFill>
        <p:spPr>
          <a:xfrm rot="21353374">
            <a:off x="2148259" y="1300337"/>
            <a:ext cx="1750297" cy="2053453"/>
          </a:xfrm>
          <a:prstGeom prst="rect">
            <a:avLst/>
          </a:prstGeom>
        </p:spPr>
      </p:pic>
      <p:pic>
        <p:nvPicPr>
          <p:cNvPr id="9" name="Picture 8">
            <a:extLst>
              <a:ext uri="{FF2B5EF4-FFF2-40B4-BE49-F238E27FC236}">
                <a16:creationId xmlns:a16="http://schemas.microsoft.com/office/drawing/2014/main" id="{5CAA29DD-07F9-2C4A-A16B-C5DCDDC245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04304" y="546142"/>
            <a:ext cx="2282038" cy="730252"/>
          </a:xfrm>
          <a:prstGeom prst="rect">
            <a:avLst/>
          </a:prstGeom>
        </p:spPr>
      </p:pic>
      <p:sp>
        <p:nvSpPr>
          <p:cNvPr id="10" name="Rectangle 9">
            <a:extLst>
              <a:ext uri="{FF2B5EF4-FFF2-40B4-BE49-F238E27FC236}">
                <a16:creationId xmlns:a16="http://schemas.microsoft.com/office/drawing/2014/main" id="{EDF5339C-2BB1-CE4F-B7BF-0B6D2F0D1CE1}"/>
              </a:ext>
            </a:extLst>
          </p:cNvPr>
          <p:cNvSpPr/>
          <p:nvPr/>
        </p:nvSpPr>
        <p:spPr>
          <a:xfrm>
            <a:off x="4682882" y="80178"/>
            <a:ext cx="1324882" cy="553998"/>
          </a:xfrm>
          <a:prstGeom prst="rect">
            <a:avLst/>
          </a:prstGeom>
        </p:spPr>
        <p:txBody>
          <a:bodyPr wrap="square">
            <a:spAutoFit/>
          </a:bodyPr>
          <a:lstStyle/>
          <a:p>
            <a:r>
              <a:rPr lang="en-US" sz="3000" b="1" cap="small" dirty="0">
                <a:solidFill>
                  <a:schemeClr val="tx2">
                    <a:lumMod val="75000"/>
                  </a:schemeClr>
                </a:solidFill>
              </a:rPr>
              <a:t>Oxygen</a:t>
            </a:r>
            <a:endParaRPr lang="en-US" sz="3000" dirty="0">
              <a:solidFill>
                <a:schemeClr val="tx2">
                  <a:lumMod val="75000"/>
                </a:schemeClr>
              </a:solidFill>
            </a:endParaRPr>
          </a:p>
        </p:txBody>
      </p:sp>
      <p:sp>
        <p:nvSpPr>
          <p:cNvPr id="15" name="Down Arrow 14">
            <a:extLst>
              <a:ext uri="{FF2B5EF4-FFF2-40B4-BE49-F238E27FC236}">
                <a16:creationId xmlns:a16="http://schemas.microsoft.com/office/drawing/2014/main" id="{8B6AE6C7-75F0-0646-A759-A9D804D20A47}"/>
              </a:ext>
            </a:extLst>
          </p:cNvPr>
          <p:cNvSpPr/>
          <p:nvPr/>
        </p:nvSpPr>
        <p:spPr>
          <a:xfrm rot="333740">
            <a:off x="7583496" y="3327225"/>
            <a:ext cx="141625" cy="589869"/>
          </a:xfrm>
          <a:prstGeom prst="downArrow">
            <a:avLst>
              <a:gd name="adj1" fmla="val 499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a:extLst>
              <a:ext uri="{FF2B5EF4-FFF2-40B4-BE49-F238E27FC236}">
                <a16:creationId xmlns:a16="http://schemas.microsoft.com/office/drawing/2014/main" id="{CA4CC9C3-2F8F-6D4B-B0A6-85AA8D9F9E07}"/>
              </a:ext>
            </a:extLst>
          </p:cNvPr>
          <p:cNvSpPr/>
          <p:nvPr/>
        </p:nvSpPr>
        <p:spPr>
          <a:xfrm rot="13769276">
            <a:off x="3795323" y="1200655"/>
            <a:ext cx="158333" cy="667317"/>
          </a:xfrm>
          <a:prstGeom prst="downArrow">
            <a:avLst>
              <a:gd name="adj1" fmla="val 4996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403999D1-DE60-DE4D-874C-00340939E616}"/>
              </a:ext>
            </a:extLst>
          </p:cNvPr>
          <p:cNvGrpSpPr/>
          <p:nvPr/>
        </p:nvGrpSpPr>
        <p:grpSpPr>
          <a:xfrm>
            <a:off x="4380732" y="4092240"/>
            <a:ext cx="1841769" cy="1469473"/>
            <a:chOff x="4413759" y="3870821"/>
            <a:chExt cx="1841769" cy="1469473"/>
          </a:xfrm>
        </p:grpSpPr>
        <p:sp>
          <p:nvSpPr>
            <p:cNvPr id="18" name="Down Arrow 17">
              <a:extLst>
                <a:ext uri="{FF2B5EF4-FFF2-40B4-BE49-F238E27FC236}">
                  <a16:creationId xmlns:a16="http://schemas.microsoft.com/office/drawing/2014/main" id="{A1E53FD9-BF81-B849-AF45-5746716A1F27}"/>
                </a:ext>
              </a:extLst>
            </p:cNvPr>
            <p:cNvSpPr/>
            <p:nvPr/>
          </p:nvSpPr>
          <p:spPr>
            <a:xfrm rot="10800000">
              <a:off x="5073128" y="4558129"/>
              <a:ext cx="544390" cy="782165"/>
            </a:xfrm>
            <a:prstGeom prst="downArrow">
              <a:avLst>
                <a:gd name="adj1" fmla="val 49962"/>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6">
              <a:extLst>
                <a:ext uri="{FF2B5EF4-FFF2-40B4-BE49-F238E27FC236}">
                  <a16:creationId xmlns:a16="http://schemas.microsoft.com/office/drawing/2014/main" id="{8130F337-9ED7-DB4F-A155-8610842EC667}"/>
                </a:ext>
              </a:extLst>
            </p:cNvPr>
            <p:cNvSpPr txBox="1">
              <a:spLocks noChangeArrowheads="1"/>
            </p:cNvSpPr>
            <p:nvPr/>
          </p:nvSpPr>
          <p:spPr>
            <a:xfrm>
              <a:off x="4780333" y="4149214"/>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Lactate</a:t>
              </a:r>
            </a:p>
          </p:txBody>
        </p:sp>
        <p:pic>
          <p:nvPicPr>
            <p:cNvPr id="23" name="Picture 22">
              <a:extLst>
                <a:ext uri="{FF2B5EF4-FFF2-40B4-BE49-F238E27FC236}">
                  <a16:creationId xmlns:a16="http://schemas.microsoft.com/office/drawing/2014/main" id="{E779D560-9C66-3846-A6F7-061F456C09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13759" y="3870821"/>
              <a:ext cx="588617" cy="731486"/>
            </a:xfrm>
            <a:prstGeom prst="rect">
              <a:avLst/>
            </a:prstGeom>
          </p:spPr>
        </p:pic>
        <p:pic>
          <p:nvPicPr>
            <p:cNvPr id="29" name="Picture 28">
              <a:extLst>
                <a:ext uri="{FF2B5EF4-FFF2-40B4-BE49-F238E27FC236}">
                  <a16:creationId xmlns:a16="http://schemas.microsoft.com/office/drawing/2014/main" id="{DEAAFAB9-E93E-EC4D-A43A-CCB20589DF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42755" y="4149214"/>
              <a:ext cx="412773" cy="421618"/>
            </a:xfrm>
            <a:prstGeom prst="rect">
              <a:avLst/>
            </a:prstGeom>
          </p:spPr>
        </p:pic>
      </p:grpSp>
      <p:sp>
        <p:nvSpPr>
          <p:cNvPr id="24" name="TextBox 23">
            <a:extLst>
              <a:ext uri="{FF2B5EF4-FFF2-40B4-BE49-F238E27FC236}">
                <a16:creationId xmlns:a16="http://schemas.microsoft.com/office/drawing/2014/main" id="{B47DA334-D201-8440-B4E7-CA05F2BFA614}"/>
              </a:ext>
            </a:extLst>
          </p:cNvPr>
          <p:cNvSpPr txBox="1"/>
          <p:nvPr/>
        </p:nvSpPr>
        <p:spPr>
          <a:xfrm>
            <a:off x="8187208" y="4038630"/>
            <a:ext cx="2051869" cy="1477328"/>
          </a:xfrm>
          <a:prstGeom prst="rect">
            <a:avLst/>
          </a:prstGeom>
          <a:noFill/>
        </p:spPr>
        <p:txBody>
          <a:bodyPr wrap="square" rtlCol="0">
            <a:spAutoFit/>
          </a:bodyPr>
          <a:lstStyle/>
          <a:p>
            <a:r>
              <a:rPr lang="en-US" b="1" dirty="0">
                <a:solidFill>
                  <a:schemeClr val="accent4">
                    <a:lumMod val="50000"/>
                  </a:schemeClr>
                </a:solidFill>
              </a:rPr>
              <a:t>Go faster</a:t>
            </a:r>
          </a:p>
          <a:p>
            <a:r>
              <a:rPr lang="en-US" b="1" dirty="0">
                <a:solidFill>
                  <a:schemeClr val="accent4">
                    <a:lumMod val="50000"/>
                  </a:schemeClr>
                </a:solidFill>
              </a:rPr>
              <a:t>Add more trains</a:t>
            </a:r>
          </a:p>
          <a:p>
            <a:r>
              <a:rPr lang="en-US" b="1" dirty="0">
                <a:solidFill>
                  <a:schemeClr val="accent4">
                    <a:lumMod val="50000"/>
                  </a:schemeClr>
                </a:solidFill>
              </a:rPr>
              <a:t>Add high speed rail</a:t>
            </a:r>
          </a:p>
          <a:p>
            <a:r>
              <a:rPr lang="en-US" b="1" dirty="0">
                <a:solidFill>
                  <a:schemeClr val="accent4">
                    <a:lumMod val="50000"/>
                  </a:schemeClr>
                </a:solidFill>
              </a:rPr>
              <a:t>Add extra boxcars</a:t>
            </a:r>
          </a:p>
          <a:p>
            <a:r>
              <a:rPr lang="en-US" b="1" dirty="0">
                <a:solidFill>
                  <a:schemeClr val="accent4">
                    <a:lumMod val="50000"/>
                  </a:schemeClr>
                </a:solidFill>
              </a:rPr>
              <a:t>Pack boxcars full</a:t>
            </a:r>
          </a:p>
        </p:txBody>
      </p:sp>
      <p:sp>
        <p:nvSpPr>
          <p:cNvPr id="35" name="TextBox 34">
            <a:extLst>
              <a:ext uri="{FF2B5EF4-FFF2-40B4-BE49-F238E27FC236}">
                <a16:creationId xmlns:a16="http://schemas.microsoft.com/office/drawing/2014/main" id="{0F40B697-6110-2644-A791-F5360D544F4E}"/>
              </a:ext>
            </a:extLst>
          </p:cNvPr>
          <p:cNvSpPr txBox="1"/>
          <p:nvPr/>
        </p:nvSpPr>
        <p:spPr>
          <a:xfrm>
            <a:off x="10370079" y="4570688"/>
            <a:ext cx="1821921" cy="369332"/>
          </a:xfrm>
          <a:prstGeom prst="rect">
            <a:avLst/>
          </a:prstGeom>
          <a:noFill/>
        </p:spPr>
        <p:txBody>
          <a:bodyPr wrap="square" rtlCol="0">
            <a:spAutoFit/>
          </a:bodyPr>
          <a:lstStyle/>
          <a:p>
            <a:r>
              <a:rPr lang="en-US" b="1" dirty="0">
                <a:solidFill>
                  <a:schemeClr val="accent4">
                    <a:lumMod val="50000"/>
                  </a:schemeClr>
                </a:solidFill>
              </a:rPr>
              <a:t>MAP (CO x SVR)</a:t>
            </a:r>
          </a:p>
        </p:txBody>
      </p:sp>
      <p:grpSp>
        <p:nvGrpSpPr>
          <p:cNvPr id="53" name="Group 52">
            <a:extLst>
              <a:ext uri="{FF2B5EF4-FFF2-40B4-BE49-F238E27FC236}">
                <a16:creationId xmlns:a16="http://schemas.microsoft.com/office/drawing/2014/main" id="{DE05B22E-546C-1844-BB0F-15F9902AA80C}"/>
              </a:ext>
            </a:extLst>
          </p:cNvPr>
          <p:cNvGrpSpPr/>
          <p:nvPr/>
        </p:nvGrpSpPr>
        <p:grpSpPr>
          <a:xfrm>
            <a:off x="9180604" y="4128137"/>
            <a:ext cx="2701263" cy="369332"/>
            <a:chOff x="8817129" y="4117573"/>
            <a:chExt cx="2701263" cy="369332"/>
          </a:xfrm>
        </p:grpSpPr>
        <p:sp>
          <p:nvSpPr>
            <p:cNvPr id="33" name="TextBox 32">
              <a:extLst>
                <a:ext uri="{FF2B5EF4-FFF2-40B4-BE49-F238E27FC236}">
                  <a16:creationId xmlns:a16="http://schemas.microsoft.com/office/drawing/2014/main" id="{1B5BEB83-8EFC-D74E-ACF1-707010DFB649}"/>
                </a:ext>
              </a:extLst>
            </p:cNvPr>
            <p:cNvSpPr txBox="1"/>
            <p:nvPr/>
          </p:nvSpPr>
          <p:spPr>
            <a:xfrm>
              <a:off x="10117069" y="4117573"/>
              <a:ext cx="1401323" cy="369332"/>
            </a:xfrm>
            <a:prstGeom prst="rect">
              <a:avLst/>
            </a:prstGeom>
            <a:noFill/>
          </p:spPr>
          <p:txBody>
            <a:bodyPr wrap="square" rtlCol="0">
              <a:spAutoFit/>
            </a:bodyPr>
            <a:lstStyle/>
            <a:p>
              <a:r>
                <a:rPr lang="en-US" b="1" dirty="0">
                  <a:solidFill>
                    <a:schemeClr val="accent4">
                      <a:lumMod val="50000"/>
                    </a:schemeClr>
                  </a:solidFill>
                </a:rPr>
                <a:t>CO (SV x HR)</a:t>
              </a:r>
            </a:p>
          </p:txBody>
        </p:sp>
        <p:cxnSp>
          <p:nvCxnSpPr>
            <p:cNvPr id="36" name="Straight Connector 35">
              <a:extLst>
                <a:ext uri="{FF2B5EF4-FFF2-40B4-BE49-F238E27FC236}">
                  <a16:creationId xmlns:a16="http://schemas.microsoft.com/office/drawing/2014/main" id="{3871AF99-D627-0D46-89B2-B440199F16FF}"/>
                </a:ext>
              </a:extLst>
            </p:cNvPr>
            <p:cNvCxnSpPr>
              <a:cxnSpLocks/>
              <a:stCxn id="33" idx="1"/>
            </p:cNvCxnSpPr>
            <p:nvPr/>
          </p:nvCxnSpPr>
          <p:spPr bwMode="auto">
            <a:xfrm flipH="1" flipV="1">
              <a:off x="8817129" y="4200739"/>
              <a:ext cx="1299940" cy="10150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40" name="Straight Connector 39">
              <a:extLst>
                <a:ext uri="{FF2B5EF4-FFF2-40B4-BE49-F238E27FC236}">
                  <a16:creationId xmlns:a16="http://schemas.microsoft.com/office/drawing/2014/main" id="{9821CA54-0D0A-A549-98B9-0C243370DC7A}"/>
                </a:ext>
              </a:extLst>
            </p:cNvPr>
            <p:cNvCxnSpPr>
              <a:cxnSpLocks/>
              <a:stCxn id="33" idx="1"/>
            </p:cNvCxnSpPr>
            <p:nvPr/>
          </p:nvCxnSpPr>
          <p:spPr bwMode="auto">
            <a:xfrm flipH="1">
              <a:off x="9542525" y="4302239"/>
              <a:ext cx="574544" cy="149549"/>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grpSp>
      <p:sp>
        <p:nvSpPr>
          <p:cNvPr id="44" name="TextBox 43">
            <a:extLst>
              <a:ext uri="{FF2B5EF4-FFF2-40B4-BE49-F238E27FC236}">
                <a16:creationId xmlns:a16="http://schemas.microsoft.com/office/drawing/2014/main" id="{5936B9AB-4A24-EB41-A9E4-316801EEB762}"/>
              </a:ext>
            </a:extLst>
          </p:cNvPr>
          <p:cNvSpPr txBox="1"/>
          <p:nvPr/>
        </p:nvSpPr>
        <p:spPr>
          <a:xfrm>
            <a:off x="10856051" y="4851556"/>
            <a:ext cx="887736" cy="369332"/>
          </a:xfrm>
          <a:prstGeom prst="rect">
            <a:avLst/>
          </a:prstGeom>
          <a:noFill/>
        </p:spPr>
        <p:txBody>
          <a:bodyPr wrap="square" rtlCol="0">
            <a:spAutoFit/>
          </a:bodyPr>
          <a:lstStyle/>
          <a:p>
            <a:r>
              <a:rPr lang="en-US" b="1" dirty="0">
                <a:solidFill>
                  <a:schemeClr val="accent4">
                    <a:lumMod val="50000"/>
                  </a:schemeClr>
                </a:solidFill>
              </a:rPr>
              <a:t>Hb</a:t>
            </a:r>
          </a:p>
        </p:txBody>
      </p:sp>
      <p:sp>
        <p:nvSpPr>
          <p:cNvPr id="45" name="TextBox 44">
            <a:extLst>
              <a:ext uri="{FF2B5EF4-FFF2-40B4-BE49-F238E27FC236}">
                <a16:creationId xmlns:a16="http://schemas.microsoft.com/office/drawing/2014/main" id="{0D68E16C-E762-EC49-8024-EC74FDE3633F}"/>
              </a:ext>
            </a:extLst>
          </p:cNvPr>
          <p:cNvSpPr txBox="1"/>
          <p:nvPr/>
        </p:nvSpPr>
        <p:spPr>
          <a:xfrm>
            <a:off x="10799100" y="5128555"/>
            <a:ext cx="887736" cy="369332"/>
          </a:xfrm>
          <a:prstGeom prst="rect">
            <a:avLst/>
          </a:prstGeom>
          <a:noFill/>
        </p:spPr>
        <p:txBody>
          <a:bodyPr wrap="square" rtlCol="0">
            <a:spAutoFit/>
          </a:bodyPr>
          <a:lstStyle/>
          <a:p>
            <a:r>
              <a:rPr lang="en-US" b="1" dirty="0">
                <a:solidFill>
                  <a:schemeClr val="accent4">
                    <a:lumMod val="50000"/>
                  </a:schemeClr>
                </a:solidFill>
              </a:rPr>
              <a:t>SaO2</a:t>
            </a:r>
          </a:p>
        </p:txBody>
      </p:sp>
      <p:grpSp>
        <p:nvGrpSpPr>
          <p:cNvPr id="54" name="Group 53">
            <a:extLst>
              <a:ext uri="{FF2B5EF4-FFF2-40B4-BE49-F238E27FC236}">
                <a16:creationId xmlns:a16="http://schemas.microsoft.com/office/drawing/2014/main" id="{236D3EE8-FFE5-AC41-81DB-7985A03D4E74}"/>
              </a:ext>
            </a:extLst>
          </p:cNvPr>
          <p:cNvGrpSpPr/>
          <p:nvPr/>
        </p:nvGrpSpPr>
        <p:grpSpPr>
          <a:xfrm>
            <a:off x="1342673" y="1556685"/>
            <a:ext cx="1225494" cy="778287"/>
            <a:chOff x="1342673" y="1556685"/>
            <a:chExt cx="1225494" cy="778287"/>
          </a:xfrm>
        </p:grpSpPr>
        <p:sp>
          <p:nvSpPr>
            <p:cNvPr id="34" name="Rectangle 76">
              <a:extLst>
                <a:ext uri="{FF2B5EF4-FFF2-40B4-BE49-F238E27FC236}">
                  <a16:creationId xmlns:a16="http://schemas.microsoft.com/office/drawing/2014/main" id="{68392EA0-6582-B841-B652-0C528043E315}"/>
                </a:ext>
              </a:extLst>
            </p:cNvPr>
            <p:cNvSpPr txBox="1">
              <a:spLocks noChangeArrowheads="1"/>
            </p:cNvSpPr>
            <p:nvPr/>
          </p:nvSpPr>
          <p:spPr>
            <a:xfrm>
              <a:off x="1342674" y="1556685"/>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SvO</a:t>
              </a:r>
              <a:r>
                <a:rPr lang="en-US" altLang="en-US" sz="2000" b="1" baseline="-25000"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47" name="Rectangle 76">
              <a:extLst>
                <a:ext uri="{FF2B5EF4-FFF2-40B4-BE49-F238E27FC236}">
                  <a16:creationId xmlns:a16="http://schemas.microsoft.com/office/drawing/2014/main" id="{7C33849B-FD55-2342-A032-636D36B6890E}"/>
                </a:ext>
              </a:extLst>
            </p:cNvPr>
            <p:cNvSpPr txBox="1">
              <a:spLocks noChangeArrowheads="1"/>
            </p:cNvSpPr>
            <p:nvPr/>
          </p:nvSpPr>
          <p:spPr>
            <a:xfrm>
              <a:off x="1342673" y="1934862"/>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70%</a:t>
              </a:r>
              <a:endParaRPr lang="en-US" altLang="en-US" sz="2000" b="1" baseline="-25000" dirty="0">
                <a:solidFill>
                  <a:schemeClr val="tx2">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48" name="Rectangle 47">
            <a:extLst>
              <a:ext uri="{FF2B5EF4-FFF2-40B4-BE49-F238E27FC236}">
                <a16:creationId xmlns:a16="http://schemas.microsoft.com/office/drawing/2014/main" id="{C8149548-4FB7-3F4A-9E10-84ABCFC45858}"/>
              </a:ext>
            </a:extLst>
          </p:cNvPr>
          <p:cNvSpPr/>
          <p:nvPr/>
        </p:nvSpPr>
        <p:spPr>
          <a:xfrm>
            <a:off x="8368372" y="1556685"/>
            <a:ext cx="1026772" cy="400110"/>
          </a:xfrm>
          <a:prstGeom prst="rect">
            <a:avLst/>
          </a:prstGeom>
        </p:spPr>
        <p:txBody>
          <a:bodyPr wrap="square">
            <a:spAutoFit/>
          </a:bodyPr>
          <a:lstStyle/>
          <a:p>
            <a:r>
              <a:rPr lang="en-US" sz="2000" b="1" cap="small" dirty="0">
                <a:solidFill>
                  <a:schemeClr val="tx2">
                    <a:lumMod val="75000"/>
                  </a:schemeClr>
                </a:solidFill>
              </a:rPr>
              <a:t>95-97%</a:t>
            </a:r>
            <a:endParaRPr lang="en-US" sz="2000" dirty="0">
              <a:solidFill>
                <a:schemeClr val="tx2">
                  <a:lumMod val="75000"/>
                </a:schemeClr>
              </a:solidFill>
            </a:endParaRPr>
          </a:p>
        </p:txBody>
      </p:sp>
      <p:grpSp>
        <p:nvGrpSpPr>
          <p:cNvPr id="52" name="Group 51">
            <a:extLst>
              <a:ext uri="{FF2B5EF4-FFF2-40B4-BE49-F238E27FC236}">
                <a16:creationId xmlns:a16="http://schemas.microsoft.com/office/drawing/2014/main" id="{A0990523-BE89-A041-AA38-C7C9E4597516}"/>
              </a:ext>
            </a:extLst>
          </p:cNvPr>
          <p:cNvGrpSpPr/>
          <p:nvPr/>
        </p:nvGrpSpPr>
        <p:grpSpPr>
          <a:xfrm>
            <a:off x="1337632" y="2328339"/>
            <a:ext cx="1225493" cy="784920"/>
            <a:chOff x="1337632" y="2328339"/>
            <a:chExt cx="1225493" cy="784920"/>
          </a:xfrm>
        </p:grpSpPr>
        <p:sp>
          <p:nvSpPr>
            <p:cNvPr id="49" name="Down Arrow 48">
              <a:extLst>
                <a:ext uri="{FF2B5EF4-FFF2-40B4-BE49-F238E27FC236}">
                  <a16:creationId xmlns:a16="http://schemas.microsoft.com/office/drawing/2014/main" id="{5AD400B7-CDBA-C848-AA2C-6276DC71028A}"/>
                </a:ext>
              </a:extLst>
            </p:cNvPr>
            <p:cNvSpPr/>
            <p:nvPr/>
          </p:nvSpPr>
          <p:spPr>
            <a:xfrm>
              <a:off x="1770940" y="2328339"/>
              <a:ext cx="210619" cy="400110"/>
            </a:xfrm>
            <a:prstGeom prst="downArrow">
              <a:avLst>
                <a:gd name="adj1" fmla="val 49962"/>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76">
              <a:extLst>
                <a:ext uri="{FF2B5EF4-FFF2-40B4-BE49-F238E27FC236}">
                  <a16:creationId xmlns:a16="http://schemas.microsoft.com/office/drawing/2014/main" id="{8437F41A-98F5-B446-83D9-350F00A9D8C4}"/>
                </a:ext>
              </a:extLst>
            </p:cNvPr>
            <p:cNvSpPr txBox="1">
              <a:spLocks noChangeArrowheads="1"/>
            </p:cNvSpPr>
            <p:nvPr/>
          </p:nvSpPr>
          <p:spPr>
            <a:xfrm>
              <a:off x="1337632" y="2713149"/>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50%</a:t>
              </a:r>
              <a:endParaRPr lang="en-US" altLang="en-US" sz="2000" b="1" baseline="-2500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grpSp>
      <p:cxnSp>
        <p:nvCxnSpPr>
          <p:cNvPr id="60" name="Straight Connector 59">
            <a:extLst>
              <a:ext uri="{FF2B5EF4-FFF2-40B4-BE49-F238E27FC236}">
                <a16:creationId xmlns:a16="http://schemas.microsoft.com/office/drawing/2014/main" id="{6D058F7B-8BC8-B241-9A88-4EB99F628126}"/>
              </a:ext>
            </a:extLst>
          </p:cNvPr>
          <p:cNvCxnSpPr>
            <a:cxnSpLocks/>
            <a:stCxn id="33" idx="3"/>
          </p:cNvCxnSpPr>
          <p:nvPr/>
        </p:nvCxnSpPr>
        <p:spPr bwMode="auto">
          <a:xfrm flipH="1" flipV="1">
            <a:off x="10480545" y="4308331"/>
            <a:ext cx="1401322" cy="4472"/>
          </a:xfrm>
          <a:prstGeom prst="line">
            <a:avLst/>
          </a:prstGeom>
          <a:solidFill>
            <a:schemeClr val="accent1"/>
          </a:solidFill>
          <a:ln w="63500" cap="flat" cmpd="sng" algn="ctr">
            <a:solidFill>
              <a:srgbClr val="C00000"/>
            </a:solidFill>
            <a:prstDash val="solid"/>
            <a:miter lim="800000"/>
            <a:headEnd type="none" w="med" len="med"/>
            <a:tailEnd type="none" w="med" len="med"/>
          </a:ln>
          <a:effectLst/>
        </p:spPr>
      </p:cxnSp>
      <p:cxnSp>
        <p:nvCxnSpPr>
          <p:cNvPr id="65" name="Straight Connector 64">
            <a:extLst>
              <a:ext uri="{FF2B5EF4-FFF2-40B4-BE49-F238E27FC236}">
                <a16:creationId xmlns:a16="http://schemas.microsoft.com/office/drawing/2014/main" id="{97371885-9D17-9045-B15E-6E591EF76BCC}"/>
              </a:ext>
            </a:extLst>
          </p:cNvPr>
          <p:cNvCxnSpPr>
            <a:cxnSpLocks/>
            <a:endCxn id="35" idx="1"/>
          </p:cNvCxnSpPr>
          <p:nvPr/>
        </p:nvCxnSpPr>
        <p:spPr bwMode="auto">
          <a:xfrm flipH="1">
            <a:off x="10370079" y="4755354"/>
            <a:ext cx="1669521" cy="0"/>
          </a:xfrm>
          <a:prstGeom prst="line">
            <a:avLst/>
          </a:prstGeom>
          <a:solidFill>
            <a:schemeClr val="accent1"/>
          </a:solidFill>
          <a:ln w="63500" cap="flat" cmpd="sng" algn="ctr">
            <a:solidFill>
              <a:srgbClr val="C00000"/>
            </a:solidFill>
            <a:prstDash val="solid"/>
            <a:miter lim="800000"/>
            <a:headEnd type="none" w="med" len="med"/>
            <a:tailEnd type="none" w="med" len="med"/>
          </a:ln>
          <a:effectLst/>
        </p:spPr>
      </p:cxnSp>
      <p:cxnSp>
        <p:nvCxnSpPr>
          <p:cNvPr id="69" name="Straight Connector 68">
            <a:extLst>
              <a:ext uri="{FF2B5EF4-FFF2-40B4-BE49-F238E27FC236}">
                <a16:creationId xmlns:a16="http://schemas.microsoft.com/office/drawing/2014/main" id="{9F618428-D019-AE48-A3FA-C8719E7588F4}"/>
              </a:ext>
            </a:extLst>
          </p:cNvPr>
          <p:cNvCxnSpPr>
            <a:cxnSpLocks/>
            <a:endCxn id="44" idx="1"/>
          </p:cNvCxnSpPr>
          <p:nvPr/>
        </p:nvCxnSpPr>
        <p:spPr bwMode="auto">
          <a:xfrm flipH="1">
            <a:off x="10856051" y="5036222"/>
            <a:ext cx="553880" cy="0"/>
          </a:xfrm>
          <a:prstGeom prst="line">
            <a:avLst/>
          </a:prstGeom>
          <a:solidFill>
            <a:schemeClr val="accent1"/>
          </a:solidFill>
          <a:ln w="63500" cap="flat" cmpd="sng" algn="ctr">
            <a:solidFill>
              <a:srgbClr val="C00000"/>
            </a:solidFill>
            <a:prstDash val="solid"/>
            <a:miter lim="800000"/>
            <a:headEnd type="none" w="med" len="med"/>
            <a:tailEnd type="none" w="med" len="med"/>
          </a:ln>
          <a:effectLst/>
        </p:spPr>
      </p:cxnSp>
      <p:cxnSp>
        <p:nvCxnSpPr>
          <p:cNvPr id="71" name="Straight Connector 70">
            <a:extLst>
              <a:ext uri="{FF2B5EF4-FFF2-40B4-BE49-F238E27FC236}">
                <a16:creationId xmlns:a16="http://schemas.microsoft.com/office/drawing/2014/main" id="{8B5AF47C-EB85-AD42-AB2A-4D6D923C1B29}"/>
              </a:ext>
            </a:extLst>
          </p:cNvPr>
          <p:cNvCxnSpPr>
            <a:cxnSpLocks/>
          </p:cNvCxnSpPr>
          <p:nvPr/>
        </p:nvCxnSpPr>
        <p:spPr bwMode="auto">
          <a:xfrm flipH="1">
            <a:off x="10807115" y="5313221"/>
            <a:ext cx="622889" cy="0"/>
          </a:xfrm>
          <a:prstGeom prst="line">
            <a:avLst/>
          </a:prstGeom>
          <a:solidFill>
            <a:schemeClr val="accent1"/>
          </a:solidFill>
          <a:ln w="63500" cap="flat" cmpd="sng" algn="ctr">
            <a:solidFill>
              <a:srgbClr val="C00000"/>
            </a:solidFill>
            <a:prstDash val="solid"/>
            <a:miter lim="800000"/>
            <a:headEnd type="none" w="med" len="med"/>
            <a:tailEnd type="none" w="med" len="med"/>
          </a:ln>
          <a:effectLst/>
        </p:spPr>
      </p:cxnSp>
      <p:pic>
        <p:nvPicPr>
          <p:cNvPr id="73" name="Picture 72">
            <a:extLst>
              <a:ext uri="{FF2B5EF4-FFF2-40B4-BE49-F238E27FC236}">
                <a16:creationId xmlns:a16="http://schemas.microsoft.com/office/drawing/2014/main" id="{CA4772FE-6B4F-724A-AD39-7BEBA2F5846B}"/>
              </a:ext>
            </a:extLst>
          </p:cNvPr>
          <p:cNvPicPr>
            <a:picLocks noChangeAspect="1"/>
          </p:cNvPicPr>
          <p:nvPr/>
        </p:nvPicPr>
        <p:blipFill>
          <a:blip r:embed="rId4"/>
          <a:stretch>
            <a:fillRect/>
          </a:stretch>
        </p:blipFill>
        <p:spPr>
          <a:xfrm rot="5154296">
            <a:off x="6024799" y="4337632"/>
            <a:ext cx="1601034" cy="1988380"/>
          </a:xfrm>
          <a:prstGeom prst="rect">
            <a:avLst/>
          </a:prstGeom>
        </p:spPr>
      </p:pic>
      <p:pic>
        <p:nvPicPr>
          <p:cNvPr id="67" name="Picture 66">
            <a:extLst>
              <a:ext uri="{FF2B5EF4-FFF2-40B4-BE49-F238E27FC236}">
                <a16:creationId xmlns:a16="http://schemas.microsoft.com/office/drawing/2014/main" id="{4C188510-4D22-C548-8E55-BA42038D6055}"/>
              </a:ext>
            </a:extLst>
          </p:cNvPr>
          <p:cNvPicPr>
            <a:picLocks noChangeAspect="1"/>
          </p:cNvPicPr>
          <p:nvPr/>
        </p:nvPicPr>
        <p:blipFill>
          <a:blip r:embed="rId9"/>
          <a:stretch>
            <a:fillRect/>
          </a:stretch>
        </p:blipFill>
        <p:spPr>
          <a:xfrm rot="12925725">
            <a:off x="2332982" y="3178343"/>
            <a:ext cx="960716" cy="966334"/>
          </a:xfrm>
          <a:prstGeom prst="rect">
            <a:avLst/>
          </a:prstGeom>
        </p:spPr>
      </p:pic>
      <p:pic>
        <p:nvPicPr>
          <p:cNvPr id="75" name="Picture 74">
            <a:extLst>
              <a:ext uri="{FF2B5EF4-FFF2-40B4-BE49-F238E27FC236}">
                <a16:creationId xmlns:a16="http://schemas.microsoft.com/office/drawing/2014/main" id="{63B6111B-B2BD-314C-A5BE-A0B6D4755DDB}"/>
              </a:ext>
            </a:extLst>
          </p:cNvPr>
          <p:cNvPicPr>
            <a:picLocks noChangeAspect="1"/>
          </p:cNvPicPr>
          <p:nvPr/>
        </p:nvPicPr>
        <p:blipFill>
          <a:blip r:embed="rId9"/>
          <a:stretch>
            <a:fillRect/>
          </a:stretch>
        </p:blipFill>
        <p:spPr>
          <a:xfrm rot="20966571">
            <a:off x="6240388" y="993294"/>
            <a:ext cx="960716" cy="966334"/>
          </a:xfrm>
          <a:prstGeom prst="rect">
            <a:avLst/>
          </a:prstGeom>
        </p:spPr>
      </p:pic>
      <p:grpSp>
        <p:nvGrpSpPr>
          <p:cNvPr id="78" name="Group 77">
            <a:extLst>
              <a:ext uri="{FF2B5EF4-FFF2-40B4-BE49-F238E27FC236}">
                <a16:creationId xmlns:a16="http://schemas.microsoft.com/office/drawing/2014/main" id="{BFC60BA7-0B68-4B4D-9486-5FE453790D7D}"/>
              </a:ext>
            </a:extLst>
          </p:cNvPr>
          <p:cNvGrpSpPr/>
          <p:nvPr/>
        </p:nvGrpSpPr>
        <p:grpSpPr>
          <a:xfrm>
            <a:off x="2951806" y="4894565"/>
            <a:ext cx="2807011" cy="1877675"/>
            <a:chOff x="3043269" y="4873717"/>
            <a:chExt cx="2807011" cy="1877675"/>
          </a:xfrm>
        </p:grpSpPr>
        <p:pic>
          <p:nvPicPr>
            <p:cNvPr id="42" name="Graphic 41" descr="Close">
              <a:extLst>
                <a:ext uri="{FF2B5EF4-FFF2-40B4-BE49-F238E27FC236}">
                  <a16:creationId xmlns:a16="http://schemas.microsoft.com/office/drawing/2014/main" id="{470D2440-E291-B94F-86F3-42066BFB21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35880" y="5836992"/>
              <a:ext cx="914400" cy="914400"/>
            </a:xfrm>
            <a:prstGeom prst="rect">
              <a:avLst/>
            </a:prstGeom>
          </p:spPr>
        </p:pic>
        <p:sp>
          <p:nvSpPr>
            <p:cNvPr id="76" name="Rectangle 76">
              <a:extLst>
                <a:ext uri="{FF2B5EF4-FFF2-40B4-BE49-F238E27FC236}">
                  <a16:creationId xmlns:a16="http://schemas.microsoft.com/office/drawing/2014/main" id="{7CB0D120-EB77-9B4C-9EE4-165D5C5D1CCD}"/>
                </a:ext>
              </a:extLst>
            </p:cNvPr>
            <p:cNvSpPr txBox="1">
              <a:spLocks noChangeArrowheads="1"/>
            </p:cNvSpPr>
            <p:nvPr/>
          </p:nvSpPr>
          <p:spPr>
            <a:xfrm>
              <a:off x="3226110" y="5615573"/>
              <a:ext cx="1225493" cy="400110"/>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Clr>
                  <a:srgbClr val="0069A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69A0"/>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69A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700"/>
                </a:spcAft>
                <a:buFont typeface="Arial" panose="020B0604020202020204" pitchFamily="34" charset="0"/>
                <a:buNone/>
              </a:pPr>
              <a:r>
                <a:rPr lang="en-US" altLang="en-US" sz="20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Sepsis</a:t>
              </a:r>
            </a:p>
          </p:txBody>
        </p:sp>
        <p:sp>
          <p:nvSpPr>
            <p:cNvPr id="77" name="Down Arrow 76">
              <a:extLst>
                <a:ext uri="{FF2B5EF4-FFF2-40B4-BE49-F238E27FC236}">
                  <a16:creationId xmlns:a16="http://schemas.microsoft.com/office/drawing/2014/main" id="{7EDAB8A6-5D9F-1C4A-A67A-876734C837D6}"/>
                </a:ext>
              </a:extLst>
            </p:cNvPr>
            <p:cNvSpPr/>
            <p:nvPr/>
          </p:nvSpPr>
          <p:spPr>
            <a:xfrm rot="17946577">
              <a:off x="4582294" y="5638510"/>
              <a:ext cx="154663" cy="782165"/>
            </a:xfrm>
            <a:prstGeom prst="downArrow">
              <a:avLst>
                <a:gd name="adj1" fmla="val 49962"/>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3">
              <a:extLst>
                <a:ext uri="{FF2B5EF4-FFF2-40B4-BE49-F238E27FC236}">
                  <a16:creationId xmlns:a16="http://schemas.microsoft.com/office/drawing/2014/main" id="{37F3E0C9-FA81-DD45-B722-33C6E3534D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43269" y="4873717"/>
              <a:ext cx="898057" cy="898057"/>
            </a:xfrm>
            <a:prstGeom prst="rect">
              <a:avLst/>
            </a:prstGeom>
          </p:spPr>
        </p:pic>
      </p:grpSp>
      <p:pic>
        <p:nvPicPr>
          <p:cNvPr id="83" name="Picture 82">
            <a:extLst>
              <a:ext uri="{FF2B5EF4-FFF2-40B4-BE49-F238E27FC236}">
                <a16:creationId xmlns:a16="http://schemas.microsoft.com/office/drawing/2014/main" id="{B618F5C3-8806-6747-8F7A-7755B869844E}"/>
              </a:ext>
            </a:extLst>
          </p:cNvPr>
          <p:cNvPicPr>
            <a:picLocks noChangeAspect="1"/>
          </p:cNvPicPr>
          <p:nvPr/>
        </p:nvPicPr>
        <p:blipFill>
          <a:blip r:embed="rId9"/>
          <a:stretch>
            <a:fillRect/>
          </a:stretch>
        </p:blipFill>
        <p:spPr>
          <a:xfrm rot="4171526">
            <a:off x="7030103" y="3997315"/>
            <a:ext cx="895339" cy="900575"/>
          </a:xfrm>
          <a:prstGeom prst="rect">
            <a:avLst/>
          </a:prstGeom>
        </p:spPr>
      </p:pic>
      <p:pic>
        <p:nvPicPr>
          <p:cNvPr id="84" name="Picture 83">
            <a:extLst>
              <a:ext uri="{FF2B5EF4-FFF2-40B4-BE49-F238E27FC236}">
                <a16:creationId xmlns:a16="http://schemas.microsoft.com/office/drawing/2014/main" id="{B83128D8-4920-994C-BAA8-F7A0125852F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81758" y="2534551"/>
            <a:ext cx="2864064" cy="1107587"/>
          </a:xfrm>
          <a:prstGeom prst="rect">
            <a:avLst/>
          </a:prstGeom>
        </p:spPr>
      </p:pic>
      <p:pic>
        <p:nvPicPr>
          <p:cNvPr id="90" name="Graphic 89" descr="Close">
            <a:extLst>
              <a:ext uri="{FF2B5EF4-FFF2-40B4-BE49-F238E27FC236}">
                <a16:creationId xmlns:a16="http://schemas.microsoft.com/office/drawing/2014/main" id="{E1824E6D-D123-8944-88E3-034E484A52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435032" y="5879764"/>
            <a:ext cx="769786" cy="769786"/>
          </a:xfrm>
          <a:prstGeom prst="rect">
            <a:avLst/>
          </a:prstGeom>
        </p:spPr>
      </p:pic>
      <p:sp>
        <p:nvSpPr>
          <p:cNvPr id="56" name="Rectangle 55">
            <a:extLst>
              <a:ext uri="{FF2B5EF4-FFF2-40B4-BE49-F238E27FC236}">
                <a16:creationId xmlns:a16="http://schemas.microsoft.com/office/drawing/2014/main" id="{799A4362-B786-9C4E-A8B3-CE8E475BCE27}"/>
              </a:ext>
            </a:extLst>
          </p:cNvPr>
          <p:cNvSpPr/>
          <p:nvPr/>
        </p:nvSpPr>
        <p:spPr>
          <a:xfrm>
            <a:off x="502739" y="1749415"/>
            <a:ext cx="11186522" cy="2862322"/>
          </a:xfrm>
          <a:prstGeom prst="rect">
            <a:avLst/>
          </a:prstGeom>
          <a:solidFill>
            <a:schemeClr val="tx1"/>
          </a:solidFill>
        </p:spPr>
        <p:txBody>
          <a:bodyPr wrap="square">
            <a:spAutoFit/>
          </a:bodyPr>
          <a:lstStyle/>
          <a:p>
            <a:pPr algn="ctr"/>
            <a:r>
              <a:rPr lang="en-US" sz="6000" b="1" cap="small" dirty="0">
                <a:solidFill>
                  <a:srgbClr val="FFC000"/>
                </a:solidFill>
              </a:rPr>
              <a:t>Shock is due to inadequate oxygen </a:t>
            </a:r>
            <a:r>
              <a:rPr lang="en-US" sz="6000" b="1" u="sng" cap="small" dirty="0">
                <a:solidFill>
                  <a:srgbClr val="FFC000"/>
                </a:solidFill>
              </a:rPr>
              <a:t>delivery</a:t>
            </a:r>
            <a:r>
              <a:rPr lang="en-US" sz="6000" b="1" cap="small" dirty="0">
                <a:solidFill>
                  <a:srgbClr val="FFC000"/>
                </a:solidFill>
              </a:rPr>
              <a:t> and/or </a:t>
            </a:r>
            <a:r>
              <a:rPr lang="en-US" sz="6000" b="1" u="sng" cap="small" dirty="0">
                <a:solidFill>
                  <a:srgbClr val="FFC000"/>
                </a:solidFill>
              </a:rPr>
              <a:t>extraction</a:t>
            </a:r>
            <a:r>
              <a:rPr lang="en-US" sz="6000" b="1" cap="small" dirty="0">
                <a:solidFill>
                  <a:srgbClr val="FFC000"/>
                </a:solidFill>
              </a:rPr>
              <a:t> to tissues and cells </a:t>
            </a:r>
            <a:endParaRPr lang="en-US" sz="6000" dirty="0">
              <a:solidFill>
                <a:srgbClr val="FFC000"/>
              </a:solidFill>
            </a:endParaRPr>
          </a:p>
        </p:txBody>
      </p:sp>
    </p:spTree>
    <p:extLst>
      <p:ext uri="{BB962C8B-B14F-4D97-AF65-F5344CB8AC3E}">
        <p14:creationId xmlns:p14="http://schemas.microsoft.com/office/powerpoint/2010/main" val="1598816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E8BB73-3F0C-8837-BB96-88F06E1B1C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350" y="168274"/>
            <a:ext cx="10147300" cy="6158278"/>
          </a:xfrm>
          <a:prstGeom prst="rect">
            <a:avLst/>
          </a:prstGeom>
        </p:spPr>
      </p:pic>
      <p:sp>
        <p:nvSpPr>
          <p:cNvPr id="2" name="Slide Number Placeholder 1">
            <a:extLst>
              <a:ext uri="{FF2B5EF4-FFF2-40B4-BE49-F238E27FC236}">
                <a16:creationId xmlns:a16="http://schemas.microsoft.com/office/drawing/2014/main" id="{DE447948-00B6-D781-CABD-AAABF2D37293}"/>
              </a:ext>
            </a:extLst>
          </p:cNvPr>
          <p:cNvSpPr>
            <a:spLocks noGrp="1"/>
          </p:cNvSpPr>
          <p:nvPr>
            <p:ph type="sldNum" sz="quarter" idx="12"/>
          </p:nvPr>
        </p:nvSpPr>
        <p:spPr/>
        <p:txBody>
          <a:bodyPr/>
          <a:lstStyle/>
          <a:p>
            <a:fld id="{68ED44F7-3DD0-44D3-90D4-8480E2AD89C6}" type="slidenum">
              <a:rPr lang="en-US" smtClean="0"/>
              <a:t>8</a:t>
            </a:fld>
            <a:endParaRPr lang="en-US"/>
          </a:p>
        </p:txBody>
      </p:sp>
      <p:pic>
        <p:nvPicPr>
          <p:cNvPr id="6" name="Picture 5">
            <a:extLst>
              <a:ext uri="{FF2B5EF4-FFF2-40B4-BE49-F238E27FC236}">
                <a16:creationId xmlns:a16="http://schemas.microsoft.com/office/drawing/2014/main" id="{BADC2612-405F-DE14-8208-35649CF75F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60622">
            <a:off x="3193831" y="399883"/>
            <a:ext cx="5403434" cy="3570965"/>
          </a:xfrm>
          <a:prstGeom prst="rect">
            <a:avLst/>
          </a:prstGeom>
        </p:spPr>
      </p:pic>
    </p:spTree>
    <p:extLst>
      <p:ext uri="{BB962C8B-B14F-4D97-AF65-F5344CB8AC3E}">
        <p14:creationId xmlns:p14="http://schemas.microsoft.com/office/powerpoint/2010/main" val="385752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D096A-20DF-9C4F-A17D-E28E154B2FFD}"/>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HYPOTENSION ≠ SHOCK</a:t>
            </a:r>
          </a:p>
        </p:txBody>
      </p:sp>
      <p:sp>
        <p:nvSpPr>
          <p:cNvPr id="4" name="Slide Number Placeholder 3">
            <a:extLst>
              <a:ext uri="{FF2B5EF4-FFF2-40B4-BE49-F238E27FC236}">
                <a16:creationId xmlns:a16="http://schemas.microsoft.com/office/drawing/2014/main" id="{17FA7C3F-3D63-324D-97F1-5F29E8A80639}"/>
              </a:ext>
            </a:extLst>
          </p:cNvPr>
          <p:cNvSpPr>
            <a:spLocks noGrp="1"/>
          </p:cNvSpPr>
          <p:nvPr>
            <p:ph type="sldNum" sz="quarter" idx="12"/>
          </p:nvPr>
        </p:nvSpPr>
        <p:spPr/>
        <p:txBody>
          <a:bodyPr/>
          <a:lstStyle/>
          <a:p>
            <a:fld id="{68ED44F7-3DD0-44D3-90D4-8480E2AD89C6}" type="slidenum">
              <a:rPr lang="en-US" smtClean="0"/>
              <a:pPr/>
              <a:t>9</a:t>
            </a:fld>
            <a:endParaRPr lang="en-US" dirty="0"/>
          </a:p>
        </p:txBody>
      </p:sp>
      <p:sp>
        <p:nvSpPr>
          <p:cNvPr id="6" name="Oval 5">
            <a:extLst>
              <a:ext uri="{FF2B5EF4-FFF2-40B4-BE49-F238E27FC236}">
                <a16:creationId xmlns:a16="http://schemas.microsoft.com/office/drawing/2014/main" id="{326866F5-6474-C443-984C-4AE8BCEE78C8}"/>
              </a:ext>
            </a:extLst>
          </p:cNvPr>
          <p:cNvSpPr/>
          <p:nvPr/>
        </p:nvSpPr>
        <p:spPr>
          <a:xfrm>
            <a:off x="3982047" y="1717743"/>
            <a:ext cx="4038600" cy="41529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DB6CA5C-FBEA-0840-85C1-B0906E427F42}"/>
              </a:ext>
            </a:extLst>
          </p:cNvPr>
          <p:cNvSpPr/>
          <p:nvPr/>
        </p:nvSpPr>
        <p:spPr>
          <a:xfrm>
            <a:off x="3722462" y="1716932"/>
            <a:ext cx="4038601" cy="41529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E0F02FC-794D-1449-B580-9628D2FB9D7E}"/>
              </a:ext>
            </a:extLst>
          </p:cNvPr>
          <p:cNvSpPr txBox="1"/>
          <p:nvPr/>
        </p:nvSpPr>
        <p:spPr>
          <a:xfrm>
            <a:off x="4489203" y="3429001"/>
            <a:ext cx="3024290" cy="646331"/>
          </a:xfrm>
          <a:prstGeom prst="rect">
            <a:avLst/>
          </a:prstGeom>
          <a:noFill/>
        </p:spPr>
        <p:txBody>
          <a:bodyPr wrap="non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NEARLY ALL HYPOTENSIVE</a:t>
            </a:r>
          </a:p>
          <a:p>
            <a:pPr algn="ctr"/>
            <a:r>
              <a:rPr lang="en-US" dirty="0">
                <a:latin typeface="Open Sans" panose="020B0606030504020204" pitchFamily="34" charset="0"/>
                <a:ea typeface="Open Sans" panose="020B0606030504020204" pitchFamily="34" charset="0"/>
                <a:cs typeface="Open Sans" panose="020B0606030504020204" pitchFamily="34" charset="0"/>
              </a:rPr>
              <a:t>PATIENTS ARE IN SHOCK</a:t>
            </a:r>
          </a:p>
        </p:txBody>
      </p:sp>
      <p:sp>
        <p:nvSpPr>
          <p:cNvPr id="9" name="TextBox 8">
            <a:extLst>
              <a:ext uri="{FF2B5EF4-FFF2-40B4-BE49-F238E27FC236}">
                <a16:creationId xmlns:a16="http://schemas.microsoft.com/office/drawing/2014/main" id="{42CBED64-930F-DE4F-9ED3-F32724010531}"/>
              </a:ext>
            </a:extLst>
          </p:cNvPr>
          <p:cNvSpPr txBox="1"/>
          <p:nvPr/>
        </p:nvSpPr>
        <p:spPr>
          <a:xfrm>
            <a:off x="1882392" y="1699098"/>
            <a:ext cx="1952971" cy="2308324"/>
          </a:xfrm>
          <a:prstGeom prst="rect">
            <a:avLst/>
          </a:prstGeom>
          <a:noFill/>
        </p:spPr>
        <p:txBody>
          <a:bodyPr wrap="none" rtlCol="0">
            <a:spAutoFit/>
          </a:bodyPr>
          <a:lstStyle/>
          <a:p>
            <a:r>
              <a:rPr lang="en-US" b="1" dirty="0">
                <a:latin typeface="Open Sans" panose="020B0606030504020204" pitchFamily="34" charset="0"/>
                <a:ea typeface="Open Sans" panose="020B0606030504020204" pitchFamily="34" charset="0"/>
                <a:cs typeface="Open Sans" panose="020B0606030504020204" pitchFamily="34" charset="0"/>
              </a:rPr>
              <a:t>HYPOTENSION</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Defined by MAP</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Easy to measure</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Determined by:</a:t>
            </a:r>
          </a:p>
          <a:p>
            <a:r>
              <a:rPr lang="en-US" dirty="0">
                <a:latin typeface="Open Sans" panose="020B0606030504020204" pitchFamily="34" charset="0"/>
                <a:ea typeface="Open Sans" panose="020B0606030504020204" pitchFamily="34" charset="0"/>
                <a:cs typeface="Open Sans" panose="020B0606030504020204" pitchFamily="34" charset="0"/>
              </a:rPr>
              <a:t>CO, SVR, CVP</a:t>
            </a:r>
          </a:p>
        </p:txBody>
      </p:sp>
      <p:sp>
        <p:nvSpPr>
          <p:cNvPr id="10" name="TextBox 9">
            <a:extLst>
              <a:ext uri="{FF2B5EF4-FFF2-40B4-BE49-F238E27FC236}">
                <a16:creationId xmlns:a16="http://schemas.microsoft.com/office/drawing/2014/main" id="{0E821C4A-B90E-3F48-B789-F91574F6A1AD}"/>
              </a:ext>
            </a:extLst>
          </p:cNvPr>
          <p:cNvSpPr txBox="1"/>
          <p:nvPr/>
        </p:nvSpPr>
        <p:spPr>
          <a:xfrm>
            <a:off x="8141337" y="1699098"/>
            <a:ext cx="3650822" cy="2862322"/>
          </a:xfrm>
          <a:prstGeom prst="rect">
            <a:avLst/>
          </a:prstGeom>
          <a:noFill/>
        </p:spPr>
        <p:txBody>
          <a:bodyPr wrap="square" rtlCol="0">
            <a:spAutoFit/>
          </a:bodyPr>
          <a:lstStyle/>
          <a:p>
            <a:r>
              <a:rPr lang="en-US" b="1" dirty="0">
                <a:latin typeface="Open Sans" panose="020B0606030504020204" pitchFamily="34" charset="0"/>
                <a:ea typeface="Open Sans" panose="020B0606030504020204" pitchFamily="34" charset="0"/>
                <a:cs typeface="Open Sans" panose="020B0606030504020204" pitchFamily="34" charset="0"/>
              </a:rPr>
              <a:t>SHOCK</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Defined as tissue </a:t>
            </a:r>
          </a:p>
          <a:p>
            <a:r>
              <a:rPr lang="en-US" dirty="0">
                <a:latin typeface="Open Sans" panose="020B0606030504020204" pitchFamily="34" charset="0"/>
                <a:ea typeface="Open Sans" panose="020B0606030504020204" pitchFamily="34" charset="0"/>
                <a:cs typeface="Open Sans" panose="020B0606030504020204" pitchFamily="34" charset="0"/>
              </a:rPr>
              <a:t>Oxygen supply &lt; demand</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Harder to measure</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Determined by:</a:t>
            </a:r>
          </a:p>
          <a:p>
            <a:r>
              <a:rPr lang="en-US" dirty="0">
                <a:latin typeface="Open Sans" panose="020B0606030504020204" pitchFamily="34" charset="0"/>
                <a:ea typeface="Open Sans" panose="020B0606030504020204" pitchFamily="34" charset="0"/>
                <a:cs typeface="Open Sans" panose="020B0606030504020204" pitchFamily="34" charset="0"/>
              </a:rPr>
              <a:t>CO, Hbg, O2 sat,</a:t>
            </a:r>
          </a:p>
          <a:p>
            <a:r>
              <a:rPr lang="en-US" dirty="0">
                <a:latin typeface="Open Sans" panose="020B0606030504020204" pitchFamily="34" charset="0"/>
                <a:ea typeface="Open Sans" panose="020B0606030504020204" pitchFamily="34" charset="0"/>
                <a:cs typeface="Open Sans" panose="020B0606030504020204" pitchFamily="34" charset="0"/>
              </a:rPr>
              <a:t>Peripheral O2 utilization</a:t>
            </a:r>
          </a:p>
        </p:txBody>
      </p:sp>
      <p:sp>
        <p:nvSpPr>
          <p:cNvPr id="18" name="Up Arrow 17">
            <a:extLst>
              <a:ext uri="{FF2B5EF4-FFF2-40B4-BE49-F238E27FC236}">
                <a16:creationId xmlns:a16="http://schemas.microsoft.com/office/drawing/2014/main" id="{383A68A7-A3E2-3242-9E8D-57D26C004980}"/>
              </a:ext>
            </a:extLst>
          </p:cNvPr>
          <p:cNvSpPr/>
          <p:nvPr/>
        </p:nvSpPr>
        <p:spPr>
          <a:xfrm rot="18331629">
            <a:off x="7854174" y="4734872"/>
            <a:ext cx="309185" cy="8878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 Arrow 18">
            <a:extLst>
              <a:ext uri="{FF2B5EF4-FFF2-40B4-BE49-F238E27FC236}">
                <a16:creationId xmlns:a16="http://schemas.microsoft.com/office/drawing/2014/main" id="{B53EC832-0C89-8B47-8CD4-AE4C2C7BCAA0}"/>
              </a:ext>
            </a:extLst>
          </p:cNvPr>
          <p:cNvSpPr/>
          <p:nvPr/>
        </p:nvSpPr>
        <p:spPr>
          <a:xfrm rot="3286363">
            <a:off x="3644372" y="4776835"/>
            <a:ext cx="309185" cy="8878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5C0D818-B436-E74C-9C57-7B2DDB98979F}"/>
              </a:ext>
            </a:extLst>
          </p:cNvPr>
          <p:cNvSpPr txBox="1"/>
          <p:nvPr/>
        </p:nvSpPr>
        <p:spPr>
          <a:xfrm>
            <a:off x="1811361" y="5279971"/>
            <a:ext cx="1911101" cy="646331"/>
          </a:xfrm>
          <a:prstGeom prst="rect">
            <a:avLst/>
          </a:prstGeom>
          <a:noFill/>
        </p:spPr>
        <p:txBody>
          <a:bodyPr wrap="non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Hypotensive, </a:t>
            </a:r>
          </a:p>
          <a:p>
            <a:r>
              <a:rPr lang="en-US" dirty="0">
                <a:latin typeface="Open Sans" panose="020B0606030504020204" pitchFamily="34" charset="0"/>
                <a:ea typeface="Open Sans" panose="020B0606030504020204" pitchFamily="34" charset="0"/>
                <a:cs typeface="Open Sans" panose="020B0606030504020204" pitchFamily="34" charset="0"/>
              </a:rPr>
              <a:t>but not in shock</a:t>
            </a:r>
          </a:p>
        </p:txBody>
      </p:sp>
      <p:sp>
        <p:nvSpPr>
          <p:cNvPr id="21" name="TextBox 20">
            <a:extLst>
              <a:ext uri="{FF2B5EF4-FFF2-40B4-BE49-F238E27FC236}">
                <a16:creationId xmlns:a16="http://schemas.microsoft.com/office/drawing/2014/main" id="{37A3A2CC-CD4F-6F49-807A-D02287B571D2}"/>
              </a:ext>
            </a:extLst>
          </p:cNvPr>
          <p:cNvSpPr txBox="1"/>
          <p:nvPr/>
        </p:nvSpPr>
        <p:spPr>
          <a:xfrm>
            <a:off x="8451430" y="5310608"/>
            <a:ext cx="1911101" cy="646331"/>
          </a:xfrm>
          <a:prstGeom prst="rect">
            <a:avLst/>
          </a:prstGeom>
          <a:noFill/>
        </p:spPr>
        <p:txBody>
          <a:bodyPr wrap="non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In shock, but</a:t>
            </a:r>
          </a:p>
          <a:p>
            <a:r>
              <a:rPr lang="en-US" dirty="0">
                <a:latin typeface="Open Sans" panose="020B0606030504020204" pitchFamily="34" charset="0"/>
                <a:ea typeface="Open Sans" panose="020B0606030504020204" pitchFamily="34" charset="0"/>
                <a:cs typeface="Open Sans" panose="020B0606030504020204" pitchFamily="34" charset="0"/>
              </a:rPr>
              <a:t>not hypotensive</a:t>
            </a:r>
          </a:p>
        </p:txBody>
      </p:sp>
      <p:sp>
        <p:nvSpPr>
          <p:cNvPr id="13" name="Rectangle 12">
            <a:extLst>
              <a:ext uri="{FF2B5EF4-FFF2-40B4-BE49-F238E27FC236}">
                <a16:creationId xmlns:a16="http://schemas.microsoft.com/office/drawing/2014/main" id="{6E0BBFE8-269D-DB4A-A66A-78140F1B5F1C}"/>
              </a:ext>
            </a:extLst>
          </p:cNvPr>
          <p:cNvSpPr/>
          <p:nvPr/>
        </p:nvSpPr>
        <p:spPr>
          <a:xfrm>
            <a:off x="8115042" y="4529987"/>
            <a:ext cx="3347215" cy="400110"/>
          </a:xfrm>
          <a:prstGeom prst="rect">
            <a:avLst/>
          </a:prstGeom>
        </p:spPr>
        <p:txBody>
          <a:bodyPr wrap="square">
            <a:spAutoFit/>
          </a:bodyPr>
          <a:lstStyle/>
          <a:p>
            <a:r>
              <a:rPr lang="en-US" sz="2000" b="1" cap="small" dirty="0">
                <a:solidFill>
                  <a:srgbClr val="C00000"/>
                </a:solidFill>
                <a:latin typeface="Calibri" panose="020F0502020204030204" pitchFamily="34" charset="0"/>
                <a:cs typeface="Calibri" panose="020F0502020204030204" pitchFamily="34" charset="0"/>
              </a:rPr>
              <a:t>DO</a:t>
            </a:r>
            <a:r>
              <a:rPr lang="en-US" sz="2000" b="1" cap="small" baseline="-25000" dirty="0">
                <a:solidFill>
                  <a:srgbClr val="C00000"/>
                </a:solidFill>
                <a:latin typeface="Calibri" panose="020F0502020204030204" pitchFamily="34" charset="0"/>
                <a:cs typeface="Calibri" panose="020F0502020204030204" pitchFamily="34" charset="0"/>
              </a:rPr>
              <a:t>2</a:t>
            </a:r>
            <a:r>
              <a:rPr lang="en-US" sz="2000" b="1" cap="small" dirty="0">
                <a:solidFill>
                  <a:srgbClr val="C00000"/>
                </a:solidFill>
                <a:latin typeface="Calibri" panose="020F0502020204030204" pitchFamily="34" charset="0"/>
                <a:cs typeface="Calibri" panose="020F0502020204030204" pitchFamily="34" charset="0"/>
              </a:rPr>
              <a:t> = CO x Hbg x SaO</a:t>
            </a:r>
            <a:r>
              <a:rPr lang="en-US" sz="2000" b="1" cap="small" baseline="-25000" dirty="0">
                <a:solidFill>
                  <a:srgbClr val="C00000"/>
                </a:solidFill>
                <a:latin typeface="Calibri" panose="020F0502020204030204" pitchFamily="34" charset="0"/>
                <a:cs typeface="Calibri" panose="020F0502020204030204" pitchFamily="34" charset="0"/>
              </a:rPr>
              <a:t>2</a:t>
            </a:r>
            <a:r>
              <a:rPr lang="en-US" sz="2000" b="1" cap="small" dirty="0">
                <a:solidFill>
                  <a:srgbClr val="C00000"/>
                </a:solidFill>
                <a:latin typeface="Calibri" panose="020F0502020204030204" pitchFamily="34" charset="0"/>
                <a:cs typeface="Calibri" panose="020F0502020204030204" pitchFamily="34" charset="0"/>
              </a:rPr>
              <a:t> x 1.34</a:t>
            </a:r>
            <a:endParaRPr lang="en-US" sz="2000" b="1" dirty="0">
              <a:solidFill>
                <a:srgbClr val="C00000"/>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6CEFF759-09A7-C0C1-2711-FB627262499D}"/>
              </a:ext>
            </a:extLst>
          </p:cNvPr>
          <p:cNvSpPr/>
          <p:nvPr/>
        </p:nvSpPr>
        <p:spPr>
          <a:xfrm>
            <a:off x="1009856" y="3186482"/>
            <a:ext cx="9909767" cy="1015663"/>
          </a:xfrm>
          <a:prstGeom prst="rect">
            <a:avLst/>
          </a:prstGeom>
          <a:solidFill>
            <a:schemeClr val="tx1"/>
          </a:solidFill>
        </p:spPr>
        <p:txBody>
          <a:bodyPr wrap="square">
            <a:spAutoFit/>
          </a:bodyPr>
          <a:lstStyle/>
          <a:p>
            <a:pPr algn="ctr"/>
            <a:r>
              <a:rPr lang="en-US" sz="6000" b="1" cap="small" dirty="0">
                <a:solidFill>
                  <a:srgbClr val="FFC000"/>
                </a:solidFill>
              </a:rPr>
              <a:t>SHOCK = HYPOPERFUSION</a:t>
            </a:r>
            <a:endParaRPr lang="en-US" sz="6000" dirty="0">
              <a:solidFill>
                <a:srgbClr val="FFC000"/>
              </a:solidFill>
            </a:endParaRPr>
          </a:p>
        </p:txBody>
      </p:sp>
    </p:spTree>
    <p:extLst>
      <p:ext uri="{BB962C8B-B14F-4D97-AF65-F5344CB8AC3E}">
        <p14:creationId xmlns:p14="http://schemas.microsoft.com/office/powerpoint/2010/main" val="11285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65475</TotalTime>
  <Words>1840</Words>
  <Application>Microsoft Macintosh PowerPoint</Application>
  <PresentationFormat>Widescreen</PresentationFormat>
  <Paragraphs>407</Paragraphs>
  <Slides>33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ＭＳ Ｐゴシック</vt:lpstr>
      <vt:lpstr>Arial</vt:lpstr>
      <vt:lpstr>Calibri</vt:lpstr>
      <vt:lpstr>Open Sans</vt:lpstr>
      <vt:lpstr>Webdings</vt:lpstr>
      <vt:lpstr>Office Theme</vt:lpstr>
      <vt:lpstr>Diagnosis and Management of Shock</vt:lpstr>
      <vt:lpstr>Topics to discuss</vt:lpstr>
      <vt:lpstr>What is Shock?</vt:lpstr>
      <vt:lpstr>What is Shock?</vt:lpstr>
      <vt:lpstr>PowerPoint Presentation</vt:lpstr>
      <vt:lpstr>PowerPoint Presentation</vt:lpstr>
      <vt:lpstr>PowerPoint Presentation</vt:lpstr>
      <vt:lpstr>PowerPoint Presentation</vt:lpstr>
      <vt:lpstr>HYPOTENSION ≠ SHOCK</vt:lpstr>
      <vt:lpstr>PowerPoint Presentation</vt:lpstr>
      <vt:lpstr>Recognize Clues to Shock</vt:lpstr>
      <vt:lpstr>Recognize Clues to Shock</vt:lpstr>
      <vt:lpstr>Recognize Clues to Shock</vt:lpstr>
      <vt:lpstr>PowerPoint Presentation</vt:lpstr>
      <vt:lpstr>Types of Shock</vt:lpstr>
      <vt:lpstr>Types of Shock</vt:lpstr>
      <vt:lpstr>PowerPoint Presentation</vt:lpstr>
      <vt:lpstr>Bedside Evaluation</vt:lpstr>
      <vt:lpstr>Labs</vt:lpstr>
      <vt:lpstr>Goals of Resuscitation</vt:lpstr>
      <vt:lpstr>Septic Shock (Distributive)</vt:lpstr>
      <vt:lpstr>Cardiogenic Shock</vt:lpstr>
      <vt:lpstr>Hypovolemic Shock</vt:lpstr>
      <vt:lpstr>Obstructive Shock</vt:lpstr>
      <vt:lpstr>PowerPoint Presentation</vt:lpstr>
      <vt:lpstr>PowerPoint Presentation</vt:lpstr>
      <vt:lpstr>Management: Optimize the volume status</vt:lpstr>
      <vt:lpstr>Management: Protect the MAP</vt:lpstr>
      <vt:lpstr>Management: Resuscitation Tips</vt:lpstr>
      <vt:lpstr>Take Away Points</vt:lpstr>
      <vt:lpstr>PowerPoint Presentation</vt:lpstr>
      <vt:lpstr>PowerPoint Presentation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Erica Sommermann</dc:creator>
  <cp:lastModifiedBy>Gorit, Gideon</cp:lastModifiedBy>
  <cp:revision>362</cp:revision>
  <cp:lastPrinted>2020-03-10T18:58:39Z</cp:lastPrinted>
  <dcterms:created xsi:type="dcterms:W3CDTF">2017-05-15T23:08:48Z</dcterms:created>
  <dcterms:modified xsi:type="dcterms:W3CDTF">2026-08-28T06:36:02Z</dcterms:modified>
</cp:coreProperties>
</file>