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84200" rtl="0" fontAlgn="auto" latinLnBrk="0" hangingPunct="0">
      <a:lnSpc>
        <a:spcPct val="100000"/>
      </a:lnSpc>
      <a:spcBef>
        <a:spcPts val="33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1pPr>
    <a:lvl2pPr marL="0" marR="0" indent="457200" algn="l" defTabSz="584200" rtl="0" fontAlgn="auto" latinLnBrk="0" hangingPunct="0">
      <a:lnSpc>
        <a:spcPct val="100000"/>
      </a:lnSpc>
      <a:spcBef>
        <a:spcPts val="33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2pPr>
    <a:lvl3pPr marL="0" marR="0" indent="914400" algn="l" defTabSz="584200" rtl="0" fontAlgn="auto" latinLnBrk="0" hangingPunct="0">
      <a:lnSpc>
        <a:spcPct val="100000"/>
      </a:lnSpc>
      <a:spcBef>
        <a:spcPts val="33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3pPr>
    <a:lvl4pPr marL="0" marR="0" indent="1371600" algn="l" defTabSz="584200" rtl="0" fontAlgn="auto" latinLnBrk="0" hangingPunct="0">
      <a:lnSpc>
        <a:spcPct val="100000"/>
      </a:lnSpc>
      <a:spcBef>
        <a:spcPts val="33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4pPr>
    <a:lvl5pPr marL="0" marR="0" indent="1828800" algn="l" defTabSz="584200" rtl="0" fontAlgn="auto" latinLnBrk="0" hangingPunct="0">
      <a:lnSpc>
        <a:spcPct val="100000"/>
      </a:lnSpc>
      <a:spcBef>
        <a:spcPts val="33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5pPr>
    <a:lvl6pPr marL="0" marR="0" indent="2286000" algn="l" defTabSz="584200" rtl="0" fontAlgn="auto" latinLnBrk="0" hangingPunct="0">
      <a:lnSpc>
        <a:spcPct val="100000"/>
      </a:lnSpc>
      <a:spcBef>
        <a:spcPts val="33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6pPr>
    <a:lvl7pPr marL="0" marR="0" indent="2743200" algn="l" defTabSz="584200" rtl="0" fontAlgn="auto" latinLnBrk="0" hangingPunct="0">
      <a:lnSpc>
        <a:spcPct val="100000"/>
      </a:lnSpc>
      <a:spcBef>
        <a:spcPts val="33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7pPr>
    <a:lvl8pPr marL="0" marR="0" indent="3200400" algn="l" defTabSz="584200" rtl="0" fontAlgn="auto" latinLnBrk="0" hangingPunct="0">
      <a:lnSpc>
        <a:spcPct val="100000"/>
      </a:lnSpc>
      <a:spcBef>
        <a:spcPts val="33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8pPr>
    <a:lvl9pPr marL="0" marR="0" indent="3657600" algn="l" defTabSz="584200" rtl="0" fontAlgn="auto" latinLnBrk="0" hangingPunct="0">
      <a:lnSpc>
        <a:spcPct val="100000"/>
      </a:lnSpc>
      <a:spcBef>
        <a:spcPts val="33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000000"/>
        </a:solidFill>
        <a:effectLst/>
        <a:uFillTx/>
        <a:latin typeface="Graphik Semibold"/>
        <a:ea typeface="Graphik Semibold"/>
        <a:cs typeface="Graphik Semibold"/>
        <a:sym typeface="Graphik Semibold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4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EFA07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254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254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3712597"/>
              <a:satOff val="-23099"/>
              <a:lumOff val="5802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9BCEF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2871FF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D1F6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E7FE9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D5D5D5"/>
          </a:solidFill>
        </a:fill>
      </a:tcStyle>
    </a:wholeTbl>
    <a:band2H>
      <a:tcTxStyle b="def" i="def"/>
      <a:tcStyle>
        <a:tcBdr/>
        <a:fill>
          <a:solidFill>
            <a:srgbClr val="EAEAEA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D5D5D5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2" name="Shape 18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esentation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Presentation Title</a:t>
            </a:r>
          </a:p>
        </p:txBody>
      </p:sp>
      <p:sp>
        <p:nvSpPr>
          <p:cNvPr id="12" name="Body Level One…"/>
          <p:cNvSpPr txBox="1"/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Presentation Subtitle 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angle"/>
          <p:cNvSpPr/>
          <p:nvPr/>
        </p:nvSpPr>
        <p:spPr>
          <a:xfrm>
            <a:off x="-1" y="1270000"/>
            <a:ext cx="24384001" cy="12446000"/>
          </a:xfrm>
          <a:prstGeom prst="rect">
            <a:avLst/>
          </a:prstGeom>
          <a:solidFill>
            <a:srgbClr val="FFFFFF">
              <a:alpha val="85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1531">
              <a:spcBef>
                <a:spcPts val="0"/>
              </a:spcBef>
              <a:defRPr spc="-44" sz="2200">
                <a:solidFill>
                  <a:srgbClr val="FFFFFF"/>
                </a:solidFill>
              </a:defRPr>
            </a:pPr>
          </a:p>
        </p:txBody>
      </p:sp>
      <p:sp>
        <p:nvSpPr>
          <p:cNvPr id="109" name="Author and Date"/>
          <p:cNvSpPr txBox="1"/>
          <p:nvPr>
            <p:ph type="body" sz="quarter" idx="21" hasCustomPrompt="1"/>
          </p:nvPr>
        </p:nvSpPr>
        <p:spPr>
          <a:xfrm>
            <a:off x="1295400" y="12955885"/>
            <a:ext cx="21869400" cy="429261"/>
          </a:xfrm>
          <a:prstGeom prst="rect">
            <a:avLst/>
          </a:prstGeom>
        </p:spPr>
        <p:txBody>
          <a:bodyPr/>
          <a:lstStyle>
            <a:lvl1pPr defTabSz="584200">
              <a:spcBef>
                <a:spcPts val="3200"/>
              </a:spcBef>
              <a:defRPr spc="-59" sz="2000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Author and Date</a:t>
            </a:r>
          </a:p>
        </p:txBody>
      </p:sp>
      <p:sp>
        <p:nvSpPr>
          <p:cNvPr id="110" name="Slide Subtitle"/>
          <p:cNvSpPr txBox="1"/>
          <p:nvPr>
            <p:ph type="body" sz="quarter" idx="22" hasCustomPrompt="1"/>
          </p:nvPr>
        </p:nvSpPr>
        <p:spPr>
          <a:xfrm>
            <a:off x="1295400" y="3543455"/>
            <a:ext cx="21869400" cy="694056"/>
          </a:xfrm>
          <a:prstGeom prst="rect">
            <a:avLst/>
          </a:prstGeom>
        </p:spPr>
        <p:txBody>
          <a:bodyPr/>
          <a:lstStyle/>
          <a:p>
            <a:pPr/>
            <a:r>
              <a:t>Slide Subtitle </a:t>
            </a:r>
          </a:p>
        </p:txBody>
      </p:sp>
      <p:sp>
        <p:nvSpPr>
          <p:cNvPr id="111" name="Slide Title"/>
          <p:cNvSpPr txBox="1"/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pc="-400" sz="10000"/>
            </a:lvl1pPr>
          </a:lstStyle>
          <a:p>
            <a:pPr/>
            <a:r>
              <a:t>Slide Title</a:t>
            </a:r>
          </a:p>
        </p:txBody>
      </p:sp>
      <p:sp>
        <p:nvSpPr>
          <p:cNvPr id="1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"/>
          <p:cNvSpPr/>
          <p:nvPr/>
        </p:nvSpPr>
        <p:spPr>
          <a:xfrm>
            <a:off x="-1" y="1270000"/>
            <a:ext cx="24384001" cy="12446000"/>
          </a:xfrm>
          <a:prstGeom prst="rect">
            <a:avLst/>
          </a:prstGeom>
          <a:solidFill>
            <a:srgbClr val="FFFFFF">
              <a:alpha val="85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1531">
              <a:spcBef>
                <a:spcPts val="0"/>
              </a:spcBef>
              <a:defRPr spc="-44" sz="2200">
                <a:solidFill>
                  <a:srgbClr val="FFFFFF"/>
                </a:solidFill>
              </a:defRPr>
            </a:pPr>
          </a:p>
        </p:txBody>
      </p:sp>
      <p:sp>
        <p:nvSpPr>
          <p:cNvPr id="120" name="Author and Date"/>
          <p:cNvSpPr txBox="1"/>
          <p:nvPr>
            <p:ph type="body" sz="quarter" idx="21" hasCustomPrompt="1"/>
          </p:nvPr>
        </p:nvSpPr>
        <p:spPr>
          <a:xfrm>
            <a:off x="1295400" y="12955885"/>
            <a:ext cx="21869400" cy="429261"/>
          </a:xfrm>
          <a:prstGeom prst="rect">
            <a:avLst/>
          </a:prstGeom>
        </p:spPr>
        <p:txBody>
          <a:bodyPr/>
          <a:lstStyle>
            <a:lvl1pPr defTabSz="584200">
              <a:spcBef>
                <a:spcPts val="3200"/>
              </a:spcBef>
              <a:defRPr spc="-59" sz="2000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Author and Date</a:t>
            </a:r>
          </a:p>
        </p:txBody>
      </p:sp>
      <p:sp>
        <p:nvSpPr>
          <p:cNvPr id="121" name="Agenda Subtitle"/>
          <p:cNvSpPr txBox="1"/>
          <p:nvPr>
            <p:ph type="body" sz="quarter" idx="22" hasCustomPrompt="1"/>
          </p:nvPr>
        </p:nvSpPr>
        <p:spPr>
          <a:xfrm>
            <a:off x="1295400" y="3543455"/>
            <a:ext cx="21869400" cy="694056"/>
          </a:xfrm>
          <a:prstGeom prst="rect">
            <a:avLst/>
          </a:prstGeom>
        </p:spPr>
        <p:txBody>
          <a:bodyPr/>
          <a:lstStyle/>
          <a:p>
            <a:pPr/>
            <a:r>
              <a:t>Agenda Subtitle</a:t>
            </a:r>
          </a:p>
        </p:txBody>
      </p:sp>
      <p:sp>
        <p:nvSpPr>
          <p:cNvPr id="122" name="Body Level One…"/>
          <p:cNvSpPr txBox="1"/>
          <p:nvPr>
            <p:ph type="body" idx="1" hasCustomPrompt="1"/>
          </p:nvPr>
        </p:nvSpPr>
        <p:spPr>
          <a:xfrm>
            <a:off x="1295400" y="5118100"/>
            <a:ext cx="21869400" cy="7137400"/>
          </a:xfrm>
          <a:prstGeom prst="rect">
            <a:avLst/>
          </a:prstGeom>
        </p:spPr>
        <p:txBody>
          <a:bodyPr/>
          <a:lstStyle>
            <a:lvl1pPr defTabSz="825500">
              <a:spcBef>
                <a:spcPts val="3200"/>
              </a:spcBef>
              <a:defRPr b="1" cap="none" spc="-53" sz="5400" u="sng">
                <a:latin typeface="+mn-lt"/>
                <a:ea typeface="+mn-ea"/>
                <a:cs typeface="+mn-cs"/>
                <a:sym typeface="Graphik"/>
              </a:defRPr>
            </a:lvl1pPr>
            <a:lvl2pPr defTabSz="825500">
              <a:spcBef>
                <a:spcPts val="3200"/>
              </a:spcBef>
              <a:defRPr b="1" cap="none" spc="-53" sz="5400" u="sng">
                <a:latin typeface="+mn-lt"/>
                <a:ea typeface="+mn-ea"/>
                <a:cs typeface="+mn-cs"/>
                <a:sym typeface="Graphik"/>
              </a:defRPr>
            </a:lvl2pPr>
            <a:lvl3pPr defTabSz="825500">
              <a:spcBef>
                <a:spcPts val="3200"/>
              </a:spcBef>
              <a:defRPr b="1" cap="none" spc="-53" sz="5400" u="sng">
                <a:latin typeface="+mn-lt"/>
                <a:ea typeface="+mn-ea"/>
                <a:cs typeface="+mn-cs"/>
                <a:sym typeface="Graphik"/>
              </a:defRPr>
            </a:lvl3pPr>
            <a:lvl4pPr defTabSz="825500">
              <a:spcBef>
                <a:spcPts val="3200"/>
              </a:spcBef>
              <a:defRPr b="1" cap="none" spc="-53" sz="5400" u="sng">
                <a:latin typeface="+mn-lt"/>
                <a:ea typeface="+mn-ea"/>
                <a:cs typeface="+mn-cs"/>
                <a:sym typeface="Graphik"/>
              </a:defRPr>
            </a:lvl4pPr>
            <a:lvl5pPr defTabSz="825500">
              <a:spcBef>
                <a:spcPts val="3200"/>
              </a:spcBef>
              <a:defRPr b="1" cap="none" spc="-53" sz="5400" u="sng">
                <a:latin typeface="+mn-lt"/>
                <a:ea typeface="+mn-ea"/>
                <a:cs typeface="+mn-cs"/>
                <a:sym typeface="Graphik"/>
              </a:defRPr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3" name="Agenda Title"/>
          <p:cNvSpPr txBox="1"/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pc="-400" sz="10000"/>
            </a:lvl1pPr>
          </a:lstStyle>
          <a:p>
            <a:pPr/>
            <a:r>
              <a:t>Agenda Title</a:t>
            </a:r>
          </a:p>
        </p:txBody>
      </p:sp>
      <p:sp>
        <p:nvSpPr>
          <p:cNvPr id="12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Body Level One…"/>
          <p:cNvSpPr txBox="1"/>
          <p:nvPr>
            <p:ph type="body" sz="half" idx="1" hasCustomPrompt="1"/>
          </p:nvPr>
        </p:nvSpPr>
        <p:spPr>
          <a:xfrm>
            <a:off x="1298277" y="4927600"/>
            <a:ext cx="21863646" cy="3853767"/>
          </a:xfrm>
          <a:prstGeom prst="rect">
            <a:avLst/>
          </a:prstGeom>
        </p:spPr>
        <p:txBody>
          <a:bodyPr anchor="ctr"/>
          <a:lstStyle>
            <a:lvl1pPr algn="ctr" defTabSz="1160859">
              <a:defRPr b="1" spc="-408" sz="10200">
                <a:latin typeface="+mn-lt"/>
                <a:ea typeface="+mn-ea"/>
                <a:cs typeface="+mn-cs"/>
                <a:sym typeface="Graphik"/>
              </a:defRPr>
            </a:lvl1pPr>
            <a:lvl2pPr algn="ctr" defTabSz="1160859">
              <a:defRPr b="1" spc="-408" sz="10200">
                <a:latin typeface="+mn-lt"/>
                <a:ea typeface="+mn-ea"/>
                <a:cs typeface="+mn-cs"/>
                <a:sym typeface="Graphik"/>
              </a:defRPr>
            </a:lvl2pPr>
            <a:lvl3pPr algn="ctr" defTabSz="1160859">
              <a:defRPr b="1" spc="-408" sz="10200">
                <a:latin typeface="+mn-lt"/>
                <a:ea typeface="+mn-ea"/>
                <a:cs typeface="+mn-cs"/>
                <a:sym typeface="Graphik"/>
              </a:defRPr>
            </a:lvl3pPr>
            <a:lvl4pPr algn="ctr" defTabSz="1160859">
              <a:defRPr b="1" spc="-408" sz="10200">
                <a:latin typeface="+mn-lt"/>
                <a:ea typeface="+mn-ea"/>
                <a:cs typeface="+mn-cs"/>
                <a:sym typeface="Graphik"/>
              </a:defRPr>
            </a:lvl4pPr>
            <a:lvl5pPr algn="ctr" defTabSz="1160859">
              <a:defRPr b="1" spc="-408" sz="10200">
                <a:latin typeface="+mn-lt"/>
                <a:ea typeface="+mn-ea"/>
                <a:cs typeface="+mn-cs"/>
                <a:sym typeface="Graphik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Body Level One…"/>
          <p:cNvSpPr txBox="1"/>
          <p:nvPr>
            <p:ph type="body" sz="half" idx="1" hasCustomPrompt="1"/>
          </p:nvPr>
        </p:nvSpPr>
        <p:spPr>
          <a:xfrm>
            <a:off x="1295400" y="3587043"/>
            <a:ext cx="21869400" cy="4730168"/>
          </a:xfrm>
          <a:prstGeom prst="rect">
            <a:avLst/>
          </a:prstGeom>
        </p:spPr>
        <p:txBody>
          <a:bodyPr anchor="b"/>
          <a:lstStyle>
            <a:lvl1pPr algn="ctr" defTabSz="825500">
              <a:lnSpc>
                <a:spcPct val="70000"/>
              </a:lnSpc>
              <a:defRPr b="1" spc="-448" sz="22400">
                <a:latin typeface="+mn-lt"/>
                <a:ea typeface="+mn-ea"/>
                <a:cs typeface="+mn-cs"/>
                <a:sym typeface="Graphik"/>
              </a:defRPr>
            </a:lvl1pPr>
            <a:lvl2pPr algn="ctr" defTabSz="825500">
              <a:lnSpc>
                <a:spcPct val="70000"/>
              </a:lnSpc>
              <a:defRPr b="1" spc="-448" sz="22400">
                <a:latin typeface="+mn-lt"/>
                <a:ea typeface="+mn-ea"/>
                <a:cs typeface="+mn-cs"/>
                <a:sym typeface="Graphik"/>
              </a:defRPr>
            </a:lvl2pPr>
            <a:lvl3pPr algn="ctr" defTabSz="825500">
              <a:lnSpc>
                <a:spcPct val="70000"/>
              </a:lnSpc>
              <a:defRPr b="1" spc="-448" sz="22400">
                <a:latin typeface="+mn-lt"/>
                <a:ea typeface="+mn-ea"/>
                <a:cs typeface="+mn-cs"/>
                <a:sym typeface="Graphik"/>
              </a:defRPr>
            </a:lvl3pPr>
            <a:lvl4pPr algn="ctr" defTabSz="825500">
              <a:lnSpc>
                <a:spcPct val="70000"/>
              </a:lnSpc>
              <a:defRPr b="1" spc="-448" sz="22400">
                <a:latin typeface="+mn-lt"/>
                <a:ea typeface="+mn-ea"/>
                <a:cs typeface="+mn-cs"/>
                <a:sym typeface="Graphik"/>
              </a:defRPr>
            </a:lvl4pPr>
            <a:lvl5pPr algn="ctr" defTabSz="825500">
              <a:lnSpc>
                <a:spcPct val="70000"/>
              </a:lnSpc>
              <a:defRPr b="1" spc="-448" sz="22400">
                <a:latin typeface="+mn-lt"/>
                <a:ea typeface="+mn-ea"/>
                <a:cs typeface="+mn-cs"/>
                <a:sym typeface="Graphik"/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0" name="Fact information"/>
          <p:cNvSpPr txBox="1"/>
          <p:nvPr>
            <p:ph type="body" sz="quarter" idx="21" hasCustomPrompt="1"/>
          </p:nvPr>
        </p:nvSpPr>
        <p:spPr>
          <a:xfrm>
            <a:off x="1295400" y="8117284"/>
            <a:ext cx="21869400" cy="592456"/>
          </a:xfrm>
          <a:prstGeom prst="rect">
            <a:avLst/>
          </a:prstGeom>
        </p:spPr>
        <p:txBody>
          <a:bodyPr/>
          <a:lstStyle>
            <a:lvl1pPr algn="ctr" defTabSz="490727">
              <a:spcBef>
                <a:spcPts val="2600"/>
              </a:spcBef>
              <a:defRPr spc="-88" sz="2940"/>
            </a:lvl1pPr>
          </a:lstStyle>
          <a:p>
            <a:pPr/>
            <a:r>
              <a:t>Fact information</a:t>
            </a:r>
          </a:p>
        </p:txBody>
      </p:sp>
      <p:sp>
        <p:nvSpPr>
          <p:cNvPr id="141" name="Slide Number"/>
          <p:cNvSpPr txBox="1"/>
          <p:nvPr>
            <p:ph type="sldNum" sz="quarter" idx="2"/>
          </p:nvPr>
        </p:nvSpPr>
        <p:spPr>
          <a:xfrm>
            <a:off x="23558500" y="12979146"/>
            <a:ext cx="355600" cy="404115"/>
          </a:xfrm>
          <a:prstGeom prst="rect">
            <a:avLst/>
          </a:prstGeom>
        </p:spPr>
        <p:txBody>
          <a:bodyPr wrap="square"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Attribution"/>
          <p:cNvSpPr txBox="1"/>
          <p:nvPr>
            <p:ph type="body" sz="quarter" idx="21" hasCustomPrompt="1"/>
          </p:nvPr>
        </p:nvSpPr>
        <p:spPr>
          <a:xfrm>
            <a:off x="2252674" y="10353079"/>
            <a:ext cx="20691414" cy="567945"/>
          </a:xfrm>
          <a:prstGeom prst="rect">
            <a:avLst/>
          </a:prstGeom>
        </p:spPr>
        <p:txBody>
          <a:bodyPr/>
          <a:lstStyle>
            <a:lvl1pPr defTabSz="584200">
              <a:defRPr spc="-84" sz="2800"/>
            </a:lvl1pPr>
          </a:lstStyle>
          <a:p>
            <a:pPr/>
            <a:r>
              <a:t>Attribution </a:t>
            </a:r>
          </a:p>
        </p:txBody>
      </p:sp>
      <p:sp>
        <p:nvSpPr>
          <p:cNvPr id="149" name="Body Level One…"/>
          <p:cNvSpPr txBox="1"/>
          <p:nvPr>
            <p:ph type="body" sz="half" idx="1" hasCustomPrompt="1"/>
          </p:nvPr>
        </p:nvSpPr>
        <p:spPr>
          <a:xfrm>
            <a:off x="1439912" y="4332885"/>
            <a:ext cx="21504176" cy="5497468"/>
          </a:xfrm>
          <a:prstGeom prst="rect">
            <a:avLst/>
          </a:prstGeom>
        </p:spPr>
        <p:txBody>
          <a:bodyPr anchor="b"/>
          <a:lstStyle>
            <a:lvl1pPr marL="714375" indent="-714375" defTabSz="1160859">
              <a:lnSpc>
                <a:spcPct val="70000"/>
              </a:lnSpc>
              <a:defRPr b="1" i="1" spc="-532" sz="13300">
                <a:latin typeface="+mn-lt"/>
                <a:ea typeface="+mn-ea"/>
                <a:cs typeface="+mn-cs"/>
                <a:sym typeface="Graphik"/>
              </a:defRPr>
            </a:lvl1pPr>
            <a:lvl2pPr marL="714375" indent="-257175" defTabSz="1160859">
              <a:lnSpc>
                <a:spcPct val="70000"/>
              </a:lnSpc>
              <a:defRPr b="1" i="1" spc="-532" sz="13300">
                <a:latin typeface="+mn-lt"/>
                <a:ea typeface="+mn-ea"/>
                <a:cs typeface="+mn-cs"/>
                <a:sym typeface="Graphik"/>
              </a:defRPr>
            </a:lvl2pPr>
            <a:lvl3pPr marL="714375" indent="200025" defTabSz="1160859">
              <a:lnSpc>
                <a:spcPct val="70000"/>
              </a:lnSpc>
              <a:defRPr b="1" i="1" spc="-532" sz="13300">
                <a:latin typeface="+mn-lt"/>
                <a:ea typeface="+mn-ea"/>
                <a:cs typeface="+mn-cs"/>
                <a:sym typeface="Graphik"/>
              </a:defRPr>
            </a:lvl3pPr>
            <a:lvl4pPr marL="714375" indent="657225" defTabSz="1160859">
              <a:lnSpc>
                <a:spcPct val="70000"/>
              </a:lnSpc>
              <a:defRPr b="1" i="1" spc="-532" sz="13300">
                <a:latin typeface="+mn-lt"/>
                <a:ea typeface="+mn-ea"/>
                <a:cs typeface="+mn-cs"/>
                <a:sym typeface="Graphik"/>
              </a:defRPr>
            </a:lvl4pPr>
            <a:lvl5pPr marL="714375" indent="1114425" defTabSz="1160859">
              <a:lnSpc>
                <a:spcPct val="70000"/>
              </a:lnSpc>
              <a:defRPr b="1" i="1" spc="-532" sz="13300">
                <a:latin typeface="+mn-lt"/>
                <a:ea typeface="+mn-ea"/>
                <a:cs typeface="+mn-cs"/>
                <a:sym typeface="Graphik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High angle view of a pink inflatable raft in a pool"/>
          <p:cNvSpPr/>
          <p:nvPr>
            <p:ph type="pic" idx="21"/>
          </p:nvPr>
        </p:nvSpPr>
        <p:spPr>
          <a:xfrm>
            <a:off x="5867400" y="0"/>
            <a:ext cx="20573997" cy="1371599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8" name="Palm trees against a pink and purple sky after sunset"/>
          <p:cNvSpPr/>
          <p:nvPr>
            <p:ph type="pic" sz="half" idx="22"/>
          </p:nvPr>
        </p:nvSpPr>
        <p:spPr>
          <a:xfrm>
            <a:off x="-1" y="-1159934"/>
            <a:ext cx="12065001" cy="90508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9" name="A pink inflatable ring floating in a pool"/>
          <p:cNvSpPr/>
          <p:nvPr>
            <p:ph type="pic" sz="half" idx="23"/>
          </p:nvPr>
        </p:nvSpPr>
        <p:spPr>
          <a:xfrm>
            <a:off x="-1" y="6326054"/>
            <a:ext cx="12065001" cy="804333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6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Miami Beach palm trees against a pink sky after sunset with art deco buildings in the background"/>
          <p:cNvSpPr/>
          <p:nvPr>
            <p:ph type="pic" idx="21"/>
          </p:nvPr>
        </p:nvSpPr>
        <p:spPr>
          <a:xfrm>
            <a:off x="-368300" y="-482600"/>
            <a:ext cx="25133300" cy="1675271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Low angle view of a building and palm trees under a bright sky"/>
          <p:cNvSpPr/>
          <p:nvPr>
            <p:ph type="pic" idx="21"/>
          </p:nvPr>
        </p:nvSpPr>
        <p:spPr>
          <a:xfrm>
            <a:off x="-254000" y="-3937000"/>
            <a:ext cx="24980900" cy="1873990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1" name="Presentation Title"/>
          <p:cNvSpPr txBox="1"/>
          <p:nvPr>
            <p:ph type="title" hasCustomPrompt="1"/>
          </p:nvPr>
        </p:nvSpPr>
        <p:spPr>
          <a:xfrm>
            <a:off x="1295400" y="4384675"/>
            <a:ext cx="21869400" cy="4699000"/>
          </a:xfrm>
          <a:prstGeom prst="rect">
            <a:avLst/>
          </a:prstGeom>
        </p:spPr>
        <p:txBody>
          <a:bodyPr/>
          <a:lstStyle/>
          <a:p>
            <a:pPr/>
            <a:r>
              <a:t>Presentation Title</a:t>
            </a:r>
          </a:p>
        </p:txBody>
      </p:sp>
      <p:sp>
        <p:nvSpPr>
          <p:cNvPr id="22" name="Body Level One…"/>
          <p:cNvSpPr txBox="1"/>
          <p:nvPr>
            <p:ph type="body" sz="quarter" idx="1" hasCustomPrompt="1"/>
          </p:nvPr>
        </p:nvSpPr>
        <p:spPr>
          <a:xfrm>
            <a:off x="1295400" y="9268776"/>
            <a:ext cx="21869400" cy="1422714"/>
          </a:xfrm>
          <a:prstGeom prst="rect">
            <a:avLst/>
          </a:prstGeom>
        </p:spPr>
        <p:txBody>
          <a:bodyPr/>
          <a:lstStyle/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"/>
          <p:cNvSpPr/>
          <p:nvPr/>
        </p:nvSpPr>
        <p:spPr>
          <a:xfrm>
            <a:off x="-1" y="1270000"/>
            <a:ext cx="24384001" cy="12446000"/>
          </a:xfrm>
          <a:prstGeom prst="rect">
            <a:avLst/>
          </a:prstGeom>
          <a:solidFill>
            <a:srgbClr val="FFFFFF">
              <a:alpha val="9014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1531">
              <a:spcBef>
                <a:spcPts val="0"/>
              </a:spcBef>
              <a:defRPr spc="-44" sz="2200">
                <a:solidFill>
                  <a:srgbClr val="FFFFFF"/>
                </a:solidFill>
              </a:defRPr>
            </a:pPr>
          </a:p>
        </p:txBody>
      </p:sp>
      <p:sp>
        <p:nvSpPr>
          <p:cNvPr id="31" name="Low angle view of a palm tree with Dubai’s skyscrapers in the background"/>
          <p:cNvSpPr/>
          <p:nvPr>
            <p:ph type="pic" idx="21"/>
          </p:nvPr>
        </p:nvSpPr>
        <p:spPr>
          <a:xfrm>
            <a:off x="14033251" y="-897806"/>
            <a:ext cx="10349536" cy="1551160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95400" y="3743016"/>
            <a:ext cx="11442700" cy="5334001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95400" y="9271000"/>
            <a:ext cx="11442700" cy="3175000"/>
          </a:xfrm>
          <a:prstGeom prst="rect">
            <a:avLst/>
          </a:prstGeom>
        </p:spPr>
        <p:txBody>
          <a:bodyPr/>
          <a:lstStyle/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"/>
          <p:cNvSpPr/>
          <p:nvPr/>
        </p:nvSpPr>
        <p:spPr>
          <a:xfrm>
            <a:off x="-1" y="1270000"/>
            <a:ext cx="24384001" cy="12446000"/>
          </a:xfrm>
          <a:prstGeom prst="rect">
            <a:avLst/>
          </a:prstGeom>
          <a:solidFill>
            <a:srgbClr val="FFFFFF">
              <a:alpha val="9014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1531">
              <a:spcBef>
                <a:spcPts val="0"/>
              </a:spcBef>
              <a:defRPr spc="-44" sz="2200">
                <a:solidFill>
                  <a:srgbClr val="FFFFFF"/>
                </a:solidFill>
              </a:defRPr>
            </a:pPr>
          </a:p>
        </p:txBody>
      </p:sp>
      <p:sp>
        <p:nvSpPr>
          <p:cNvPr id="42" name="Author and Date"/>
          <p:cNvSpPr txBox="1"/>
          <p:nvPr>
            <p:ph type="body" sz="quarter" idx="21" hasCustomPrompt="1"/>
          </p:nvPr>
        </p:nvSpPr>
        <p:spPr>
          <a:xfrm>
            <a:off x="1295400" y="12955885"/>
            <a:ext cx="21869400" cy="429261"/>
          </a:xfrm>
          <a:prstGeom prst="rect">
            <a:avLst/>
          </a:prstGeom>
        </p:spPr>
        <p:txBody>
          <a:bodyPr/>
          <a:lstStyle>
            <a:lvl1pPr defTabSz="584200">
              <a:spcBef>
                <a:spcPts val="3200"/>
              </a:spcBef>
              <a:defRPr spc="-59" sz="2000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Author and Date</a:t>
            </a:r>
          </a:p>
        </p:txBody>
      </p:sp>
      <p:sp>
        <p:nvSpPr>
          <p:cNvPr id="43" name="Slide Subtitle"/>
          <p:cNvSpPr txBox="1"/>
          <p:nvPr>
            <p:ph type="body" sz="quarter" idx="22" hasCustomPrompt="1"/>
          </p:nvPr>
        </p:nvSpPr>
        <p:spPr>
          <a:xfrm>
            <a:off x="1295400" y="3543455"/>
            <a:ext cx="21869400" cy="694056"/>
          </a:xfrm>
          <a:prstGeom prst="rect">
            <a:avLst/>
          </a:prstGeom>
        </p:spPr>
        <p:txBody>
          <a:bodyPr/>
          <a:lstStyle/>
          <a:p>
            <a:pPr/>
            <a:r>
              <a:t>Slide Subtitle</a:t>
            </a:r>
          </a:p>
        </p:txBody>
      </p:sp>
      <p:sp>
        <p:nvSpPr>
          <p:cNvPr id="44" name="Slide Title"/>
          <p:cNvSpPr txBox="1"/>
          <p:nvPr>
            <p:ph type="title" hasCustomPrompt="1"/>
          </p:nvPr>
        </p:nvSpPr>
        <p:spPr>
          <a:xfrm>
            <a:off x="1295400" y="1620697"/>
            <a:ext cx="21869400" cy="1778386"/>
          </a:xfrm>
          <a:prstGeom prst="rect">
            <a:avLst/>
          </a:prstGeom>
        </p:spPr>
        <p:txBody>
          <a:bodyPr anchor="t"/>
          <a:lstStyle>
            <a:lvl1pPr defTabSz="584200">
              <a:defRPr spc="-400" sz="10000"/>
            </a:lvl1pPr>
          </a:lstStyle>
          <a:p>
            <a:pPr/>
            <a:r>
              <a:t>Slide Title</a:t>
            </a:r>
          </a:p>
        </p:txBody>
      </p:sp>
      <p:sp>
        <p:nvSpPr>
          <p:cNvPr id="45" name="Body Level One…"/>
          <p:cNvSpPr txBox="1"/>
          <p:nvPr>
            <p:ph type="body" idx="1" hasCustomPrompt="1"/>
          </p:nvPr>
        </p:nvSpPr>
        <p:spPr>
          <a:xfrm>
            <a:off x="1295400" y="5270500"/>
            <a:ext cx="21869400" cy="7137400"/>
          </a:xfrm>
          <a:prstGeom prst="rect">
            <a:avLst/>
          </a:prstGeom>
        </p:spPr>
        <p:txBody>
          <a:bodyPr/>
          <a:lstStyle>
            <a:lvl1pPr defTabSz="584200">
              <a:spcBef>
                <a:spcPts val="3300"/>
              </a:spcBef>
              <a:defRPr cap="none" spc="0" sz="4000"/>
            </a:lvl1pPr>
            <a:lvl2pPr defTabSz="584200">
              <a:spcBef>
                <a:spcPts val="3300"/>
              </a:spcBef>
              <a:defRPr cap="none" spc="0" sz="4000"/>
            </a:lvl2pPr>
            <a:lvl3pPr defTabSz="584200">
              <a:spcBef>
                <a:spcPts val="3300"/>
              </a:spcBef>
              <a:defRPr cap="none" spc="0" sz="4000"/>
            </a:lvl3pPr>
            <a:lvl4pPr defTabSz="584200">
              <a:spcBef>
                <a:spcPts val="3300"/>
              </a:spcBef>
              <a:defRPr cap="none" spc="0" sz="4000"/>
            </a:lvl4pPr>
            <a:lvl5pPr defTabSz="584200">
              <a:spcBef>
                <a:spcPts val="3300"/>
              </a:spcBef>
              <a:defRPr cap="none" spc="0" sz="4000"/>
            </a:lvl5pPr>
          </a:lstStyle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6" name="Slide Number"/>
          <p:cNvSpPr txBox="1"/>
          <p:nvPr>
            <p:ph type="sldNum" sz="quarter" idx="2"/>
          </p:nvPr>
        </p:nvSpPr>
        <p:spPr>
          <a:xfrm>
            <a:off x="23559939" y="12981031"/>
            <a:ext cx="361189" cy="404115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"/>
          <p:cNvSpPr/>
          <p:nvPr/>
        </p:nvSpPr>
        <p:spPr>
          <a:xfrm>
            <a:off x="-1" y="1270000"/>
            <a:ext cx="24384001" cy="12446000"/>
          </a:xfrm>
          <a:prstGeom prst="rect">
            <a:avLst/>
          </a:prstGeom>
          <a:solidFill>
            <a:srgbClr val="FFFFFF">
              <a:alpha val="9014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1531">
              <a:spcBef>
                <a:spcPts val="0"/>
              </a:spcBef>
              <a:defRPr spc="-44" sz="2200">
                <a:solidFill>
                  <a:srgbClr val="FFFFFF"/>
                </a:solidFill>
              </a:defRPr>
            </a:pPr>
          </a:p>
        </p:txBody>
      </p:sp>
      <p:sp>
        <p:nvSpPr>
          <p:cNvPr id="54" name="Author and Date"/>
          <p:cNvSpPr txBox="1"/>
          <p:nvPr>
            <p:ph type="body" sz="quarter" idx="21" hasCustomPrompt="1"/>
          </p:nvPr>
        </p:nvSpPr>
        <p:spPr>
          <a:xfrm>
            <a:off x="1295400" y="12955885"/>
            <a:ext cx="21869400" cy="429261"/>
          </a:xfrm>
          <a:prstGeom prst="rect">
            <a:avLst/>
          </a:prstGeom>
        </p:spPr>
        <p:txBody>
          <a:bodyPr/>
          <a:lstStyle>
            <a:lvl1pPr defTabSz="584200">
              <a:spcBef>
                <a:spcPts val="3200"/>
              </a:spcBef>
              <a:defRPr spc="-59" sz="2000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Author and Date</a:t>
            </a:r>
          </a:p>
        </p:txBody>
      </p:sp>
      <p:sp>
        <p:nvSpPr>
          <p:cNvPr id="55" name="Body Level One…"/>
          <p:cNvSpPr txBox="1"/>
          <p:nvPr>
            <p:ph type="body" idx="1" hasCustomPrompt="1"/>
          </p:nvPr>
        </p:nvSpPr>
        <p:spPr>
          <a:xfrm>
            <a:off x="1295400" y="5270500"/>
            <a:ext cx="21869400" cy="7135317"/>
          </a:xfrm>
          <a:prstGeom prst="rect">
            <a:avLst/>
          </a:prstGeom>
        </p:spPr>
        <p:txBody>
          <a:bodyPr numCol="2" spcCol="1093469"/>
          <a:lstStyle>
            <a:lvl1pPr defTabSz="584200">
              <a:spcBef>
                <a:spcPts val="3300"/>
              </a:spcBef>
              <a:defRPr cap="none" spc="0" sz="4000"/>
            </a:lvl1pPr>
            <a:lvl2pPr defTabSz="584200">
              <a:spcBef>
                <a:spcPts val="3300"/>
              </a:spcBef>
              <a:defRPr cap="none" spc="0" sz="4000"/>
            </a:lvl2pPr>
            <a:lvl3pPr defTabSz="584200">
              <a:spcBef>
                <a:spcPts val="3300"/>
              </a:spcBef>
              <a:defRPr cap="none" spc="0" sz="4000"/>
            </a:lvl3pPr>
            <a:lvl4pPr defTabSz="584200">
              <a:spcBef>
                <a:spcPts val="3300"/>
              </a:spcBef>
              <a:defRPr cap="none" spc="0" sz="4000"/>
            </a:lvl4pPr>
            <a:lvl5pPr defTabSz="584200">
              <a:spcBef>
                <a:spcPts val="3300"/>
              </a:spcBef>
              <a:defRPr cap="none" spc="0" sz="4000"/>
            </a:lvl5pPr>
          </a:lstStyle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"/>
          <p:cNvSpPr/>
          <p:nvPr/>
        </p:nvSpPr>
        <p:spPr>
          <a:xfrm>
            <a:off x="-1" y="1270000"/>
            <a:ext cx="24384001" cy="12446000"/>
          </a:xfrm>
          <a:prstGeom prst="rect">
            <a:avLst/>
          </a:prstGeom>
          <a:solidFill>
            <a:srgbClr val="FFFFFF">
              <a:alpha val="9014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1531">
              <a:spcBef>
                <a:spcPts val="0"/>
              </a:spcBef>
              <a:defRPr spc="-44" sz="2200">
                <a:solidFill>
                  <a:srgbClr val="FFFFFF"/>
                </a:solidFill>
              </a:defRPr>
            </a:pPr>
          </a:p>
        </p:txBody>
      </p:sp>
      <p:sp>
        <p:nvSpPr>
          <p:cNvPr id="64" name="A blue and white director’s chair beside a pool with a floating blue inflatable ring"/>
          <p:cNvSpPr/>
          <p:nvPr>
            <p:ph type="pic" idx="21"/>
          </p:nvPr>
        </p:nvSpPr>
        <p:spPr>
          <a:xfrm>
            <a:off x="14034290" y="-250431"/>
            <a:ext cx="10358781" cy="142295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5" name="Body Level One…"/>
          <p:cNvSpPr txBox="1"/>
          <p:nvPr>
            <p:ph type="body" sz="half" idx="1" hasCustomPrompt="1"/>
          </p:nvPr>
        </p:nvSpPr>
        <p:spPr>
          <a:xfrm>
            <a:off x="1295400" y="5257800"/>
            <a:ext cx="11442700" cy="6886575"/>
          </a:xfrm>
          <a:prstGeom prst="rect">
            <a:avLst/>
          </a:prstGeom>
        </p:spPr>
        <p:txBody>
          <a:bodyPr/>
          <a:lstStyle>
            <a:lvl1pPr defTabSz="584200">
              <a:spcBef>
                <a:spcPts val="3300"/>
              </a:spcBef>
              <a:defRPr cap="none" spc="0" sz="4000"/>
            </a:lvl1pPr>
            <a:lvl2pPr defTabSz="584200">
              <a:spcBef>
                <a:spcPts val="3300"/>
              </a:spcBef>
              <a:defRPr cap="none" spc="0" sz="4000"/>
            </a:lvl2pPr>
            <a:lvl3pPr defTabSz="584200">
              <a:spcBef>
                <a:spcPts val="3300"/>
              </a:spcBef>
              <a:defRPr cap="none" spc="0" sz="4000"/>
            </a:lvl3pPr>
            <a:lvl4pPr defTabSz="584200">
              <a:spcBef>
                <a:spcPts val="3300"/>
              </a:spcBef>
              <a:defRPr cap="none" spc="0" sz="4000"/>
            </a:lvl4pPr>
            <a:lvl5pPr defTabSz="584200">
              <a:spcBef>
                <a:spcPts val="3300"/>
              </a:spcBef>
              <a:defRPr cap="none" spc="0" sz="4000"/>
            </a:lvl5pPr>
          </a:lstStyle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6" name="Author and Date"/>
          <p:cNvSpPr txBox="1"/>
          <p:nvPr>
            <p:ph type="body" sz="quarter" idx="22" hasCustomPrompt="1"/>
          </p:nvPr>
        </p:nvSpPr>
        <p:spPr>
          <a:xfrm>
            <a:off x="1295400" y="12955885"/>
            <a:ext cx="11442700" cy="429261"/>
          </a:xfrm>
          <a:prstGeom prst="rect">
            <a:avLst/>
          </a:prstGeom>
        </p:spPr>
        <p:txBody>
          <a:bodyPr/>
          <a:lstStyle>
            <a:lvl1pPr defTabSz="584200">
              <a:spcBef>
                <a:spcPts val="3200"/>
              </a:spcBef>
              <a:defRPr spc="-59" sz="2000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Author and Date</a:t>
            </a:r>
          </a:p>
        </p:txBody>
      </p:sp>
      <p:sp>
        <p:nvSpPr>
          <p:cNvPr id="67" name="Slide Title"/>
          <p:cNvSpPr txBox="1"/>
          <p:nvPr>
            <p:ph type="title" hasCustomPrompt="1"/>
          </p:nvPr>
        </p:nvSpPr>
        <p:spPr>
          <a:xfrm>
            <a:off x="1295400" y="1625600"/>
            <a:ext cx="11442700" cy="2466975"/>
          </a:xfrm>
          <a:prstGeom prst="rect">
            <a:avLst/>
          </a:prstGeom>
        </p:spPr>
        <p:txBody>
          <a:bodyPr anchor="t"/>
          <a:lstStyle>
            <a:lvl1pPr defTabSz="584200">
              <a:defRPr spc="-400" sz="10000"/>
            </a:lvl1pPr>
          </a:lstStyle>
          <a:p>
            <a:pPr/>
            <a:r>
              <a:t>Slide Title</a:t>
            </a:r>
          </a:p>
        </p:txBody>
      </p:sp>
      <p:sp>
        <p:nvSpPr>
          <p:cNvPr id="68" name="Slide Subtitle"/>
          <p:cNvSpPr txBox="1"/>
          <p:nvPr>
            <p:ph type="body" sz="quarter" idx="23" hasCustomPrompt="1"/>
          </p:nvPr>
        </p:nvSpPr>
        <p:spPr>
          <a:xfrm>
            <a:off x="1295400" y="4092575"/>
            <a:ext cx="11442701" cy="678372"/>
          </a:xfrm>
          <a:prstGeom prst="rect">
            <a:avLst/>
          </a:prstGeom>
        </p:spPr>
        <p:txBody>
          <a:bodyPr/>
          <a:lstStyle>
            <a:lvl1pPr defTabSz="566674">
              <a:defRPr spc="-101" sz="3395"/>
            </a:lvl1pPr>
          </a:lstStyle>
          <a:p>
            <a:pPr/>
            <a:r>
              <a:t>Slide Subtitle</a:t>
            </a:r>
          </a:p>
        </p:txBody>
      </p:sp>
      <p:sp>
        <p:nvSpPr>
          <p:cNvPr id="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"/>
          <p:cNvSpPr/>
          <p:nvPr/>
        </p:nvSpPr>
        <p:spPr>
          <a:xfrm>
            <a:off x="-1" y="1270000"/>
            <a:ext cx="24384001" cy="12446000"/>
          </a:xfrm>
          <a:prstGeom prst="rect">
            <a:avLst/>
          </a:prstGeom>
          <a:solidFill>
            <a:srgbClr val="FFFFFF">
              <a:alpha val="9014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1531">
              <a:spcBef>
                <a:spcPts val="0"/>
              </a:spcBef>
              <a:defRPr spc="-44" sz="2200">
                <a:solidFill>
                  <a:srgbClr val="FFFFFF"/>
                </a:solidFill>
              </a:defRPr>
            </a:pPr>
          </a:p>
        </p:txBody>
      </p:sp>
      <p:sp>
        <p:nvSpPr>
          <p:cNvPr id="77" name="Body Level One…"/>
          <p:cNvSpPr txBox="1"/>
          <p:nvPr>
            <p:ph type="body" sz="half" idx="1" hasCustomPrompt="1"/>
          </p:nvPr>
        </p:nvSpPr>
        <p:spPr>
          <a:xfrm>
            <a:off x="1295400" y="5257800"/>
            <a:ext cx="11442700" cy="6886575"/>
          </a:xfrm>
          <a:prstGeom prst="rect">
            <a:avLst/>
          </a:prstGeom>
        </p:spPr>
        <p:txBody>
          <a:bodyPr/>
          <a:lstStyle>
            <a:lvl1pPr defTabSz="584200">
              <a:spcBef>
                <a:spcPts val="3300"/>
              </a:spcBef>
              <a:defRPr cap="none" spc="0" sz="4000"/>
            </a:lvl1pPr>
            <a:lvl2pPr defTabSz="584200">
              <a:spcBef>
                <a:spcPts val="3300"/>
              </a:spcBef>
              <a:defRPr cap="none" spc="0" sz="4000"/>
            </a:lvl2pPr>
            <a:lvl3pPr defTabSz="584200">
              <a:spcBef>
                <a:spcPts val="3300"/>
              </a:spcBef>
              <a:defRPr cap="none" spc="0" sz="4000"/>
            </a:lvl3pPr>
            <a:lvl4pPr defTabSz="584200">
              <a:spcBef>
                <a:spcPts val="3300"/>
              </a:spcBef>
              <a:defRPr cap="none" spc="0" sz="4000"/>
            </a:lvl4pPr>
            <a:lvl5pPr defTabSz="584200">
              <a:spcBef>
                <a:spcPts val="3300"/>
              </a:spcBef>
              <a:defRPr cap="none" spc="0" sz="4000"/>
            </a:lvl5pPr>
          </a:lstStyle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8" name="Author and Date"/>
          <p:cNvSpPr txBox="1"/>
          <p:nvPr>
            <p:ph type="body" sz="quarter" idx="21" hasCustomPrompt="1"/>
          </p:nvPr>
        </p:nvSpPr>
        <p:spPr>
          <a:xfrm>
            <a:off x="1295400" y="12955885"/>
            <a:ext cx="11442700" cy="429261"/>
          </a:xfrm>
          <a:prstGeom prst="rect">
            <a:avLst/>
          </a:prstGeom>
        </p:spPr>
        <p:txBody>
          <a:bodyPr/>
          <a:lstStyle>
            <a:lvl1pPr defTabSz="584200">
              <a:spcBef>
                <a:spcPts val="3200"/>
              </a:spcBef>
              <a:defRPr spc="-59" sz="2000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Author and Date</a:t>
            </a:r>
          </a:p>
        </p:txBody>
      </p:sp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95400" y="1625600"/>
            <a:ext cx="11442700" cy="2466975"/>
          </a:xfrm>
          <a:prstGeom prst="rect">
            <a:avLst/>
          </a:prstGeom>
        </p:spPr>
        <p:txBody>
          <a:bodyPr anchor="t"/>
          <a:lstStyle>
            <a:lvl1pPr defTabSz="584200">
              <a:defRPr spc="-400" sz="10000"/>
            </a:lvl1pPr>
          </a:lstStyle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2" hasCustomPrompt="1"/>
          </p:nvPr>
        </p:nvSpPr>
        <p:spPr>
          <a:xfrm>
            <a:off x="1295400" y="4092575"/>
            <a:ext cx="11442701" cy="678372"/>
          </a:xfrm>
          <a:prstGeom prst="rect">
            <a:avLst/>
          </a:prstGeom>
        </p:spPr>
        <p:txBody>
          <a:bodyPr/>
          <a:lstStyle>
            <a:lvl1pPr defTabSz="566674">
              <a:defRPr spc="-101" sz="3395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"/>
          <p:cNvSpPr/>
          <p:nvPr/>
        </p:nvSpPr>
        <p:spPr>
          <a:xfrm>
            <a:off x="-1" y="1270000"/>
            <a:ext cx="24384001" cy="12446000"/>
          </a:xfrm>
          <a:prstGeom prst="rect">
            <a:avLst/>
          </a:prstGeom>
          <a:solidFill>
            <a:srgbClr val="FFFFFF">
              <a:alpha val="9014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1531">
              <a:spcBef>
                <a:spcPts val="0"/>
              </a:spcBef>
              <a:defRPr spc="-44" sz="2200">
                <a:solidFill>
                  <a:srgbClr val="FFFFFF"/>
                </a:solidFill>
              </a:defRPr>
            </a:pPr>
          </a:p>
        </p:txBody>
      </p:sp>
      <p:sp>
        <p:nvSpPr>
          <p:cNvPr id="89" name="Body Level One…"/>
          <p:cNvSpPr txBox="1"/>
          <p:nvPr>
            <p:ph type="body" sz="half" idx="1" hasCustomPrompt="1"/>
          </p:nvPr>
        </p:nvSpPr>
        <p:spPr>
          <a:xfrm>
            <a:off x="1295400" y="5257800"/>
            <a:ext cx="11442700" cy="6886575"/>
          </a:xfrm>
          <a:prstGeom prst="rect">
            <a:avLst/>
          </a:prstGeom>
        </p:spPr>
        <p:txBody>
          <a:bodyPr/>
          <a:lstStyle>
            <a:lvl1pPr defTabSz="584200">
              <a:spcBef>
                <a:spcPts val="3300"/>
              </a:spcBef>
              <a:defRPr cap="none" spc="0" sz="4000"/>
            </a:lvl1pPr>
            <a:lvl2pPr defTabSz="584200">
              <a:spcBef>
                <a:spcPts val="3300"/>
              </a:spcBef>
              <a:defRPr cap="none" spc="0" sz="4000"/>
            </a:lvl2pPr>
            <a:lvl3pPr defTabSz="584200">
              <a:spcBef>
                <a:spcPts val="3300"/>
              </a:spcBef>
              <a:defRPr cap="none" spc="0" sz="4000"/>
            </a:lvl3pPr>
            <a:lvl4pPr defTabSz="584200">
              <a:spcBef>
                <a:spcPts val="3300"/>
              </a:spcBef>
              <a:defRPr cap="none" spc="0" sz="4000"/>
            </a:lvl4pPr>
            <a:lvl5pPr defTabSz="584200">
              <a:spcBef>
                <a:spcPts val="3300"/>
              </a:spcBef>
              <a:defRPr cap="none" spc="0" sz="4000"/>
            </a:lvl5pPr>
          </a:lstStyle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Author and Date"/>
          <p:cNvSpPr txBox="1"/>
          <p:nvPr>
            <p:ph type="body" sz="quarter" idx="21" hasCustomPrompt="1"/>
          </p:nvPr>
        </p:nvSpPr>
        <p:spPr>
          <a:xfrm>
            <a:off x="1295400" y="12955885"/>
            <a:ext cx="11442700" cy="429261"/>
          </a:xfrm>
          <a:prstGeom prst="rect">
            <a:avLst/>
          </a:prstGeom>
        </p:spPr>
        <p:txBody>
          <a:bodyPr/>
          <a:lstStyle>
            <a:lvl1pPr defTabSz="584200">
              <a:spcBef>
                <a:spcPts val="3200"/>
              </a:spcBef>
              <a:defRPr spc="-59" sz="2000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Author and Date</a:t>
            </a:r>
          </a:p>
        </p:txBody>
      </p:sp>
      <p:sp>
        <p:nvSpPr>
          <p:cNvPr id="91" name="Slide Title"/>
          <p:cNvSpPr txBox="1"/>
          <p:nvPr>
            <p:ph type="title" hasCustomPrompt="1"/>
          </p:nvPr>
        </p:nvSpPr>
        <p:spPr>
          <a:xfrm>
            <a:off x="1295400" y="1625600"/>
            <a:ext cx="11442700" cy="2466975"/>
          </a:xfrm>
          <a:prstGeom prst="rect">
            <a:avLst/>
          </a:prstGeom>
        </p:spPr>
        <p:txBody>
          <a:bodyPr anchor="t"/>
          <a:lstStyle>
            <a:lvl1pPr defTabSz="584200">
              <a:defRPr spc="-400" sz="10000"/>
            </a:lvl1pPr>
          </a:lstStyle>
          <a:p>
            <a:pPr/>
            <a:r>
              <a:t>Slide Title</a:t>
            </a:r>
          </a:p>
        </p:txBody>
      </p:sp>
      <p:sp>
        <p:nvSpPr>
          <p:cNvPr id="92" name="Slide Subtitle"/>
          <p:cNvSpPr txBox="1"/>
          <p:nvPr>
            <p:ph type="body" sz="quarter" idx="22" hasCustomPrompt="1"/>
          </p:nvPr>
        </p:nvSpPr>
        <p:spPr>
          <a:xfrm>
            <a:off x="1295400" y="4092575"/>
            <a:ext cx="11442701" cy="678372"/>
          </a:xfrm>
          <a:prstGeom prst="rect">
            <a:avLst/>
          </a:prstGeom>
        </p:spPr>
        <p:txBody>
          <a:bodyPr/>
          <a:lstStyle>
            <a:lvl1pPr defTabSz="566674">
              <a:defRPr spc="-101" sz="3395"/>
            </a:lvl1pPr>
          </a:lstStyle>
          <a:p>
            <a:pPr/>
            <a:r>
              <a:t>Slide Subtitle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ection Title"/>
          <p:cNvSpPr txBox="1"/>
          <p:nvPr>
            <p:ph type="title" hasCustomPrompt="1"/>
          </p:nvPr>
        </p:nvSpPr>
        <p:spPr>
          <a:xfrm>
            <a:off x="1295400" y="5404408"/>
            <a:ext cx="21869400" cy="2881785"/>
          </a:xfrm>
          <a:prstGeom prst="rect">
            <a:avLst/>
          </a:prstGeom>
        </p:spPr>
        <p:txBody>
          <a:bodyPr anchor="ctr"/>
          <a:lstStyle>
            <a:lvl1pPr defTabSz="825500">
              <a:defRPr spc="-408" sz="10200"/>
            </a:lvl1pPr>
          </a:lstStyle>
          <a:p>
            <a:pPr/>
            <a:r>
              <a:t>Section 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esentation Title"/>
          <p:cNvSpPr txBox="1"/>
          <p:nvPr>
            <p:ph type="title" hasCustomPrompt="1"/>
          </p:nvPr>
        </p:nvSpPr>
        <p:spPr>
          <a:xfrm>
            <a:off x="1298349" y="4384675"/>
            <a:ext cx="21869401" cy="469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Presentation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98349" y="9268776"/>
            <a:ext cx="21869401" cy="1402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Presentation Subtitle 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23558499" y="12979146"/>
            <a:ext cx="361189" cy="40411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3428914">
              <a:spcBef>
                <a:spcPts val="0"/>
              </a:spcBef>
              <a:defRPr sz="1800">
                <a:latin typeface="+mn-lt"/>
                <a:ea typeface="+mn-ea"/>
                <a:cs typeface="+mn-cs"/>
                <a:sym typeface="Graphik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</p:sldLayoutIdLst>
  <p:transition xmlns:p14="http://schemas.microsoft.com/office/powerpoint/2010/main" spd="med" advClick="1"/>
  <p:txStyles>
    <p:titleStyle>
      <a:lvl1pPr marL="0" marR="0" indent="0" algn="l" defTabSz="116085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-665" strike="noStrike" sz="13300" u="none">
          <a:solidFill>
            <a:srgbClr val="000000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l" defTabSz="116085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-665" strike="noStrike" sz="13300" u="none">
          <a:solidFill>
            <a:srgbClr val="000000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l" defTabSz="116085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-665" strike="noStrike" sz="13300" u="none">
          <a:solidFill>
            <a:srgbClr val="000000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l" defTabSz="116085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-665" strike="noStrike" sz="13300" u="none">
          <a:solidFill>
            <a:srgbClr val="000000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l" defTabSz="116085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-665" strike="noStrike" sz="13300" u="none">
          <a:solidFill>
            <a:srgbClr val="000000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l" defTabSz="116085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-665" strike="noStrike" sz="13300" u="none">
          <a:solidFill>
            <a:srgbClr val="000000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l" defTabSz="116085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-665" strike="noStrike" sz="13300" u="none">
          <a:solidFill>
            <a:srgbClr val="000000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l" defTabSz="116085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-665" strike="noStrike" sz="13300" u="none">
          <a:solidFill>
            <a:srgbClr val="000000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l" defTabSz="116085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-665" strike="noStrike" sz="13300" u="none">
          <a:solidFill>
            <a:srgbClr val="000000"/>
          </a:solidFill>
          <a:uFillTx/>
          <a:latin typeface="+mn-lt"/>
          <a:ea typeface="+mn-ea"/>
          <a:cs typeface="+mn-cs"/>
          <a:sym typeface="Graphik"/>
        </a:defRPr>
      </a:lvl9pPr>
    </p:titleStyle>
    <p:body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4" strike="noStrike" sz="3500" u="none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1pPr>
      <a:lvl2pPr marL="0" marR="0" indent="457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4" strike="noStrike" sz="3500" u="none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2pPr>
      <a:lvl3pPr marL="0" marR="0" indent="9144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4" strike="noStrike" sz="3500" u="none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3pPr>
      <a:lvl4pPr marL="0" marR="0" indent="1371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4" strike="noStrike" sz="3500" u="none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4pPr>
      <a:lvl5pPr marL="0" marR="0" indent="18288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4" strike="noStrike" sz="3500" u="none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5pPr>
      <a:lvl6pPr marL="0" marR="0" indent="22860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4" strike="noStrike" sz="3500" u="none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6pPr>
      <a:lvl7pPr marL="0" marR="0" indent="2743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4" strike="noStrike" sz="3500" u="none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7pPr>
      <a:lvl8pPr marL="0" marR="0" indent="32004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4" strike="noStrike" sz="3500" u="none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8pPr>
      <a:lvl9pPr marL="0" marR="0" indent="3657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4" strike="noStrike" sz="3500" u="none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9pPr>
    </p:bodyStyle>
    <p:otherStyle>
      <a:lvl1pPr marL="0" marR="0" indent="0" algn="ctr" defTabSz="342891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342891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342891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342891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342891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342891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342891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342891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342891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Your response  To…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Your response  To</a:t>
            </a:r>
          </a:p>
          <a:p>
            <a:pPr/>
            <a:r>
              <a:t>“rapid response”</a:t>
            </a:r>
          </a:p>
        </p:txBody>
      </p:sp>
      <p:sp>
        <p:nvSpPr>
          <p:cNvPr id="185" name="Julianne awrey, MD…"/>
          <p:cNvSpPr txBox="1"/>
          <p:nvPr>
            <p:ph type="subTitle" sz="quarter" idx="1"/>
          </p:nvPr>
        </p:nvSpPr>
        <p:spPr>
          <a:xfrm>
            <a:off x="1257300" y="9904793"/>
            <a:ext cx="21869400" cy="1402243"/>
          </a:xfrm>
          <a:prstGeom prst="rect">
            <a:avLst/>
          </a:prstGeom>
        </p:spPr>
        <p:txBody>
          <a:bodyPr/>
          <a:lstStyle/>
          <a:p>
            <a:pPr/>
            <a:r>
              <a:t>Julianne awrey, MD</a:t>
            </a:r>
          </a:p>
          <a:p>
            <a:pPr/>
            <a:r>
              <a:t>ICU attending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eizur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Seizures</a:t>
            </a:r>
          </a:p>
        </p:txBody>
      </p:sp>
      <p:sp>
        <p:nvSpPr>
          <p:cNvPr id="212" name="Assess patient and talk to witnesses—&gt; is this actually a seizure?…"/>
          <p:cNvSpPr txBox="1"/>
          <p:nvPr>
            <p:ph type="body" idx="1"/>
          </p:nvPr>
        </p:nvSpPr>
        <p:spPr>
          <a:xfrm>
            <a:off x="1295400" y="3864098"/>
            <a:ext cx="21869400" cy="8358844"/>
          </a:xfrm>
          <a:prstGeom prst="rect">
            <a:avLst/>
          </a:prstGeom>
        </p:spPr>
        <p:txBody>
          <a:bodyPr/>
          <a:lstStyle/>
          <a:p>
            <a:pPr marL="647700" indent="-647700">
              <a:buClr>
                <a:srgbClr val="000000"/>
              </a:buClr>
              <a:buSzPct val="200000"/>
              <a:buChar char="•"/>
            </a:pPr>
            <a:r>
              <a:t>Assess patient and talk to witnesses—&gt; is this actually a seizure?</a:t>
            </a:r>
          </a:p>
          <a:p>
            <a:pPr lvl="1" marL="1295400" indent="-647700">
              <a:buClr>
                <a:srgbClr val="000000"/>
              </a:buClr>
              <a:buSzPct val="200000"/>
              <a:buChar char="•"/>
            </a:pPr>
            <a:r>
              <a:t>Yes-&gt; Ativan 2mg IV if still seizing.  Load with Keppra either way</a:t>
            </a:r>
          </a:p>
          <a:p>
            <a:pPr lvl="2" marL="1943100" indent="-647700">
              <a:buClr>
                <a:srgbClr val="000000"/>
              </a:buClr>
              <a:buSzPct val="200000"/>
              <a:buChar char="•"/>
            </a:pPr>
            <a:r>
              <a:t>Ativan IV x3 while keppra loading.  Can move to other drugs such as fosphenytoin.  Diazepam 10mg IV can substitute Ativan</a:t>
            </a:r>
          </a:p>
          <a:p>
            <a:pPr lvl="2" marL="1943100" indent="-647700">
              <a:buClr>
                <a:srgbClr val="000000"/>
              </a:buClr>
              <a:buSzPct val="200000"/>
              <a:buChar char="•"/>
            </a:pPr>
            <a:r>
              <a:t>Still seizing—&gt; intubate if can’t break status epilepticus.  Propofol will also treat seizures directly including EtOH withdrawal seizures</a:t>
            </a:r>
          </a:p>
          <a:p>
            <a:pPr marL="647700" indent="-647700">
              <a:buClr>
                <a:srgbClr val="000000"/>
              </a:buClr>
              <a:buSzPct val="200000"/>
              <a:buChar char="•"/>
            </a:pPr>
            <a:r>
              <a:t>If no h/o seizures, neuro imaging with CT brain</a:t>
            </a:r>
          </a:p>
          <a:p>
            <a:pPr marL="647700" indent="-647700">
              <a:buClr>
                <a:srgbClr val="000000"/>
              </a:buClr>
              <a:buSzPct val="200000"/>
              <a:buChar char="•"/>
            </a:pPr>
            <a:r>
              <a:t>Neuro consult, ICU consult if prolonged or status, possible step-up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Bleed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Bleeding</a:t>
            </a:r>
          </a:p>
        </p:txBody>
      </p:sp>
      <p:sp>
        <p:nvSpPr>
          <p:cNvPr id="215" name="Assess patient—&gt; external or internal (GIB)?  Hypotensive? Pale? AMS? Distress?…"/>
          <p:cNvSpPr txBox="1"/>
          <p:nvPr>
            <p:ph type="body" idx="1"/>
          </p:nvPr>
        </p:nvSpPr>
        <p:spPr>
          <a:xfrm>
            <a:off x="1295400" y="3864098"/>
            <a:ext cx="21869400" cy="8146628"/>
          </a:xfrm>
          <a:prstGeom prst="rect">
            <a:avLst/>
          </a:prstGeom>
        </p:spPr>
        <p:txBody>
          <a:bodyPr/>
          <a:lstStyle/>
          <a:p>
            <a:pPr marL="621791" indent="-621791" defTabSz="560831">
              <a:spcBef>
                <a:spcPts val="3100"/>
              </a:spcBef>
              <a:buClr>
                <a:srgbClr val="000000"/>
              </a:buClr>
              <a:buSzPct val="200000"/>
              <a:buChar char="•"/>
              <a:defRPr sz="3839"/>
            </a:pPr>
            <a:r>
              <a:t>Assess patient—&gt; external or internal (GIB)?  Hypotensive? Pale? AMS? Distress?</a:t>
            </a:r>
          </a:p>
          <a:p>
            <a:pPr lvl="1" marL="1243583" indent="-621791" defTabSz="560831">
              <a:spcBef>
                <a:spcPts val="3100"/>
              </a:spcBef>
              <a:buClr>
                <a:srgbClr val="000000"/>
              </a:buClr>
              <a:buSzPct val="200000"/>
              <a:buChar char="•"/>
              <a:defRPr sz="3839"/>
            </a:pPr>
            <a:r>
              <a:t>External—&gt; hold pressure, tourniquet</a:t>
            </a:r>
          </a:p>
          <a:p>
            <a:pPr lvl="1" marL="1243583" indent="-621791" defTabSz="560831">
              <a:spcBef>
                <a:spcPts val="3100"/>
              </a:spcBef>
              <a:buClr>
                <a:srgbClr val="000000"/>
              </a:buClr>
              <a:buSzPct val="200000"/>
              <a:buChar char="•"/>
              <a:defRPr sz="3839"/>
            </a:pPr>
            <a:r>
              <a:t>If clinical signs of instability, call for MTP</a:t>
            </a:r>
          </a:p>
          <a:p>
            <a:pPr lvl="1" marL="1243583" indent="-621791" defTabSz="560831">
              <a:spcBef>
                <a:spcPts val="3100"/>
              </a:spcBef>
              <a:buClr>
                <a:srgbClr val="000000"/>
              </a:buClr>
              <a:buSzPct val="200000"/>
              <a:buChar char="•"/>
              <a:defRPr sz="3839"/>
            </a:pPr>
            <a:r>
              <a:t>GI bleed—&gt; melena, large hematemesis</a:t>
            </a:r>
          </a:p>
          <a:p>
            <a:pPr lvl="2" marL="1865375" indent="-621791" defTabSz="560831">
              <a:spcBef>
                <a:spcPts val="3100"/>
              </a:spcBef>
              <a:buClr>
                <a:srgbClr val="000000"/>
              </a:buClr>
              <a:buSzPct val="200000"/>
              <a:buChar char="•"/>
              <a:defRPr sz="3839"/>
            </a:pPr>
            <a:r>
              <a:t>PPI IV (BID vs gtt), octreotide, GI consult</a:t>
            </a:r>
          </a:p>
          <a:p>
            <a:pPr lvl="2" marL="1865375" indent="-621791" defTabSz="560831">
              <a:spcBef>
                <a:spcPts val="3100"/>
              </a:spcBef>
              <a:buClr>
                <a:srgbClr val="000000"/>
              </a:buClr>
              <a:buSzPct val="200000"/>
              <a:buChar char="•"/>
              <a:defRPr sz="3839"/>
            </a:pPr>
            <a:r>
              <a:t>Secure airway if needed</a:t>
            </a:r>
          </a:p>
          <a:p>
            <a:pPr marL="621791" indent="-621791" defTabSz="560831">
              <a:spcBef>
                <a:spcPts val="3100"/>
              </a:spcBef>
              <a:buClr>
                <a:srgbClr val="000000"/>
              </a:buClr>
              <a:buSzPct val="200000"/>
              <a:buChar char="•"/>
              <a:defRPr sz="3839"/>
            </a:pPr>
            <a:r>
              <a:t>If needed or MTP, balanced transfusion</a:t>
            </a:r>
          </a:p>
          <a:p>
            <a:pPr marL="621791" indent="-621791" defTabSz="560831">
              <a:spcBef>
                <a:spcPts val="3100"/>
              </a:spcBef>
              <a:buClr>
                <a:srgbClr val="000000"/>
              </a:buClr>
              <a:buSzPct val="200000"/>
              <a:buChar char="•"/>
              <a:defRPr sz="3839"/>
            </a:pPr>
            <a:r>
              <a:t>If external, persistent or unstable, likely will need surgical consult—&gt; involve early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ulseless extremit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Pulseless extremity</a:t>
            </a:r>
          </a:p>
        </p:txBody>
      </p:sp>
      <p:sp>
        <p:nvSpPr>
          <p:cNvPr id="218" name="Assess patient—&gt; palpate pulses yourself to confirm…"/>
          <p:cNvSpPr txBox="1"/>
          <p:nvPr>
            <p:ph type="body" idx="1"/>
          </p:nvPr>
        </p:nvSpPr>
        <p:spPr>
          <a:xfrm>
            <a:off x="1295400" y="3864098"/>
            <a:ext cx="21869400" cy="7257804"/>
          </a:xfrm>
          <a:prstGeom prst="rect">
            <a:avLst/>
          </a:prstGeom>
        </p:spPr>
        <p:txBody>
          <a:bodyPr/>
          <a:lstStyle/>
          <a:p>
            <a:pPr marL="647700" indent="-647700">
              <a:buClr>
                <a:srgbClr val="000000"/>
              </a:buClr>
              <a:buSzPct val="200000"/>
              <a:buChar char="•"/>
            </a:pPr>
            <a:r>
              <a:t>Assess patient—&gt; palpate pulses yourself to confirm</a:t>
            </a:r>
          </a:p>
          <a:p>
            <a:pPr lvl="1" marL="1295400" indent="-647700">
              <a:buClr>
                <a:srgbClr val="000000"/>
              </a:buClr>
              <a:buSzPct val="200000"/>
              <a:buChar char="•"/>
            </a:pPr>
            <a:r>
              <a:t>If no palpable pulse, check Doppler signals</a:t>
            </a:r>
          </a:p>
          <a:p>
            <a:pPr lvl="2" marL="1943100" indent="-647700">
              <a:buClr>
                <a:srgbClr val="000000"/>
              </a:buClr>
              <a:buSzPct val="200000"/>
              <a:buChar char="•"/>
            </a:pPr>
            <a:r>
              <a:t>Monophonic or no signal—&gt; emergent vascular consult</a:t>
            </a:r>
          </a:p>
          <a:p>
            <a:pPr lvl="2" marL="1943100" indent="-647700">
              <a:buClr>
                <a:srgbClr val="000000"/>
              </a:buClr>
              <a:buSzPct val="200000"/>
              <a:buChar char="•"/>
            </a:pPr>
            <a:r>
              <a:t>Bi/triphasic signals—&gt; you have time to investigate with arterial duplex, CTA, etc.</a:t>
            </a:r>
          </a:p>
          <a:p>
            <a:pPr marL="647700" indent="-647700">
              <a:buClr>
                <a:srgbClr val="000000"/>
              </a:buClr>
              <a:buSzPct val="200000"/>
              <a:buChar char="•"/>
            </a:pPr>
            <a:r>
              <a:t>Vascular surgery consult after workup if not done emergently. In general, involve Vascular early if there is a question.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New chest pai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New chest pain</a:t>
            </a:r>
          </a:p>
        </p:txBody>
      </p:sp>
      <p:sp>
        <p:nvSpPr>
          <p:cNvPr id="221" name="Assess patient—&gt; Vitals unstable? Diaphoretic? Pale? Distress?…"/>
          <p:cNvSpPr txBox="1"/>
          <p:nvPr>
            <p:ph type="body" idx="1"/>
          </p:nvPr>
        </p:nvSpPr>
        <p:spPr>
          <a:xfrm>
            <a:off x="1295400" y="3864098"/>
            <a:ext cx="21869400" cy="8082938"/>
          </a:xfrm>
          <a:prstGeom prst="rect">
            <a:avLst/>
          </a:prstGeom>
        </p:spPr>
        <p:txBody>
          <a:bodyPr/>
          <a:lstStyle/>
          <a:p>
            <a:pPr marL="569976" indent="-569976" defTabSz="514095">
              <a:spcBef>
                <a:spcPts val="2900"/>
              </a:spcBef>
              <a:buClr>
                <a:srgbClr val="000000"/>
              </a:buClr>
              <a:buSzPct val="200000"/>
              <a:buChar char="•"/>
              <a:defRPr sz="3520"/>
            </a:pPr>
            <a:r>
              <a:t>Assess patient—&gt; Vitals unstable? Diaphoretic? Pale? Distress?</a:t>
            </a:r>
          </a:p>
          <a:p>
            <a:pPr marL="569976" indent="-569976" defTabSz="514095">
              <a:spcBef>
                <a:spcPts val="2900"/>
              </a:spcBef>
              <a:buClr>
                <a:srgbClr val="000000"/>
              </a:buClr>
              <a:buSzPct val="200000"/>
              <a:buChar char="•"/>
              <a:defRPr sz="3520"/>
            </a:pPr>
            <a:r>
              <a:t>EKG stat—&gt; STEMI=code STEMI and transfer.  </a:t>
            </a:r>
          </a:p>
          <a:p>
            <a:pPr marL="569976" indent="-569976" defTabSz="514095">
              <a:spcBef>
                <a:spcPts val="2900"/>
              </a:spcBef>
              <a:buClr>
                <a:srgbClr val="000000"/>
              </a:buClr>
              <a:buSzPct val="200000"/>
              <a:buChar char="•"/>
              <a:defRPr sz="3520"/>
            </a:pPr>
            <a:r>
              <a:t>Send labs—&gt; include serial troponins</a:t>
            </a:r>
          </a:p>
          <a:p>
            <a:pPr marL="569976" indent="-569976" defTabSz="514095">
              <a:spcBef>
                <a:spcPts val="2900"/>
              </a:spcBef>
              <a:buClr>
                <a:srgbClr val="000000"/>
              </a:buClr>
              <a:buSzPct val="200000"/>
              <a:buChar char="•"/>
              <a:defRPr sz="3520"/>
            </a:pPr>
            <a:r>
              <a:t>Bedside cardiac POCUS—&gt; estimated EF, right ventricular strain, wall motion abnormalities</a:t>
            </a:r>
          </a:p>
          <a:p>
            <a:pPr marL="569976" indent="-569976" defTabSz="514095">
              <a:spcBef>
                <a:spcPts val="2900"/>
              </a:spcBef>
              <a:buClr>
                <a:srgbClr val="000000"/>
              </a:buClr>
              <a:buSzPct val="200000"/>
              <a:buChar char="•"/>
              <a:defRPr sz="3520"/>
            </a:pPr>
            <a:r>
              <a:t>CXR—&gt; pneumothorax, pneumonia, widened mediastinum</a:t>
            </a:r>
          </a:p>
          <a:p>
            <a:pPr marL="569976" indent="-569976" defTabSz="514095">
              <a:spcBef>
                <a:spcPts val="2900"/>
              </a:spcBef>
              <a:buClr>
                <a:srgbClr val="000000"/>
              </a:buClr>
              <a:buSzPct val="200000"/>
              <a:buChar char="•"/>
              <a:defRPr sz="3520"/>
            </a:pPr>
            <a:r>
              <a:t>Consider PE in ddx—&gt; How long in hospital? On chemoprophylaxis? H/o DVT/PE?</a:t>
            </a:r>
          </a:p>
          <a:p>
            <a:pPr lvl="1" marL="1139952" indent="-569976" defTabSz="514095">
              <a:spcBef>
                <a:spcPts val="2900"/>
              </a:spcBef>
              <a:buClr>
                <a:srgbClr val="000000"/>
              </a:buClr>
              <a:buSzPct val="200000"/>
              <a:buChar char="•"/>
              <a:defRPr sz="3520"/>
            </a:pPr>
            <a:r>
              <a:t>Can get dimer if low risk but most hospitalized patients are not low risk.  Remember post-op or procedure patients will have elevated d dimer</a:t>
            </a:r>
          </a:p>
          <a:p>
            <a:pPr lvl="1" marL="1139952" indent="-569976" defTabSz="514095">
              <a:spcBef>
                <a:spcPts val="2900"/>
              </a:spcBef>
              <a:buClr>
                <a:srgbClr val="000000"/>
              </a:buClr>
              <a:buSzPct val="200000"/>
              <a:buChar char="•"/>
              <a:defRPr sz="3520"/>
            </a:pPr>
            <a:r>
              <a:t>CT chest with PE protocol (CTA) likely better choice of test.  Will also give you view of aorta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questions?"/>
          <p:cNvSpPr txBox="1"/>
          <p:nvPr>
            <p:ph type="title"/>
          </p:nvPr>
        </p:nvSpPr>
        <p:spPr>
          <a:xfrm>
            <a:off x="1257300" y="5968807"/>
            <a:ext cx="21869400" cy="1778386"/>
          </a:xfrm>
          <a:prstGeom prst="rect">
            <a:avLst/>
          </a:prstGeom>
        </p:spPr>
        <p:txBody>
          <a:bodyPr/>
          <a:lstStyle/>
          <a:p>
            <a:pPr/>
            <a:r>
              <a:t>questions?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riteria to trigger rapid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Criteria to trigger rapid</a:t>
            </a:r>
          </a:p>
        </p:txBody>
      </p:sp>
      <p:sp>
        <p:nvSpPr>
          <p:cNvPr id="188" name="Code sepsis criteria…"/>
          <p:cNvSpPr txBox="1"/>
          <p:nvPr>
            <p:ph type="body" idx="1"/>
          </p:nvPr>
        </p:nvSpPr>
        <p:spPr>
          <a:xfrm>
            <a:off x="1257300" y="3924300"/>
            <a:ext cx="21869400" cy="8506368"/>
          </a:xfrm>
          <a:prstGeom prst="rect">
            <a:avLst/>
          </a:prstGeom>
        </p:spPr>
        <p:txBody>
          <a:bodyPr anchor="ctr"/>
          <a:lstStyle/>
          <a:p>
            <a:pPr marL="362711" indent="-362711" defTabSz="327152">
              <a:spcBef>
                <a:spcPts val="1800"/>
              </a:spcBef>
              <a:buClr>
                <a:srgbClr val="000000"/>
              </a:buClr>
              <a:buSzPct val="200000"/>
              <a:buChar char="•"/>
              <a:defRPr sz="2240">
                <a:latin typeface="+mn-lt"/>
                <a:ea typeface="+mn-ea"/>
                <a:cs typeface="+mn-cs"/>
                <a:sym typeface="Graphik"/>
              </a:defRPr>
            </a:pPr>
            <a:r>
              <a:t>Code sepsis criteria</a:t>
            </a:r>
          </a:p>
          <a:p>
            <a:pPr marL="362711" indent="-362711" defTabSz="327152">
              <a:spcBef>
                <a:spcPts val="1800"/>
              </a:spcBef>
              <a:buClr>
                <a:srgbClr val="000000"/>
              </a:buClr>
              <a:buSzPct val="200000"/>
              <a:buChar char="•"/>
              <a:defRPr sz="2240"/>
            </a:pPr>
            <a:r>
              <a:t>HR &lt;50 or &gt;130</a:t>
            </a:r>
          </a:p>
          <a:p>
            <a:pPr marL="362711" indent="-362711" defTabSz="327152">
              <a:spcBef>
                <a:spcPts val="1800"/>
              </a:spcBef>
              <a:buClr>
                <a:srgbClr val="000000"/>
              </a:buClr>
              <a:buSzPct val="200000"/>
              <a:buChar char="•"/>
              <a:defRPr sz="2240"/>
            </a:pPr>
            <a:r>
              <a:t>SBP&lt;90 or acute changes and &gt;180</a:t>
            </a:r>
          </a:p>
          <a:p>
            <a:pPr marL="362711" indent="-362711" defTabSz="327152">
              <a:spcBef>
                <a:spcPts val="1800"/>
              </a:spcBef>
              <a:buClr>
                <a:srgbClr val="000000"/>
              </a:buClr>
              <a:buSzPct val="200000"/>
              <a:buChar char="•"/>
              <a:defRPr sz="2240"/>
            </a:pPr>
            <a:r>
              <a:t>RR&lt;10 or &gt;24</a:t>
            </a:r>
          </a:p>
          <a:p>
            <a:pPr marL="362711" indent="-362711" defTabSz="327152">
              <a:spcBef>
                <a:spcPts val="1800"/>
              </a:spcBef>
              <a:buClr>
                <a:srgbClr val="000000"/>
              </a:buClr>
              <a:buSzPct val="200000"/>
              <a:buChar char="•"/>
              <a:defRPr sz="2240"/>
            </a:pPr>
            <a:r>
              <a:t>SpO2 &lt;90% or rapidly increasing oxygen requirements/acute resp status change</a:t>
            </a:r>
          </a:p>
          <a:p>
            <a:pPr marL="362711" indent="-362711" defTabSz="327152">
              <a:spcBef>
                <a:spcPts val="1800"/>
              </a:spcBef>
              <a:buClr>
                <a:srgbClr val="000000"/>
              </a:buClr>
              <a:buSzPct val="200000"/>
              <a:buChar char="•"/>
              <a:defRPr sz="2240">
                <a:latin typeface="+mn-lt"/>
                <a:ea typeface="+mn-ea"/>
                <a:cs typeface="+mn-cs"/>
                <a:sym typeface="Graphik"/>
              </a:defRPr>
            </a:pPr>
            <a:r>
              <a:t>Acute significant bleeding including postpartum hemorrhage</a:t>
            </a:r>
          </a:p>
          <a:p>
            <a:pPr marL="362711" indent="-362711" defTabSz="327152">
              <a:spcBef>
                <a:spcPts val="1800"/>
              </a:spcBef>
              <a:buClr>
                <a:srgbClr val="000000"/>
              </a:buClr>
              <a:buSzPct val="200000"/>
              <a:buChar char="•"/>
              <a:defRPr sz="2240">
                <a:latin typeface="+mn-lt"/>
                <a:ea typeface="+mn-ea"/>
                <a:cs typeface="+mn-cs"/>
                <a:sym typeface="Graphik"/>
              </a:defRPr>
            </a:pPr>
            <a:r>
              <a:t>Failure to respond to therapy</a:t>
            </a:r>
          </a:p>
          <a:p>
            <a:pPr marL="362711" indent="-362711" defTabSz="327152">
              <a:spcBef>
                <a:spcPts val="1800"/>
              </a:spcBef>
              <a:buClr>
                <a:srgbClr val="000000"/>
              </a:buClr>
              <a:buSzPct val="200000"/>
              <a:buChar char="•"/>
              <a:defRPr sz="2240"/>
            </a:pPr>
            <a:r>
              <a:t>Acute mental status or neurologic change</a:t>
            </a:r>
          </a:p>
          <a:p>
            <a:pPr marL="362711" indent="-362711" defTabSz="327152">
              <a:spcBef>
                <a:spcPts val="1800"/>
              </a:spcBef>
              <a:buClr>
                <a:srgbClr val="000000"/>
              </a:buClr>
              <a:buSzPct val="200000"/>
              <a:buChar char="•"/>
              <a:defRPr sz="2240"/>
            </a:pPr>
            <a:r>
              <a:t>Seizures/eclampsia</a:t>
            </a:r>
          </a:p>
          <a:p>
            <a:pPr marL="362711" indent="-362711" defTabSz="327152">
              <a:spcBef>
                <a:spcPts val="1800"/>
              </a:spcBef>
              <a:buClr>
                <a:srgbClr val="000000"/>
              </a:buClr>
              <a:buSzPct val="200000"/>
              <a:buChar char="•"/>
              <a:defRPr sz="2240"/>
            </a:pPr>
            <a:r>
              <a:t>Change in level of consciousness</a:t>
            </a:r>
          </a:p>
          <a:p>
            <a:pPr marL="362711" indent="-362711" defTabSz="327152">
              <a:spcBef>
                <a:spcPts val="1800"/>
              </a:spcBef>
              <a:buClr>
                <a:srgbClr val="000000"/>
              </a:buClr>
              <a:buSzPct val="200000"/>
              <a:buChar char="•"/>
              <a:defRPr sz="2240">
                <a:latin typeface="+mn-lt"/>
                <a:ea typeface="+mn-ea"/>
                <a:cs typeface="+mn-cs"/>
                <a:sym typeface="Graphik"/>
              </a:defRPr>
            </a:pPr>
            <a:r>
              <a:t> New onset or increased weakness</a:t>
            </a:r>
          </a:p>
          <a:p>
            <a:pPr marL="362711" indent="-362711" defTabSz="327152">
              <a:spcBef>
                <a:spcPts val="1800"/>
              </a:spcBef>
              <a:buClr>
                <a:srgbClr val="000000"/>
              </a:buClr>
              <a:buSzPct val="200000"/>
              <a:buChar char="•"/>
              <a:defRPr sz="2240">
                <a:latin typeface="+mn-lt"/>
                <a:ea typeface="+mn-ea"/>
                <a:cs typeface="+mn-cs"/>
                <a:sym typeface="Graphik"/>
              </a:defRPr>
            </a:pPr>
            <a:r>
              <a:t>Loss of pulse in extremity</a:t>
            </a:r>
          </a:p>
          <a:p>
            <a:pPr marL="362711" indent="-362711" defTabSz="327152">
              <a:spcBef>
                <a:spcPts val="1800"/>
              </a:spcBef>
              <a:buClr>
                <a:srgbClr val="000000"/>
              </a:buClr>
              <a:buSzPct val="200000"/>
              <a:buChar char="•"/>
              <a:defRPr sz="2240">
                <a:latin typeface="+mn-lt"/>
                <a:ea typeface="+mn-ea"/>
                <a:cs typeface="+mn-cs"/>
                <a:sym typeface="Graphik"/>
              </a:defRPr>
            </a:pPr>
            <a:r>
              <a:t>New onset chest pain</a:t>
            </a:r>
          </a:p>
          <a:p>
            <a:pPr marL="362711" indent="-362711" defTabSz="327152">
              <a:spcBef>
                <a:spcPts val="1800"/>
              </a:spcBef>
              <a:buClr>
                <a:srgbClr val="000000"/>
              </a:buClr>
              <a:buSzPct val="200000"/>
              <a:buChar char="•"/>
              <a:defRPr sz="2240">
                <a:latin typeface="+mn-lt"/>
                <a:ea typeface="+mn-ea"/>
                <a:cs typeface="+mn-cs"/>
                <a:sym typeface="Graphik"/>
              </a:defRPr>
            </a:pPr>
            <a:r>
              <a:t>Staff or family member concern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taff involved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Staff involved</a:t>
            </a:r>
          </a:p>
        </p:txBody>
      </p:sp>
      <p:sp>
        <p:nvSpPr>
          <p:cNvPr id="191" name="Rapid response RN…"/>
          <p:cNvSpPr txBox="1"/>
          <p:nvPr>
            <p:ph type="body" idx="1"/>
          </p:nvPr>
        </p:nvSpPr>
        <p:spPr>
          <a:xfrm>
            <a:off x="1257300" y="3924300"/>
            <a:ext cx="21869400" cy="7318536"/>
          </a:xfrm>
          <a:prstGeom prst="rect">
            <a:avLst/>
          </a:prstGeom>
        </p:spPr>
        <p:txBody>
          <a:bodyPr anchor="ctr"/>
          <a:lstStyle/>
          <a:p>
            <a:pPr marL="647700" indent="-647700">
              <a:buClr>
                <a:srgbClr val="000000"/>
              </a:buClr>
              <a:buSzPct val="200000"/>
              <a:buChar char="•"/>
            </a:pPr>
            <a:r>
              <a:t>Rapid response RN</a:t>
            </a:r>
          </a:p>
          <a:p>
            <a:pPr marL="647700" indent="-647700">
              <a:buClr>
                <a:srgbClr val="000000"/>
              </a:buClr>
              <a:buSzPct val="200000"/>
              <a:buChar char="•"/>
            </a:pPr>
            <a:r>
              <a:t>Respiratory Therapist</a:t>
            </a:r>
          </a:p>
          <a:p>
            <a:pPr marL="647700" indent="-647700">
              <a:buClr>
                <a:srgbClr val="000000"/>
              </a:buClr>
              <a:buSzPct val="200000"/>
              <a:buChar char="•"/>
            </a:pPr>
            <a:r>
              <a:t>ICU attending/licensed practitioner when in-house</a:t>
            </a:r>
          </a:p>
          <a:p>
            <a:pPr marL="647700" indent="-647700">
              <a:buClr>
                <a:srgbClr val="000000"/>
              </a:buClr>
              <a:buSzPct val="200000"/>
              <a:buChar char="•"/>
            </a:pPr>
            <a:r>
              <a:t>Designated ICU resident</a:t>
            </a:r>
          </a:p>
          <a:p>
            <a:pPr marL="647700" indent="-647700">
              <a:buClr>
                <a:srgbClr val="000000"/>
              </a:buClr>
              <a:buSzPct val="200000"/>
              <a:buChar char="•"/>
            </a:pPr>
            <a:r>
              <a:t>Nursing Supervisor/ICU charge nurse can attend but not required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he Basic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Basics</a:t>
            </a:r>
          </a:p>
        </p:txBody>
      </p:sp>
      <p:sp>
        <p:nvSpPr>
          <p:cNvPr id="194" name="Take control of the room…"/>
          <p:cNvSpPr txBox="1"/>
          <p:nvPr>
            <p:ph type="body" idx="1"/>
          </p:nvPr>
        </p:nvSpPr>
        <p:spPr>
          <a:xfrm>
            <a:off x="1257300" y="3924300"/>
            <a:ext cx="21869400" cy="8052696"/>
          </a:xfrm>
          <a:prstGeom prst="rect">
            <a:avLst/>
          </a:prstGeom>
        </p:spPr>
        <p:txBody>
          <a:bodyPr/>
          <a:lstStyle/>
          <a:p>
            <a:pPr marL="647700" indent="-647700">
              <a:buClr>
                <a:srgbClr val="000000"/>
              </a:buClr>
              <a:buSzPct val="200000"/>
              <a:buChar char="•"/>
            </a:pPr>
            <a:r>
              <a:t>Take control of the room</a:t>
            </a:r>
          </a:p>
          <a:p>
            <a:pPr lvl="1" marL="1295400" indent="-647700">
              <a:buClr>
                <a:srgbClr val="000000"/>
              </a:buClr>
              <a:buSzPct val="200000"/>
              <a:buChar char="•"/>
            </a:pPr>
            <a:r>
              <a:t>Speak clearly and introduce yourself/your role</a:t>
            </a:r>
          </a:p>
          <a:p>
            <a:pPr lvl="1" marL="1295400" indent="-647700">
              <a:buClr>
                <a:srgbClr val="000000"/>
              </a:buClr>
              <a:buSzPct val="200000"/>
              <a:buChar char="•"/>
            </a:pPr>
            <a:r>
              <a:t>Identify the primary nurse and primary team if present</a:t>
            </a:r>
          </a:p>
          <a:p>
            <a:pPr lvl="1" marL="1295400" indent="-647700">
              <a:buClr>
                <a:srgbClr val="000000"/>
              </a:buClr>
              <a:buSzPct val="200000"/>
              <a:buChar char="•"/>
            </a:pPr>
            <a:r>
              <a:t>Designate someone to pull up patient’s chart</a:t>
            </a:r>
          </a:p>
          <a:p>
            <a:pPr marL="647700" indent="-647700">
              <a:buClr>
                <a:srgbClr val="000000"/>
              </a:buClr>
              <a:buSzPct val="200000"/>
              <a:buChar char="•"/>
            </a:pPr>
            <a:r>
              <a:t>Labs- pretty much always sent, generally will not help you in the moment</a:t>
            </a:r>
          </a:p>
          <a:p>
            <a:pPr marL="647700" indent="-647700">
              <a:buClr>
                <a:srgbClr val="000000"/>
              </a:buClr>
              <a:buSzPct val="200000"/>
              <a:buChar char="•"/>
            </a:pPr>
            <a:r>
              <a:t>Call for help early if patient is sick/unstable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Hypotens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Hypotension</a:t>
            </a:r>
          </a:p>
        </p:txBody>
      </p:sp>
      <p:sp>
        <p:nvSpPr>
          <p:cNvPr id="197" name="Assess patient for decreased end-organ perfusion—&gt; AMS, UOP, pulses, chest pain…"/>
          <p:cNvSpPr txBox="1"/>
          <p:nvPr>
            <p:ph type="body" idx="1"/>
          </p:nvPr>
        </p:nvSpPr>
        <p:spPr>
          <a:xfrm>
            <a:off x="1295400" y="3864098"/>
            <a:ext cx="21869400" cy="7996306"/>
          </a:xfrm>
          <a:prstGeom prst="rect">
            <a:avLst/>
          </a:prstGeom>
        </p:spPr>
        <p:txBody>
          <a:bodyPr/>
          <a:lstStyle/>
          <a:p>
            <a:pPr marL="621791" indent="-621791" defTabSz="560831">
              <a:spcBef>
                <a:spcPts val="3100"/>
              </a:spcBef>
              <a:buClr>
                <a:srgbClr val="000000"/>
              </a:buClr>
              <a:buSzPct val="200000"/>
              <a:buChar char="•"/>
              <a:defRPr sz="3839"/>
            </a:pPr>
            <a:r>
              <a:t>Assess patient for decreased end-organ perfusion—&gt; AMS, UOP, pulses, chest pain</a:t>
            </a:r>
          </a:p>
          <a:p>
            <a:pPr lvl="1" marL="1243583" indent="-621791" defTabSz="560831">
              <a:spcBef>
                <a:spcPts val="3100"/>
              </a:spcBef>
              <a:buClr>
                <a:srgbClr val="000000"/>
              </a:buClr>
              <a:buSzPct val="200000"/>
              <a:buChar char="•"/>
              <a:defRPr sz="3839"/>
            </a:pPr>
            <a:r>
              <a:t>If perfusing, you have more time to investigate</a:t>
            </a:r>
          </a:p>
          <a:p>
            <a:pPr marL="621791" indent="-621791" defTabSz="560831">
              <a:spcBef>
                <a:spcPts val="3100"/>
              </a:spcBef>
              <a:buClr>
                <a:srgbClr val="000000"/>
              </a:buClr>
              <a:buSzPct val="200000"/>
              <a:buChar char="•"/>
              <a:defRPr sz="3839"/>
            </a:pPr>
            <a:r>
              <a:t>Where is cuff?  Appropriate size? Patient laying on side?</a:t>
            </a:r>
          </a:p>
          <a:p>
            <a:pPr marL="621791" indent="-621791" defTabSz="560831">
              <a:spcBef>
                <a:spcPts val="3100"/>
              </a:spcBef>
              <a:buClr>
                <a:srgbClr val="000000"/>
              </a:buClr>
              <a:buSzPct val="200000"/>
              <a:buChar char="•"/>
              <a:defRPr sz="3839"/>
            </a:pPr>
            <a:r>
              <a:t>If no major contraindications, start IVF bolus and assess response</a:t>
            </a:r>
          </a:p>
          <a:p>
            <a:pPr marL="621791" indent="-621791" defTabSz="560831">
              <a:spcBef>
                <a:spcPts val="3100"/>
              </a:spcBef>
              <a:buClr>
                <a:srgbClr val="000000"/>
              </a:buClr>
              <a:buSzPct val="200000"/>
              <a:buChar char="•"/>
              <a:defRPr sz="3839"/>
            </a:pPr>
            <a:r>
              <a:t>POCUS for fluid status- IVC, lungs for B-lines.  Straight leg raise.</a:t>
            </a:r>
          </a:p>
          <a:p>
            <a:pPr marL="621791" indent="-621791" defTabSz="560831">
              <a:spcBef>
                <a:spcPts val="3100"/>
              </a:spcBef>
              <a:buClr>
                <a:srgbClr val="000000"/>
              </a:buClr>
              <a:buSzPct val="200000"/>
              <a:buChar char="•"/>
              <a:defRPr sz="3839"/>
            </a:pPr>
            <a:r>
              <a:t>Send sepsis screen if indicated</a:t>
            </a:r>
          </a:p>
          <a:p>
            <a:pPr marL="621791" indent="-621791" defTabSz="560831">
              <a:spcBef>
                <a:spcPts val="3100"/>
              </a:spcBef>
              <a:buClr>
                <a:srgbClr val="000000"/>
              </a:buClr>
              <a:buSzPct val="200000"/>
              <a:buChar char="•"/>
              <a:defRPr sz="3839"/>
            </a:pPr>
            <a:r>
              <a:t>Ddx: sepsis, hypovolemia, ACS, PE, bleeding (GIB), meds (BB, narcotics, lack of steroids)</a:t>
            </a:r>
          </a:p>
          <a:p>
            <a:pPr marL="621791" indent="-621791" defTabSz="560831">
              <a:spcBef>
                <a:spcPts val="3100"/>
              </a:spcBef>
              <a:buClr>
                <a:srgbClr val="000000"/>
              </a:buClr>
              <a:buSzPct val="200000"/>
              <a:buChar char="•"/>
              <a:defRPr sz="3839"/>
            </a:pPr>
            <a:r>
              <a:t>If no response with IVF and true hypotension- start vasopressors and step up to ICU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HR&lt;50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HR&lt;50</a:t>
            </a:r>
          </a:p>
        </p:txBody>
      </p:sp>
      <p:sp>
        <p:nvSpPr>
          <p:cNvPr id="200" name="Assess symptoms and other vital signs…"/>
          <p:cNvSpPr txBox="1"/>
          <p:nvPr>
            <p:ph type="body" idx="1"/>
          </p:nvPr>
        </p:nvSpPr>
        <p:spPr>
          <a:xfrm>
            <a:off x="1295400" y="3864098"/>
            <a:ext cx="21869400" cy="8483417"/>
          </a:xfrm>
          <a:prstGeom prst="rect">
            <a:avLst/>
          </a:prstGeom>
        </p:spPr>
        <p:txBody>
          <a:bodyPr/>
          <a:lstStyle/>
          <a:p>
            <a:pPr marL="576452" indent="-576452" defTabSz="519937">
              <a:spcBef>
                <a:spcPts val="2900"/>
              </a:spcBef>
              <a:buClr>
                <a:srgbClr val="000000"/>
              </a:buClr>
              <a:buSzPct val="200000"/>
              <a:buChar char="•"/>
              <a:defRPr sz="3559"/>
            </a:pPr>
            <a:r>
              <a:t>Assess symptoms and other vital signs</a:t>
            </a:r>
          </a:p>
          <a:p>
            <a:pPr marL="576452" indent="-576452" defTabSz="519937">
              <a:spcBef>
                <a:spcPts val="2900"/>
              </a:spcBef>
              <a:buClr>
                <a:srgbClr val="000000"/>
              </a:buClr>
              <a:buSzPct val="200000"/>
              <a:buChar char="•"/>
              <a:defRPr sz="3559"/>
            </a:pPr>
            <a:r>
              <a:t>Asymptomatic/stable BP</a:t>
            </a:r>
          </a:p>
          <a:p>
            <a:pPr lvl="1" marL="1152905" indent="-576452" defTabSz="519937">
              <a:spcBef>
                <a:spcPts val="2900"/>
              </a:spcBef>
              <a:buClr>
                <a:srgbClr val="000000"/>
              </a:buClr>
              <a:buSzPct val="200000"/>
              <a:buChar char="•"/>
              <a:defRPr sz="3559"/>
            </a:pPr>
            <a:r>
              <a:t>Take more time to investigate chart and gather info</a:t>
            </a:r>
          </a:p>
          <a:p>
            <a:pPr lvl="1" marL="1152905" indent="-576452" defTabSz="519937">
              <a:spcBef>
                <a:spcPts val="2900"/>
              </a:spcBef>
              <a:buClr>
                <a:srgbClr val="000000"/>
              </a:buClr>
              <a:buSzPct val="200000"/>
              <a:buChar char="•"/>
              <a:defRPr sz="3559"/>
            </a:pPr>
            <a:r>
              <a:t>Confirm good IV access</a:t>
            </a:r>
          </a:p>
          <a:p>
            <a:pPr lvl="1" marL="1152905" indent="-576452" defTabSz="519937">
              <a:spcBef>
                <a:spcPts val="2900"/>
              </a:spcBef>
              <a:buClr>
                <a:srgbClr val="000000"/>
              </a:buClr>
              <a:buSzPct val="200000"/>
              <a:buChar char="•"/>
              <a:defRPr sz="3559"/>
            </a:pPr>
            <a:r>
              <a:t>EKG to confirm rhythm</a:t>
            </a:r>
          </a:p>
          <a:p>
            <a:pPr lvl="1" marL="1152905" indent="-576452" defTabSz="519937">
              <a:spcBef>
                <a:spcPts val="2900"/>
              </a:spcBef>
              <a:buClr>
                <a:srgbClr val="000000"/>
              </a:buClr>
              <a:buSzPct val="200000"/>
              <a:buChar char="•"/>
              <a:defRPr sz="3559"/>
            </a:pPr>
            <a:r>
              <a:t>Place pacer pads and ask to pull up atropine while investigating</a:t>
            </a:r>
          </a:p>
          <a:p>
            <a:pPr lvl="1" marL="1152905" indent="-576452" defTabSz="519937">
              <a:spcBef>
                <a:spcPts val="2900"/>
              </a:spcBef>
              <a:buClr>
                <a:srgbClr val="000000"/>
              </a:buClr>
              <a:buSzPct val="200000"/>
              <a:buChar char="•"/>
              <a:defRPr sz="3559"/>
            </a:pPr>
            <a:r>
              <a:t>If meds fail, transcutaneous pace</a:t>
            </a:r>
          </a:p>
          <a:p>
            <a:pPr lvl="1" marL="1152905" indent="-576452" defTabSz="519937">
              <a:spcBef>
                <a:spcPts val="2900"/>
              </a:spcBef>
              <a:buClr>
                <a:srgbClr val="000000"/>
              </a:buClr>
              <a:buSzPct val="200000"/>
              <a:buChar char="•"/>
              <a:defRPr sz="3559"/>
            </a:pPr>
            <a:r>
              <a:t>Important PMH: beta blocker/Ca channel blocker? Chest pain or recent MI?</a:t>
            </a:r>
          </a:p>
          <a:p>
            <a:pPr marL="576452" indent="-576452" defTabSz="519937">
              <a:spcBef>
                <a:spcPts val="2900"/>
              </a:spcBef>
              <a:buClr>
                <a:srgbClr val="000000"/>
              </a:buClr>
              <a:buSzPct val="200000"/>
              <a:buChar char="•"/>
              <a:defRPr sz="3559"/>
            </a:pPr>
            <a:r>
              <a:t>Unstable vitals or significant symptoms—&gt; transcutaneous pace right away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HR&gt;130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HR&gt;130</a:t>
            </a:r>
          </a:p>
        </p:txBody>
      </p:sp>
      <p:sp>
        <p:nvSpPr>
          <p:cNvPr id="203" name="Assess patient- in distress? CP/SOB? AMS?…"/>
          <p:cNvSpPr txBox="1"/>
          <p:nvPr>
            <p:ph type="body" idx="1"/>
          </p:nvPr>
        </p:nvSpPr>
        <p:spPr>
          <a:xfrm>
            <a:off x="1295400" y="3864098"/>
            <a:ext cx="21869400" cy="8762009"/>
          </a:xfrm>
          <a:prstGeom prst="rect">
            <a:avLst/>
          </a:prstGeom>
        </p:spPr>
        <p:txBody>
          <a:bodyPr/>
          <a:lstStyle/>
          <a:p>
            <a:pPr marL="531113" indent="-531113" defTabSz="479044">
              <a:spcBef>
                <a:spcPts val="2700"/>
              </a:spcBef>
              <a:buClr>
                <a:srgbClr val="000000"/>
              </a:buClr>
              <a:buSzPct val="200000"/>
              <a:buChar char="•"/>
              <a:defRPr sz="3280"/>
            </a:pPr>
            <a:r>
              <a:t>Assess patient- in distress? CP/SOB? AMS?</a:t>
            </a:r>
          </a:p>
          <a:p>
            <a:pPr marL="531113" indent="-531113" defTabSz="479044">
              <a:spcBef>
                <a:spcPts val="2700"/>
              </a:spcBef>
              <a:buClr>
                <a:srgbClr val="000000"/>
              </a:buClr>
              <a:buSzPct val="200000"/>
              <a:buChar char="•"/>
              <a:defRPr sz="3280"/>
            </a:pPr>
            <a:r>
              <a:t>Look at monitor- narrow vs wide? Regular vs irregular?</a:t>
            </a:r>
          </a:p>
          <a:p>
            <a:pPr marL="531113" indent="-531113" defTabSz="479044">
              <a:spcBef>
                <a:spcPts val="2700"/>
              </a:spcBef>
              <a:buClr>
                <a:srgbClr val="000000"/>
              </a:buClr>
              <a:buSzPct val="200000"/>
              <a:buChar char="•"/>
              <a:defRPr sz="3280"/>
            </a:pPr>
            <a:r>
              <a:t>EKG, can do VBG lytes for quick K level</a:t>
            </a:r>
          </a:p>
          <a:p>
            <a:pPr marL="531113" indent="-531113" defTabSz="479044">
              <a:spcBef>
                <a:spcPts val="2700"/>
              </a:spcBef>
              <a:buClr>
                <a:srgbClr val="000000"/>
              </a:buClr>
              <a:buSzPct val="200000"/>
              <a:buChar char="•"/>
              <a:defRPr sz="3280"/>
            </a:pPr>
            <a:r>
              <a:t>If unstable or significant symptoms—&gt; defibrillator pads on while getting EKG</a:t>
            </a:r>
          </a:p>
          <a:p>
            <a:pPr lvl="1" marL="1062227" indent="-531113" defTabSz="479044">
              <a:spcBef>
                <a:spcPts val="2700"/>
              </a:spcBef>
              <a:buClr>
                <a:srgbClr val="000000"/>
              </a:buClr>
              <a:buSzPct val="200000"/>
              <a:buChar char="•"/>
              <a:defRPr sz="3280"/>
            </a:pPr>
            <a:r>
              <a:t>Shock no time for meds</a:t>
            </a:r>
          </a:p>
          <a:p>
            <a:pPr lvl="1" marL="1062227" indent="-531113" defTabSz="479044">
              <a:spcBef>
                <a:spcPts val="2700"/>
              </a:spcBef>
              <a:buClr>
                <a:srgbClr val="000000"/>
              </a:buClr>
              <a:buSzPct val="200000"/>
              <a:buChar char="•"/>
              <a:defRPr sz="3280"/>
            </a:pPr>
            <a:r>
              <a:t>SYNC if has pulses!  Range 120-200J</a:t>
            </a:r>
          </a:p>
          <a:p>
            <a:pPr marL="531113" indent="-531113" defTabSz="479044">
              <a:spcBef>
                <a:spcPts val="2700"/>
              </a:spcBef>
              <a:buClr>
                <a:srgbClr val="000000"/>
              </a:buClr>
              <a:buSzPct val="200000"/>
              <a:buChar char="•"/>
              <a:defRPr sz="3280"/>
            </a:pPr>
            <a:r>
              <a:t>Common ddx and meds:</a:t>
            </a:r>
          </a:p>
          <a:p>
            <a:pPr lvl="1" marL="1062227" indent="-531113" defTabSz="479044">
              <a:spcBef>
                <a:spcPts val="2700"/>
              </a:spcBef>
              <a:buClr>
                <a:srgbClr val="000000"/>
              </a:buClr>
              <a:buSzPct val="200000"/>
              <a:buChar char="•"/>
              <a:defRPr sz="3280"/>
            </a:pPr>
            <a:r>
              <a:t>SVT—&gt; adenosine</a:t>
            </a:r>
          </a:p>
          <a:p>
            <a:pPr lvl="1" marL="1062227" indent="-531113" defTabSz="479044">
              <a:spcBef>
                <a:spcPts val="2700"/>
              </a:spcBef>
              <a:buClr>
                <a:srgbClr val="000000"/>
              </a:buClr>
              <a:buSzPct val="200000"/>
              <a:buChar char="•"/>
              <a:defRPr sz="3280"/>
            </a:pPr>
            <a:r>
              <a:t>A fib RVR—&gt; metoprolol 5mg IV, Diltiazem 10-20mg IV, Amio 150mg bolus and gtt</a:t>
            </a:r>
          </a:p>
          <a:p>
            <a:pPr lvl="1" marL="1062227" indent="-531113" defTabSz="479044">
              <a:spcBef>
                <a:spcPts val="2700"/>
              </a:spcBef>
              <a:buClr>
                <a:srgbClr val="000000"/>
              </a:buClr>
              <a:buSzPct val="200000"/>
              <a:buChar char="•"/>
              <a:defRPr sz="3280"/>
            </a:pPr>
            <a:r>
              <a:t>V tach (V fib)—&gt; Amio bolus- 150mg if pulses, 300mg if ACLS (cardiac arrest or periarrest)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Respiratory distress/hypoxi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Respiratory distress/hypoxia</a:t>
            </a:r>
          </a:p>
        </p:txBody>
      </p:sp>
      <p:sp>
        <p:nvSpPr>
          <p:cNvPr id="206" name="Assess patient—&gt; work of breathing, cyanosis, distress, AMS…"/>
          <p:cNvSpPr txBox="1"/>
          <p:nvPr>
            <p:ph type="body" idx="1"/>
          </p:nvPr>
        </p:nvSpPr>
        <p:spPr>
          <a:xfrm>
            <a:off x="1295400" y="3864098"/>
            <a:ext cx="21869400" cy="8644100"/>
          </a:xfrm>
          <a:prstGeom prst="rect">
            <a:avLst/>
          </a:prstGeom>
        </p:spPr>
        <p:txBody>
          <a:bodyPr/>
          <a:lstStyle/>
          <a:p>
            <a:pPr marL="524637" indent="-524637" defTabSz="473201">
              <a:spcBef>
                <a:spcPts val="2600"/>
              </a:spcBef>
              <a:buClr>
                <a:srgbClr val="000000"/>
              </a:buClr>
              <a:buSzPct val="200000"/>
              <a:buChar char="•"/>
              <a:defRPr sz="3240"/>
            </a:pPr>
            <a:r>
              <a:t>Assess patient—&gt; work of breathing, cyanosis, distress, AMS</a:t>
            </a:r>
          </a:p>
          <a:p>
            <a:pPr marL="524637" indent="-524637" defTabSz="473201">
              <a:spcBef>
                <a:spcPts val="2600"/>
              </a:spcBef>
              <a:buClr>
                <a:srgbClr val="000000"/>
              </a:buClr>
              <a:buSzPct val="200000"/>
              <a:buChar char="•"/>
              <a:defRPr sz="3240"/>
            </a:pPr>
            <a:r>
              <a:t>Assess pulse ox- good waveform?</a:t>
            </a:r>
          </a:p>
          <a:p>
            <a:pPr marL="524637" indent="-524637" defTabSz="473201">
              <a:spcBef>
                <a:spcPts val="2600"/>
              </a:spcBef>
              <a:buClr>
                <a:srgbClr val="000000"/>
              </a:buClr>
              <a:buSzPct val="200000"/>
              <a:buChar char="•"/>
              <a:defRPr sz="3240"/>
            </a:pPr>
            <a:r>
              <a:t>History—&gt; cough/mucous, fevers, chest pain, COPD/wheezing, how long in hospital (DVT risk)</a:t>
            </a:r>
          </a:p>
          <a:p>
            <a:pPr marL="524637" indent="-524637" defTabSz="473201">
              <a:spcBef>
                <a:spcPts val="2600"/>
              </a:spcBef>
              <a:buClr>
                <a:srgbClr val="000000"/>
              </a:buClr>
              <a:buSzPct val="200000"/>
              <a:buChar char="•"/>
              <a:defRPr sz="3240"/>
            </a:pPr>
            <a:r>
              <a:t>Call for portable CXR, bedside POCUS of lungs/heart/IVC</a:t>
            </a:r>
          </a:p>
          <a:p>
            <a:pPr marL="524637" indent="-524637" defTabSz="473201">
              <a:spcBef>
                <a:spcPts val="2600"/>
              </a:spcBef>
              <a:buClr>
                <a:srgbClr val="000000"/>
              </a:buClr>
              <a:buSzPct val="200000"/>
              <a:buChar char="•"/>
              <a:defRPr sz="3240"/>
            </a:pPr>
            <a:r>
              <a:t>EKG- don’t forget ACS can cause hypoxia</a:t>
            </a:r>
          </a:p>
          <a:p>
            <a:pPr marL="524637" indent="-524637" defTabSz="473201">
              <a:spcBef>
                <a:spcPts val="2600"/>
              </a:spcBef>
              <a:buClr>
                <a:srgbClr val="000000"/>
              </a:buClr>
              <a:buSzPct val="200000"/>
              <a:buChar char="•"/>
              <a:defRPr sz="3240"/>
            </a:pPr>
            <a:r>
              <a:t>Priority #1–&gt; secure airway.  Intubation vs BIPAP if clinically indicated based on exam </a:t>
            </a:r>
          </a:p>
          <a:p>
            <a:pPr marL="524637" indent="-524637" defTabSz="473201">
              <a:spcBef>
                <a:spcPts val="2600"/>
              </a:spcBef>
              <a:buClr>
                <a:srgbClr val="000000"/>
              </a:buClr>
              <a:buSzPct val="200000"/>
              <a:buChar char="•"/>
              <a:defRPr sz="3240"/>
            </a:pPr>
            <a:r>
              <a:t>Consider: </a:t>
            </a:r>
          </a:p>
          <a:p>
            <a:pPr lvl="1" marL="1049274" indent="-524637" defTabSz="473201">
              <a:spcBef>
                <a:spcPts val="2600"/>
              </a:spcBef>
              <a:buClr>
                <a:srgbClr val="000000"/>
              </a:buClr>
              <a:buSzPct val="200000"/>
              <a:buChar char="•"/>
              <a:defRPr sz="3240"/>
            </a:pPr>
            <a:r>
              <a:t>CTA chest for PE (will also show lung and thoracic cavity for pna/effusions)</a:t>
            </a:r>
          </a:p>
          <a:p>
            <a:pPr lvl="1" marL="1049274" indent="-524637" defTabSz="473201">
              <a:spcBef>
                <a:spcPts val="2600"/>
              </a:spcBef>
              <a:buClr>
                <a:srgbClr val="000000"/>
              </a:buClr>
              <a:buSzPct val="200000"/>
              <a:buChar char="•"/>
              <a:defRPr sz="3240"/>
            </a:pPr>
            <a:r>
              <a:t>Bronchodilators if wheezing</a:t>
            </a:r>
          </a:p>
          <a:p>
            <a:pPr lvl="1" marL="1049274" indent="-524637" defTabSz="473201">
              <a:spcBef>
                <a:spcPts val="2600"/>
              </a:spcBef>
              <a:buClr>
                <a:srgbClr val="000000"/>
              </a:buClr>
              <a:buSzPct val="200000"/>
              <a:buChar char="•"/>
              <a:defRPr sz="3240"/>
            </a:pPr>
            <a:r>
              <a:t>Suction if aspiration or mucous plug concern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Neuro changes/AM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Neuro changes/AMs</a:t>
            </a:r>
          </a:p>
        </p:txBody>
      </p:sp>
      <p:sp>
        <p:nvSpPr>
          <p:cNvPr id="209" name="Assess patient—&gt; GCS, protecting airway?…"/>
          <p:cNvSpPr txBox="1"/>
          <p:nvPr>
            <p:ph type="body" idx="1"/>
          </p:nvPr>
        </p:nvSpPr>
        <p:spPr>
          <a:xfrm>
            <a:off x="1295400" y="3864098"/>
            <a:ext cx="21869400" cy="7834747"/>
          </a:xfrm>
          <a:prstGeom prst="rect">
            <a:avLst/>
          </a:prstGeom>
        </p:spPr>
        <p:txBody>
          <a:bodyPr/>
          <a:lstStyle/>
          <a:p>
            <a:pPr marL="602361" indent="-602361" defTabSz="543305">
              <a:spcBef>
                <a:spcPts val="3000"/>
              </a:spcBef>
              <a:buClr>
                <a:srgbClr val="000000"/>
              </a:buClr>
              <a:buSzPct val="200000"/>
              <a:buChar char="•"/>
              <a:defRPr sz="3720"/>
            </a:pPr>
            <a:r>
              <a:t>Assess patient—&gt; GCS, protecting airway?</a:t>
            </a:r>
          </a:p>
          <a:p>
            <a:pPr lvl="1" marL="1204722" indent="-602361" defTabSz="543305">
              <a:spcBef>
                <a:spcPts val="3000"/>
              </a:spcBef>
              <a:buClr>
                <a:srgbClr val="000000"/>
              </a:buClr>
              <a:buSzPct val="200000"/>
              <a:buChar char="•"/>
              <a:defRPr sz="3720"/>
            </a:pPr>
            <a:r>
              <a:t>Secure airway if needed</a:t>
            </a:r>
          </a:p>
          <a:p>
            <a:pPr marL="602361" indent="-602361" defTabSz="543305">
              <a:spcBef>
                <a:spcPts val="3000"/>
              </a:spcBef>
              <a:buClr>
                <a:srgbClr val="000000"/>
              </a:buClr>
              <a:buSzPct val="200000"/>
              <a:buChar char="•"/>
              <a:defRPr sz="3720"/>
            </a:pPr>
            <a:r>
              <a:t>Trauma patient—&gt; CT head</a:t>
            </a:r>
          </a:p>
          <a:p>
            <a:pPr marL="602361" indent="-602361" defTabSz="543305">
              <a:spcBef>
                <a:spcPts val="3000"/>
              </a:spcBef>
              <a:buClr>
                <a:srgbClr val="000000"/>
              </a:buClr>
              <a:buSzPct val="200000"/>
              <a:buChar char="•"/>
              <a:defRPr sz="3720"/>
            </a:pPr>
            <a:r>
              <a:t>POC glucose</a:t>
            </a:r>
          </a:p>
          <a:p>
            <a:pPr marL="602361" indent="-602361" defTabSz="543305">
              <a:spcBef>
                <a:spcPts val="3000"/>
              </a:spcBef>
              <a:buClr>
                <a:srgbClr val="000000"/>
              </a:buClr>
              <a:buSzPct val="200000"/>
              <a:buChar char="•"/>
              <a:defRPr sz="3720"/>
            </a:pPr>
            <a:r>
              <a:t>Stroke symptoms—&gt; CTA head/neck/CT brain.  Code stroke if with it 4.5 hours, neuro consult</a:t>
            </a:r>
          </a:p>
          <a:p>
            <a:pPr marL="602361" indent="-602361" defTabSz="543305">
              <a:spcBef>
                <a:spcPts val="3000"/>
              </a:spcBef>
              <a:buClr>
                <a:srgbClr val="000000"/>
              </a:buClr>
              <a:buSzPct val="200000"/>
              <a:buChar char="•"/>
              <a:defRPr sz="3720"/>
            </a:pPr>
            <a:r>
              <a:t>Metabolic—&gt; CBC, chem, ammonia, EtOH, UA, Utox, cultures if indicated</a:t>
            </a:r>
          </a:p>
          <a:p>
            <a:pPr marL="602361" indent="-602361" defTabSz="543305">
              <a:spcBef>
                <a:spcPts val="3000"/>
              </a:spcBef>
              <a:buClr>
                <a:srgbClr val="000000"/>
              </a:buClr>
              <a:buSzPct val="200000"/>
              <a:buChar char="•"/>
              <a:defRPr sz="3720"/>
            </a:pPr>
            <a:r>
              <a:t>Check MAR for recent sedating medications</a:t>
            </a:r>
          </a:p>
          <a:p>
            <a:pPr marL="602361" indent="-602361" defTabSz="543305">
              <a:spcBef>
                <a:spcPts val="3000"/>
              </a:spcBef>
              <a:buClr>
                <a:srgbClr val="000000"/>
              </a:buClr>
              <a:buSzPct val="200000"/>
              <a:buChar char="•"/>
              <a:defRPr sz="3720"/>
            </a:pPr>
            <a:r>
              <a:t>If airway concern or needs q1h neuro exams, step up to ICU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9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34_DynamicRainbow">
  <a:themeElements>
    <a:clrScheme name="34_DynamicRainbow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34_DynamicRainbow">
      <a:majorFont>
        <a:latin typeface="Graphik"/>
        <a:ea typeface="Graphik"/>
        <a:cs typeface="Graphik"/>
      </a:majorFont>
      <a:minorFont>
        <a:latin typeface="Graphik"/>
        <a:ea typeface="Graphik"/>
        <a:cs typeface="Graphik"/>
      </a:minorFont>
    </a:fontScheme>
    <a:fmtScheme name="34_DynamicRainbow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-44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raphik Semibold"/>
            <a:ea typeface="Graphik Semibold"/>
            <a:cs typeface="Graphik Semibold"/>
            <a:sym typeface="Graphik Semi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33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raphik Semibold"/>
            <a:ea typeface="Graphik Semibold"/>
            <a:cs typeface="Graphik Semibold"/>
            <a:sym typeface="Graphik Semi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4_DynamicRainbow">
  <a:themeElements>
    <a:clrScheme name="34_DynamicRainbow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34_DynamicRainbow">
      <a:majorFont>
        <a:latin typeface="Graphik"/>
        <a:ea typeface="Graphik"/>
        <a:cs typeface="Graphik"/>
      </a:majorFont>
      <a:minorFont>
        <a:latin typeface="Graphik"/>
        <a:ea typeface="Graphik"/>
        <a:cs typeface="Graphik"/>
      </a:minorFont>
    </a:fontScheme>
    <a:fmtScheme name="34_DynamicRainbow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-44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raphik Semibold"/>
            <a:ea typeface="Graphik Semibold"/>
            <a:cs typeface="Graphik Semibold"/>
            <a:sym typeface="Graphik Semi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33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raphik Semibold"/>
            <a:ea typeface="Graphik Semibold"/>
            <a:cs typeface="Graphik Semibold"/>
            <a:sym typeface="Graphik Semi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