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78"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embeddedFontLst>
    <p:embeddedFont>
      <p:font typeface="Lato" panose="020F0502020204030204" pitchFamily="34" charset="0"/>
      <p:regular r:id="rId26"/>
      <p:bold r:id="rId27"/>
      <p:italic r:id="rId28"/>
      <p:boldItalic r:id="rId29"/>
    </p:embeddedFont>
    <p:embeddedFont>
      <p:font typeface="Merriweather" pitchFamily="2" charset="77"/>
      <p:regular r:id="rId30"/>
      <p:bold r:id="rId31"/>
      <p:italic r:id="rId32"/>
      <p:boldItalic r:id="rId33"/>
    </p:embeddedFont>
    <p:embeddedFont>
      <p:font typeface="Raleway" pitchFamily="2" charset="77"/>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c6f91993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c6f91993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cabdfa904_1_3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cabdfa904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cabdfa904_0_6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cabdfa904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cabdfa904_0_6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cabdfa904_0_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cabdfa904_1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cabdfa904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cabdfa904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cabdfa904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cabdfa904_1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cabdfa904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cabdfa904_0_6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cabdfa904_0_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cabdfa904_0_6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cabdfa904_0_6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cabdfa904_0_6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cabdfa904_0_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cabdfa904_0_714: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cabdfa904_0_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c6f919934_0_1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c6f91993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cabdfa904_0_7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cabdfa904_0_7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cabdfa904_0_7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3cabdfa904_0_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cabdfa904_0_7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cabdfa904_0_7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c6f91993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c6f91993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c6f919934_0_15: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c6f91993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cabdfa904_0_578: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cabdfa904_0_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cabdfa904_0_6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cabdfa904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cabdfa904_0_6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cabdfa904_0_6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cabdfa904_0_6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cabdfa904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c6f919934_0_24: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c6f919934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987C-C9CB-6BEC-9152-69CB5AD26DEF}"/>
              </a:ext>
            </a:extLst>
          </p:cNvPr>
          <p:cNvSpPr>
            <a:spLocks noGrp="1"/>
          </p:cNvSpPr>
          <p:nvPr>
            <p:ph type="title"/>
          </p:nvPr>
        </p:nvSpPr>
        <p:spPr/>
        <p:txBody>
          <a:bodyPr/>
          <a:lstStyle/>
          <a:p>
            <a:pPr rtl="0"/>
            <a:r>
              <a:rPr lang="en-US" sz="1800" i="0" u="none" strike="noStrike">
                <a:solidFill>
                  <a:schemeClr val="bg1"/>
                </a:solidFill>
                <a:effectLst/>
                <a:latin typeface="Calibri" panose="020F0502020204030204" pitchFamily="34" charset="0"/>
              </a:rPr>
              <a:t>This is a sample M&amp;M presentation by Jong Kim which was touted as being an excellent presentation, and can be used as a model.</a:t>
            </a:r>
            <a:br>
              <a:rPr lang="en-US" sz="1800" i="0" u="none" strike="noStrike">
                <a:solidFill>
                  <a:schemeClr val="bg1"/>
                </a:solidFill>
                <a:effectLst/>
                <a:latin typeface="Calibri" panose="020F0502020204030204" pitchFamily="34" charset="0"/>
              </a:rPr>
            </a:br>
            <a:r>
              <a:rPr lang="en-US" sz="1800" i="0" u="none" strike="noStrike">
                <a:solidFill>
                  <a:schemeClr val="bg1"/>
                </a:solidFill>
                <a:effectLst/>
                <a:latin typeface="Calibri" panose="020F0502020204030204" pitchFamily="34" charset="0"/>
              </a:rPr>
              <a:t>Slide 20 has been used to analyze the case.  Please change that slide and incorporate it in your presentations.  </a:t>
            </a:r>
            <a:br>
              <a:rPr lang="en-US" sz="1800" i="0" u="none" strike="noStrike">
                <a:solidFill>
                  <a:schemeClr val="bg1"/>
                </a:solidFill>
                <a:effectLst/>
                <a:latin typeface="Calibri" panose="020F0502020204030204" pitchFamily="34" charset="0"/>
              </a:rPr>
            </a:br>
            <a:r>
              <a:rPr lang="en-US" sz="1800" i="0" u="none" strike="noStrike">
                <a:solidFill>
                  <a:schemeClr val="bg1"/>
                </a:solidFill>
                <a:effectLst/>
                <a:latin typeface="Calibri" panose="020F0502020204030204" pitchFamily="34" charset="0"/>
              </a:rPr>
              <a:t>I believe presentations should be 20 minutes or less if possible.  It is to happen the 3rd week, Wednesday at 11:30.  More details are in the intro email just sent. </a:t>
            </a:r>
            <a:br>
              <a:rPr lang="en-US" sz="1800" i="0" u="none" strike="noStrike">
                <a:solidFill>
                  <a:schemeClr val="bg1"/>
                </a:solidFill>
                <a:effectLst/>
                <a:latin typeface="Calibri" panose="020F0502020204030204" pitchFamily="34" charset="0"/>
              </a:rPr>
            </a:br>
            <a:r>
              <a:rPr lang="en-US" sz="1800" i="0" u="none" strike="noStrike">
                <a:solidFill>
                  <a:schemeClr val="bg1"/>
                </a:solidFill>
                <a:effectLst/>
                <a:latin typeface="Calibri" panose="020F0502020204030204" pitchFamily="34" charset="0"/>
              </a:rPr>
              <a:t>Resident going to clinic should likely present their case first</a:t>
            </a:r>
          </a:p>
        </p:txBody>
      </p:sp>
    </p:spTree>
    <p:extLst>
      <p:ext uri="{BB962C8B-B14F-4D97-AF65-F5344CB8AC3E}">
        <p14:creationId xmlns:p14="http://schemas.microsoft.com/office/powerpoint/2010/main" val="4279001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1"/>
          <p:cNvSpPr/>
          <p:nvPr/>
        </p:nvSpPr>
        <p:spPr>
          <a:xfrm>
            <a:off x="795136" y="2346417"/>
            <a:ext cx="1766400" cy="708300"/>
          </a:xfrm>
          <a:prstGeom prst="homePlate">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63" name="Google Shape;163;p21"/>
          <p:cNvSpPr txBox="1">
            <a:spLocks noGrp="1"/>
          </p:cNvSpPr>
          <p:nvPr>
            <p:ph type="body" idx="4294967295"/>
          </p:nvPr>
        </p:nvSpPr>
        <p:spPr>
          <a:xfrm>
            <a:off x="795126" y="2477106"/>
            <a:ext cx="1373400" cy="4470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solidFill>
                  <a:schemeClr val="lt1"/>
                </a:solidFill>
              </a:rPr>
              <a:t>90  min</a:t>
            </a:r>
            <a:endParaRPr>
              <a:solidFill>
                <a:schemeClr val="lt1"/>
              </a:solidFill>
            </a:endParaRPr>
          </a:p>
        </p:txBody>
      </p:sp>
      <p:grpSp>
        <p:nvGrpSpPr>
          <p:cNvPr id="164" name="Google Shape;164;p21"/>
          <p:cNvGrpSpPr/>
          <p:nvPr/>
        </p:nvGrpSpPr>
        <p:grpSpPr>
          <a:xfrm>
            <a:off x="875124" y="1786956"/>
            <a:ext cx="187662" cy="564033"/>
            <a:chOff x="425695" y="1610215"/>
            <a:chExt cx="198900" cy="593656"/>
          </a:xfrm>
        </p:grpSpPr>
        <p:cxnSp>
          <p:nvCxnSpPr>
            <p:cNvPr id="165" name="Google Shape;165;p21"/>
            <p:cNvCxnSpPr/>
            <p:nvPr/>
          </p:nvCxnSpPr>
          <p:spPr>
            <a:xfrm>
              <a:off x="525157" y="1649171"/>
              <a:ext cx="0" cy="554700"/>
            </a:xfrm>
            <a:prstGeom prst="straightConnector1">
              <a:avLst/>
            </a:prstGeom>
            <a:noFill/>
            <a:ln w="9525" cap="flat" cmpd="sng">
              <a:solidFill>
                <a:schemeClr val="dk2"/>
              </a:solidFill>
              <a:prstDash val="solid"/>
              <a:round/>
              <a:headEnd type="none" w="sm" len="sm"/>
              <a:tailEnd type="none" w="sm" len="sm"/>
            </a:ln>
          </p:spPr>
        </p:cxnSp>
        <p:sp>
          <p:nvSpPr>
            <p:cNvPr id="166" name="Google Shape;166;p21"/>
            <p:cNvSpPr/>
            <p:nvPr/>
          </p:nvSpPr>
          <p:spPr>
            <a:xfrm>
              <a:off x="425695" y="1610215"/>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67;p21"/>
          <p:cNvSpPr txBox="1">
            <a:spLocks noGrp="1"/>
          </p:cNvSpPr>
          <p:nvPr>
            <p:ph type="body" idx="4294967295"/>
          </p:nvPr>
        </p:nvSpPr>
        <p:spPr>
          <a:xfrm>
            <a:off x="490075" y="679350"/>
            <a:ext cx="1196100" cy="1170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a:t>Presented to the ED @1442 </a:t>
            </a:r>
            <a:endParaRPr sz="1600"/>
          </a:p>
        </p:txBody>
      </p:sp>
      <p:sp>
        <p:nvSpPr>
          <p:cNvPr id="168" name="Google Shape;168;p21"/>
          <p:cNvSpPr/>
          <p:nvPr/>
        </p:nvSpPr>
        <p:spPr>
          <a:xfrm>
            <a:off x="2187787" y="2346417"/>
            <a:ext cx="1935000" cy="7083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69" name="Google Shape;169;p21"/>
          <p:cNvSpPr txBox="1">
            <a:spLocks noGrp="1"/>
          </p:cNvSpPr>
          <p:nvPr>
            <p:ph type="body" idx="4294967295"/>
          </p:nvPr>
        </p:nvSpPr>
        <p:spPr>
          <a:xfrm>
            <a:off x="2479562" y="2477106"/>
            <a:ext cx="1241100" cy="4470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solidFill>
                  <a:schemeClr val="lt1"/>
                </a:solidFill>
              </a:rPr>
              <a:t>60 mins</a:t>
            </a:r>
            <a:endParaRPr>
              <a:solidFill>
                <a:schemeClr val="lt1"/>
              </a:solidFill>
            </a:endParaRPr>
          </a:p>
        </p:txBody>
      </p:sp>
      <p:grpSp>
        <p:nvGrpSpPr>
          <p:cNvPr id="170" name="Google Shape;170;p21"/>
          <p:cNvGrpSpPr/>
          <p:nvPr/>
        </p:nvGrpSpPr>
        <p:grpSpPr>
          <a:xfrm>
            <a:off x="2374004" y="2987021"/>
            <a:ext cx="187662" cy="564032"/>
            <a:chOff x="2014332" y="2873308"/>
            <a:chExt cx="198900" cy="593656"/>
          </a:xfrm>
        </p:grpSpPr>
        <p:cxnSp>
          <p:nvCxnSpPr>
            <p:cNvPr id="171" name="Google Shape;171;p21"/>
            <p:cNvCxnSpPr/>
            <p:nvPr/>
          </p:nvCxnSpPr>
          <p:spPr>
            <a:xfrm rot="10800000">
              <a:off x="2113795" y="2873308"/>
              <a:ext cx="0" cy="554700"/>
            </a:xfrm>
            <a:prstGeom prst="straightConnector1">
              <a:avLst/>
            </a:prstGeom>
            <a:noFill/>
            <a:ln w="9525" cap="flat" cmpd="sng">
              <a:solidFill>
                <a:schemeClr val="dk2"/>
              </a:solidFill>
              <a:prstDash val="solid"/>
              <a:round/>
              <a:headEnd type="none" w="sm" len="sm"/>
              <a:tailEnd type="none" w="sm" len="sm"/>
            </a:ln>
          </p:spPr>
        </p:cxnSp>
        <p:sp>
          <p:nvSpPr>
            <p:cNvPr id="172" name="Google Shape;172;p21"/>
            <p:cNvSpPr/>
            <p:nvPr/>
          </p:nvSpPr>
          <p:spPr>
            <a:xfrm rot="10800000" flipH="1">
              <a:off x="2014332" y="3268064"/>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 name="Google Shape;173;p21"/>
          <p:cNvSpPr txBox="1">
            <a:spLocks noGrp="1"/>
          </p:cNvSpPr>
          <p:nvPr>
            <p:ph type="body" idx="4294967295"/>
          </p:nvPr>
        </p:nvSpPr>
        <p:spPr>
          <a:xfrm>
            <a:off x="2097353" y="3614193"/>
            <a:ext cx="1623300" cy="672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a:t>CT Head  Signed  @1616 </a:t>
            </a:r>
            <a:endParaRPr sz="1600"/>
          </a:p>
        </p:txBody>
      </p:sp>
      <p:sp>
        <p:nvSpPr>
          <p:cNvPr id="174" name="Google Shape;174;p21"/>
          <p:cNvSpPr/>
          <p:nvPr/>
        </p:nvSpPr>
        <p:spPr>
          <a:xfrm>
            <a:off x="3749127" y="2346417"/>
            <a:ext cx="1935000" cy="708300"/>
          </a:xfrm>
          <a:prstGeom prst="chevron">
            <a:avLst>
              <a:gd name="adj" fmla="val 50000"/>
            </a:avLst>
          </a:prstGeom>
          <a:solidFill>
            <a:schemeClr val="dk1"/>
          </a:solidFill>
          <a:ln w="9525" cap="flat" cmpd="sng">
            <a:solidFill>
              <a:schemeClr val="lt1"/>
            </a:solidFill>
            <a:prstDash val="solid"/>
            <a:round/>
            <a:headEnd type="none" w="sm" len="sm"/>
            <a:tailEnd type="none" w="sm" len="sm"/>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75" name="Google Shape;175;p21"/>
          <p:cNvSpPr txBox="1">
            <a:spLocks noGrp="1"/>
          </p:cNvSpPr>
          <p:nvPr>
            <p:ph type="body" idx="4294967295"/>
          </p:nvPr>
        </p:nvSpPr>
        <p:spPr>
          <a:xfrm>
            <a:off x="4028183" y="2477106"/>
            <a:ext cx="1241100" cy="4470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solidFill>
                  <a:schemeClr val="lt1"/>
                </a:solidFill>
              </a:rPr>
              <a:t>	180 mins</a:t>
            </a:r>
            <a:endParaRPr>
              <a:solidFill>
                <a:schemeClr val="lt1"/>
              </a:solidFill>
            </a:endParaRPr>
          </a:p>
        </p:txBody>
      </p:sp>
      <p:grpSp>
        <p:nvGrpSpPr>
          <p:cNvPr id="176" name="Google Shape;176;p21"/>
          <p:cNvGrpSpPr/>
          <p:nvPr/>
        </p:nvGrpSpPr>
        <p:grpSpPr>
          <a:xfrm>
            <a:off x="3970630" y="1786956"/>
            <a:ext cx="187662" cy="564033"/>
            <a:chOff x="3706570" y="1610215"/>
            <a:chExt cx="198900" cy="593656"/>
          </a:xfrm>
        </p:grpSpPr>
        <p:cxnSp>
          <p:nvCxnSpPr>
            <p:cNvPr id="177" name="Google Shape;177;p21"/>
            <p:cNvCxnSpPr/>
            <p:nvPr/>
          </p:nvCxnSpPr>
          <p:spPr>
            <a:xfrm>
              <a:off x="3806032" y="1649171"/>
              <a:ext cx="0" cy="554700"/>
            </a:xfrm>
            <a:prstGeom prst="straightConnector1">
              <a:avLst/>
            </a:prstGeom>
            <a:noFill/>
            <a:ln w="9525" cap="flat" cmpd="sng">
              <a:solidFill>
                <a:schemeClr val="dk2"/>
              </a:solidFill>
              <a:prstDash val="solid"/>
              <a:round/>
              <a:headEnd type="none" w="sm" len="sm"/>
              <a:tailEnd type="none" w="sm" len="sm"/>
            </a:ln>
          </p:spPr>
        </p:cxnSp>
        <p:sp>
          <p:nvSpPr>
            <p:cNvPr id="178" name="Google Shape;178;p21"/>
            <p:cNvSpPr/>
            <p:nvPr/>
          </p:nvSpPr>
          <p:spPr>
            <a:xfrm>
              <a:off x="3706570" y="1610215"/>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 name="Google Shape;179;p21"/>
          <p:cNvSpPr txBox="1">
            <a:spLocks noGrp="1"/>
          </p:cNvSpPr>
          <p:nvPr>
            <p:ph type="body" idx="4294967295"/>
          </p:nvPr>
        </p:nvSpPr>
        <p:spPr>
          <a:xfrm>
            <a:off x="2025811" y="616385"/>
            <a:ext cx="1766400" cy="86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a:t>CT Angio Chest results called @ 1610  </a:t>
            </a:r>
            <a:endParaRPr sz="1600"/>
          </a:p>
        </p:txBody>
      </p:sp>
      <p:grpSp>
        <p:nvGrpSpPr>
          <p:cNvPr id="180" name="Google Shape;180;p21"/>
          <p:cNvGrpSpPr/>
          <p:nvPr/>
        </p:nvGrpSpPr>
        <p:grpSpPr>
          <a:xfrm>
            <a:off x="5934796" y="3054668"/>
            <a:ext cx="187662" cy="564032"/>
            <a:chOff x="5788357" y="2944508"/>
            <a:chExt cx="198900" cy="593656"/>
          </a:xfrm>
        </p:grpSpPr>
        <p:cxnSp>
          <p:nvCxnSpPr>
            <p:cNvPr id="181" name="Google Shape;181;p21"/>
            <p:cNvCxnSpPr/>
            <p:nvPr/>
          </p:nvCxnSpPr>
          <p:spPr>
            <a:xfrm rot="10800000">
              <a:off x="5887820" y="2944508"/>
              <a:ext cx="0" cy="554700"/>
            </a:xfrm>
            <a:prstGeom prst="straightConnector1">
              <a:avLst/>
            </a:prstGeom>
            <a:noFill/>
            <a:ln w="9525" cap="flat" cmpd="sng">
              <a:solidFill>
                <a:schemeClr val="dk2"/>
              </a:solidFill>
              <a:prstDash val="solid"/>
              <a:round/>
              <a:headEnd type="none" w="sm" len="sm"/>
              <a:tailEnd type="none" w="sm" len="sm"/>
            </a:ln>
          </p:spPr>
        </p:cxnSp>
        <p:sp>
          <p:nvSpPr>
            <p:cNvPr id="182" name="Google Shape;182;p21"/>
            <p:cNvSpPr/>
            <p:nvPr/>
          </p:nvSpPr>
          <p:spPr>
            <a:xfrm rot="10800000" flipH="1">
              <a:off x="5788357" y="3339264"/>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 name="Google Shape;183;p21"/>
          <p:cNvSpPr txBox="1">
            <a:spLocks noGrp="1"/>
          </p:cNvSpPr>
          <p:nvPr>
            <p:ph type="body" idx="4294967295"/>
          </p:nvPr>
        </p:nvSpPr>
        <p:spPr>
          <a:xfrm>
            <a:off x="5157282" y="3614193"/>
            <a:ext cx="2115900" cy="86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a:t>IR Catheter Guided TPA @ 2008</a:t>
            </a:r>
            <a:endParaRPr sz="1600"/>
          </a:p>
        </p:txBody>
      </p:sp>
      <p:sp>
        <p:nvSpPr>
          <p:cNvPr id="184" name="Google Shape;184;p21"/>
          <p:cNvSpPr txBox="1">
            <a:spLocks noGrp="1"/>
          </p:cNvSpPr>
          <p:nvPr>
            <p:ph type="body" idx="4294967295"/>
          </p:nvPr>
        </p:nvSpPr>
        <p:spPr>
          <a:xfrm>
            <a:off x="7182862" y="2477106"/>
            <a:ext cx="1241100" cy="4470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solidFill>
                  <a:schemeClr val="lt1"/>
                </a:solidFill>
              </a:rPr>
              <a:t>15 mins</a:t>
            </a:r>
            <a:endParaRPr>
              <a:solidFill>
                <a:schemeClr val="lt1"/>
              </a:solidFill>
            </a:endParaRPr>
          </a:p>
        </p:txBody>
      </p:sp>
      <p:grpSp>
        <p:nvGrpSpPr>
          <p:cNvPr id="185" name="Google Shape;185;p21"/>
          <p:cNvGrpSpPr/>
          <p:nvPr/>
        </p:nvGrpSpPr>
        <p:grpSpPr>
          <a:xfrm>
            <a:off x="2292013" y="1786968"/>
            <a:ext cx="187662" cy="564033"/>
            <a:chOff x="1927432" y="1610228"/>
            <a:chExt cx="198900" cy="593656"/>
          </a:xfrm>
        </p:grpSpPr>
        <p:cxnSp>
          <p:nvCxnSpPr>
            <p:cNvPr id="186" name="Google Shape;186;p21"/>
            <p:cNvCxnSpPr/>
            <p:nvPr/>
          </p:nvCxnSpPr>
          <p:spPr>
            <a:xfrm>
              <a:off x="2026895" y="1649184"/>
              <a:ext cx="0" cy="554700"/>
            </a:xfrm>
            <a:prstGeom prst="straightConnector1">
              <a:avLst/>
            </a:prstGeom>
            <a:noFill/>
            <a:ln w="9525" cap="flat" cmpd="sng">
              <a:solidFill>
                <a:schemeClr val="dk2"/>
              </a:solidFill>
              <a:prstDash val="solid"/>
              <a:round/>
              <a:headEnd type="none" w="sm" len="sm"/>
              <a:tailEnd type="none" w="sm" len="sm"/>
            </a:ln>
          </p:spPr>
        </p:cxnSp>
        <p:sp>
          <p:nvSpPr>
            <p:cNvPr id="187" name="Google Shape;187;p21"/>
            <p:cNvSpPr/>
            <p:nvPr/>
          </p:nvSpPr>
          <p:spPr>
            <a:xfrm>
              <a:off x="1927432" y="1610228"/>
              <a:ext cx="198900" cy="1989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8" name="Google Shape;188;p21"/>
          <p:cNvSpPr txBox="1">
            <a:spLocks noGrp="1"/>
          </p:cNvSpPr>
          <p:nvPr>
            <p:ph type="body" idx="4294967295"/>
          </p:nvPr>
        </p:nvSpPr>
        <p:spPr>
          <a:xfrm>
            <a:off x="4074100" y="988949"/>
            <a:ext cx="1935000" cy="861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a:t> Heparin Drip Started @ 1710</a:t>
            </a:r>
            <a:endParaRPr sz="1600"/>
          </a:p>
        </p:txBody>
      </p:sp>
      <p:sp>
        <p:nvSpPr>
          <p:cNvPr id="189" name="Google Shape;189;p21"/>
          <p:cNvSpPr/>
          <p:nvPr/>
        </p:nvSpPr>
        <p:spPr>
          <a:xfrm>
            <a:off x="5760264" y="2364469"/>
            <a:ext cx="536188" cy="672214"/>
          </a:xfrm>
          <a:prstGeom prst="flowChart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1"/>
          <p:cNvSpPr txBox="1"/>
          <p:nvPr/>
        </p:nvSpPr>
        <p:spPr>
          <a:xfrm>
            <a:off x="1210766" y="4392536"/>
            <a:ext cx="6062700" cy="56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Total of 150 minutes from arrival to start of Heparin Drip</a:t>
            </a:r>
            <a:endParaRPr/>
          </a:p>
          <a:p>
            <a:pPr marL="0" lvl="0" indent="0" algn="l" rtl="0">
              <a:spcBef>
                <a:spcPts val="0"/>
              </a:spcBef>
              <a:spcAft>
                <a:spcPts val="0"/>
              </a:spcAft>
              <a:buNone/>
            </a:pPr>
            <a:r>
              <a:rPr lang="en"/>
              <a:t>Total of 330 minutes from arrival to receiving catheter directed TPA </a:t>
            </a:r>
            <a:endParaRPr/>
          </a:p>
        </p:txBody>
      </p:sp>
      <p:sp>
        <p:nvSpPr>
          <p:cNvPr id="191" name="Google Shape;191;p21"/>
          <p:cNvSpPr txBox="1">
            <a:spLocks noGrp="1"/>
          </p:cNvSpPr>
          <p:nvPr>
            <p:ph type="title" idx="4294967295"/>
          </p:nvPr>
        </p:nvSpPr>
        <p:spPr>
          <a:xfrm>
            <a:off x="490075" y="81175"/>
            <a:ext cx="7688400" cy="53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Timeline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2"/>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Literature Review</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3"/>
          <p:cNvSpPr txBox="1">
            <a:spLocks noGrp="1"/>
          </p:cNvSpPr>
          <p:nvPr>
            <p:ph type="title"/>
          </p:nvPr>
        </p:nvSpPr>
        <p:spPr>
          <a:xfrm>
            <a:off x="729450" y="1318650"/>
            <a:ext cx="7688700" cy="282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t>AHA Scientific Statement</a:t>
            </a:r>
            <a:endParaRPr sz="1800"/>
          </a:p>
          <a:p>
            <a:pPr marL="0" lvl="0" indent="0" algn="l" rtl="0">
              <a:spcBef>
                <a:spcPts val="0"/>
              </a:spcBef>
              <a:spcAft>
                <a:spcPts val="0"/>
              </a:spcAft>
              <a:buNone/>
            </a:pPr>
            <a:r>
              <a:rPr lang="en" sz="1800"/>
              <a:t>Management of Massive and Submassive Pulmonary Embolism, Iliofemoral Deep Vein Thrombosis, and Chronic Thromboembolic Pulmonary Hypertension</a:t>
            </a:r>
            <a:endParaRPr sz="1800"/>
          </a:p>
          <a:p>
            <a:pPr marL="0" lvl="0" indent="0" algn="l" rtl="0">
              <a:spcBef>
                <a:spcPts val="0"/>
              </a:spcBef>
              <a:spcAft>
                <a:spcPts val="0"/>
              </a:spcAft>
              <a:buNone/>
            </a:pPr>
            <a:r>
              <a:rPr lang="en" sz="1800"/>
              <a:t>2011</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a:t>Antithrombotic Therapy for VTE Disease </a:t>
            </a:r>
            <a:endParaRPr sz="1800"/>
          </a:p>
          <a:p>
            <a:pPr marL="0" lvl="0" indent="0" algn="l" rtl="0">
              <a:spcBef>
                <a:spcPts val="0"/>
              </a:spcBef>
              <a:spcAft>
                <a:spcPts val="0"/>
              </a:spcAft>
              <a:buNone/>
            </a:pPr>
            <a:r>
              <a:rPr lang="en" sz="1800"/>
              <a:t>CHEST Guideline and Expert Panel Report</a:t>
            </a:r>
            <a:endParaRPr sz="1800"/>
          </a:p>
          <a:p>
            <a:pPr marL="0" lvl="0" indent="0" algn="l" rtl="0">
              <a:spcBef>
                <a:spcPts val="0"/>
              </a:spcBef>
              <a:spcAft>
                <a:spcPts val="0"/>
              </a:spcAft>
              <a:buNone/>
            </a:pPr>
            <a:r>
              <a:rPr lang="en" sz="1800"/>
              <a:t>2016</a:t>
            </a:r>
            <a:endParaRPr sz="1800"/>
          </a:p>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4"/>
          <p:cNvSpPr txBox="1">
            <a:spLocks noGrp="1"/>
          </p:cNvSpPr>
          <p:nvPr>
            <p:ph type="title"/>
          </p:nvPr>
        </p:nvSpPr>
        <p:spPr>
          <a:xfrm>
            <a:off x="201725" y="5971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Classification of PE (From AHA)</a:t>
            </a:r>
            <a:endParaRPr/>
          </a:p>
        </p:txBody>
      </p:sp>
      <p:sp>
        <p:nvSpPr>
          <p:cNvPr id="207" name="Google Shape;207;p24"/>
          <p:cNvSpPr txBox="1">
            <a:spLocks noGrp="1"/>
          </p:cNvSpPr>
          <p:nvPr>
            <p:ph type="body" idx="1"/>
          </p:nvPr>
        </p:nvSpPr>
        <p:spPr>
          <a:xfrm>
            <a:off x="287875" y="1319425"/>
            <a:ext cx="3774300" cy="169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Massive PE</a:t>
            </a:r>
            <a:endParaRPr/>
          </a:p>
          <a:p>
            <a:pPr marL="0" lvl="0" indent="0" algn="l" rtl="0">
              <a:spcBef>
                <a:spcPts val="1600"/>
              </a:spcBef>
              <a:spcAft>
                <a:spcPts val="1600"/>
              </a:spcAft>
              <a:buNone/>
            </a:pPr>
            <a:r>
              <a:rPr lang="en" sz="1200">
                <a:solidFill>
                  <a:srgbClr val="000000"/>
                </a:solidFill>
                <a:highlight>
                  <a:srgbClr val="FFFFFF"/>
                </a:highlight>
                <a:latin typeface="Arial"/>
                <a:ea typeface="Arial"/>
                <a:cs typeface="Arial"/>
                <a:sym typeface="Arial"/>
              </a:rPr>
              <a:t>Acute PE with sustained hypotension (systolic blood pressure &lt;90 mm Hg for at least 15 minutes or requiring inotropic support, not due to a cause other than PE</a:t>
            </a:r>
            <a:endParaRPr/>
          </a:p>
        </p:txBody>
      </p:sp>
      <p:sp>
        <p:nvSpPr>
          <p:cNvPr id="208" name="Google Shape;208;p24"/>
          <p:cNvSpPr txBox="1">
            <a:spLocks noGrp="1"/>
          </p:cNvSpPr>
          <p:nvPr>
            <p:ph type="body" idx="2"/>
          </p:nvPr>
        </p:nvSpPr>
        <p:spPr>
          <a:xfrm>
            <a:off x="4374125" y="967175"/>
            <a:ext cx="4595100" cy="409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Submassive PE</a:t>
            </a:r>
            <a:endParaRPr/>
          </a:p>
          <a:p>
            <a:pPr marL="0" lvl="0" indent="0" algn="l" rtl="0">
              <a:spcBef>
                <a:spcPts val="1600"/>
              </a:spcBef>
              <a:spcAft>
                <a:spcPts val="0"/>
              </a:spcAft>
              <a:buNone/>
            </a:pPr>
            <a:r>
              <a:rPr lang="en" sz="1200">
                <a:solidFill>
                  <a:srgbClr val="000000"/>
                </a:solidFill>
                <a:latin typeface="Arial"/>
                <a:ea typeface="Arial"/>
                <a:cs typeface="Arial"/>
                <a:sym typeface="Arial"/>
              </a:rPr>
              <a:t>Acute PE without systemic hypotension (systolic blood pressure ≥90 mm Hg) but with either RV dysfunction or myocardial necrosis.</a:t>
            </a:r>
            <a:endParaRPr sz="1200">
              <a:solidFill>
                <a:srgbClr val="000000"/>
              </a:solidFill>
              <a:latin typeface="Arial"/>
              <a:ea typeface="Arial"/>
              <a:cs typeface="Arial"/>
              <a:sym typeface="Arial"/>
            </a:endParaRPr>
          </a:p>
          <a:p>
            <a:pPr marL="457200" lvl="0" indent="-304800" algn="l" rtl="0">
              <a:spcBef>
                <a:spcPts val="1600"/>
              </a:spcBef>
              <a:spcAft>
                <a:spcPts val="0"/>
              </a:spcAft>
              <a:buClr>
                <a:srgbClr val="000000"/>
              </a:buClr>
              <a:buSzPts val="1200"/>
              <a:buFont typeface="Arial"/>
              <a:buChar char="●"/>
            </a:pPr>
            <a:r>
              <a:rPr lang="en" sz="1200">
                <a:solidFill>
                  <a:srgbClr val="000000"/>
                </a:solidFill>
                <a:latin typeface="Arial"/>
                <a:ea typeface="Arial"/>
                <a:cs typeface="Arial"/>
                <a:sym typeface="Arial"/>
              </a:rPr>
              <a:t>RV dysfunction means the presence of at least 1 of the following:</a:t>
            </a:r>
            <a:endParaRPr sz="1200">
              <a:solidFill>
                <a:srgbClr val="000000"/>
              </a:solidFill>
              <a:latin typeface="Arial"/>
              <a:ea typeface="Arial"/>
              <a:cs typeface="Arial"/>
              <a:sym typeface="Arial"/>
            </a:endParaRPr>
          </a:p>
          <a:p>
            <a:pPr marL="1054100" lvl="1" indent="-304800" algn="l" rtl="0">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—RV dilation or RV systolic dysfunction on echocardiography</a:t>
            </a:r>
            <a:endParaRPr sz="1200">
              <a:solidFill>
                <a:srgbClr val="000000"/>
              </a:solidFill>
              <a:latin typeface="Arial"/>
              <a:ea typeface="Arial"/>
              <a:cs typeface="Arial"/>
              <a:sym typeface="Arial"/>
            </a:endParaRPr>
          </a:p>
          <a:p>
            <a:pPr marL="1054100" lvl="1" indent="-304800" algn="l" rtl="0">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—RV dilation on CT</a:t>
            </a:r>
            <a:endParaRPr sz="1200">
              <a:solidFill>
                <a:srgbClr val="000000"/>
              </a:solidFill>
              <a:latin typeface="Arial"/>
              <a:ea typeface="Arial"/>
              <a:cs typeface="Arial"/>
              <a:sym typeface="Arial"/>
            </a:endParaRPr>
          </a:p>
          <a:p>
            <a:pPr marL="1054100" lvl="1" indent="-304800" algn="l" rtl="0">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—Elevation of BNP (&gt;90 pg/mL)</a:t>
            </a:r>
            <a:endParaRPr sz="1200">
              <a:solidFill>
                <a:srgbClr val="000000"/>
              </a:solidFill>
              <a:latin typeface="Arial"/>
              <a:ea typeface="Arial"/>
              <a:cs typeface="Arial"/>
              <a:sym typeface="Arial"/>
            </a:endParaRPr>
          </a:p>
          <a:p>
            <a:pPr marL="1054100" lvl="1" indent="-304800" algn="l" rtl="0">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—Elevation of N-terminal pro-BNP (&gt;500 pg/mL); or</a:t>
            </a:r>
            <a:endParaRPr sz="1200">
              <a:solidFill>
                <a:srgbClr val="000000"/>
              </a:solidFill>
              <a:latin typeface="Arial"/>
              <a:ea typeface="Arial"/>
              <a:cs typeface="Arial"/>
              <a:sym typeface="Arial"/>
            </a:endParaRPr>
          </a:p>
          <a:p>
            <a:pPr marL="1054100" lvl="1" indent="-304800" algn="l" rtl="0">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—Electrocardiographic changes </a:t>
            </a:r>
            <a:endParaRPr sz="1200">
              <a:solidFill>
                <a:srgbClr val="000000"/>
              </a:solidFill>
              <a:latin typeface="Arial"/>
              <a:ea typeface="Arial"/>
              <a:cs typeface="Arial"/>
              <a:sym typeface="Arial"/>
            </a:endParaRPr>
          </a:p>
          <a:p>
            <a:pPr marL="457200" lvl="0" indent="-304800" algn="l" rtl="0">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Myocardial necrosis is defined as either of the following:</a:t>
            </a:r>
            <a:endParaRPr sz="1200">
              <a:solidFill>
                <a:srgbClr val="000000"/>
              </a:solidFill>
              <a:latin typeface="Arial"/>
              <a:ea typeface="Arial"/>
              <a:cs typeface="Arial"/>
              <a:sym typeface="Arial"/>
            </a:endParaRPr>
          </a:p>
          <a:p>
            <a:pPr marL="1054100" lvl="1" indent="-304800" algn="l" rtl="0">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—Elevation of troponin I (&gt;0.4 ng/mL) or</a:t>
            </a:r>
            <a:endParaRPr sz="1200">
              <a:solidFill>
                <a:srgbClr val="000000"/>
              </a:solidFill>
              <a:latin typeface="Arial"/>
              <a:ea typeface="Arial"/>
              <a:cs typeface="Arial"/>
              <a:sym typeface="Arial"/>
            </a:endParaRPr>
          </a:p>
          <a:p>
            <a:pPr marL="1054100" lvl="1" indent="-304800" algn="l" rtl="0">
              <a:spcBef>
                <a:spcPts val="0"/>
              </a:spcBef>
              <a:spcAft>
                <a:spcPts val="0"/>
              </a:spcAft>
              <a:buClr>
                <a:srgbClr val="000000"/>
              </a:buClr>
              <a:buSzPts val="1200"/>
              <a:buFont typeface="Arial"/>
              <a:buChar char="○"/>
            </a:pPr>
            <a:r>
              <a:rPr lang="en" sz="1200">
                <a:solidFill>
                  <a:srgbClr val="000000"/>
                </a:solidFill>
                <a:latin typeface="Arial"/>
                <a:ea typeface="Arial"/>
                <a:cs typeface="Arial"/>
                <a:sym typeface="Arial"/>
              </a:rPr>
              <a:t>—Elevation of troponin T (&gt;0.1 ng/mL)</a:t>
            </a:r>
            <a:endParaRPr sz="1200">
              <a:solidFill>
                <a:srgbClr val="000000"/>
              </a:solidFill>
              <a:latin typeface="Arial"/>
              <a:ea typeface="Arial"/>
              <a:cs typeface="Arial"/>
              <a:sym typeface="Arial"/>
            </a:endParaRPr>
          </a:p>
          <a:p>
            <a:pPr marL="0" lvl="0" indent="0" algn="l" rtl="0">
              <a:spcBef>
                <a:spcPts val="4400"/>
              </a:spcBef>
              <a:spcAft>
                <a:spcPts val="1600"/>
              </a:spcAft>
              <a:buNone/>
            </a:pPr>
            <a:endParaRPr/>
          </a:p>
        </p:txBody>
      </p:sp>
      <p:sp>
        <p:nvSpPr>
          <p:cNvPr id="209" name="Google Shape;209;p24"/>
          <p:cNvSpPr txBox="1">
            <a:spLocks noGrp="1"/>
          </p:cNvSpPr>
          <p:nvPr>
            <p:ph type="body" idx="1"/>
          </p:nvPr>
        </p:nvSpPr>
        <p:spPr>
          <a:xfrm>
            <a:off x="287875" y="3072550"/>
            <a:ext cx="3774300" cy="169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Low Risk PE</a:t>
            </a:r>
            <a:endParaRPr/>
          </a:p>
          <a:p>
            <a:pPr marL="0" lvl="0" indent="0" algn="l" rtl="0">
              <a:spcBef>
                <a:spcPts val="1600"/>
              </a:spcBef>
              <a:spcAft>
                <a:spcPts val="1600"/>
              </a:spcAft>
              <a:buNone/>
            </a:pPr>
            <a:r>
              <a:rPr lang="en" sz="1200">
                <a:solidFill>
                  <a:srgbClr val="000000"/>
                </a:solidFill>
                <a:highlight>
                  <a:srgbClr val="FFFFFF"/>
                </a:highlight>
                <a:latin typeface="Arial"/>
                <a:ea typeface="Arial"/>
                <a:cs typeface="Arial"/>
                <a:sym typeface="Arial"/>
              </a:rPr>
              <a:t>Acute PE and the absence of the clinical markers of adverse prognosis that define massive or submassive PE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25"/>
          <p:cNvPicPr preferRelativeResize="0"/>
          <p:nvPr/>
        </p:nvPicPr>
        <p:blipFill>
          <a:blip r:embed="rId3">
            <a:alphaModFix/>
          </a:blip>
          <a:stretch>
            <a:fillRect/>
          </a:stretch>
        </p:blipFill>
        <p:spPr>
          <a:xfrm>
            <a:off x="360225" y="737300"/>
            <a:ext cx="4819024" cy="4291101"/>
          </a:xfrm>
          <a:prstGeom prst="rect">
            <a:avLst/>
          </a:prstGeom>
          <a:noFill/>
          <a:ln>
            <a:noFill/>
          </a:ln>
        </p:spPr>
      </p:pic>
      <p:sp>
        <p:nvSpPr>
          <p:cNvPr id="215" name="Google Shape;215;p25"/>
          <p:cNvSpPr txBox="1"/>
          <p:nvPr/>
        </p:nvSpPr>
        <p:spPr>
          <a:xfrm>
            <a:off x="5436700" y="1165650"/>
            <a:ext cx="3602100" cy="3434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*25. In patients with acute PE associated with hypotension and who have (i) a high bleeding risk, (ii) failed systemic thrombolysis, or (iii) shock that is likely to cause death before systemic thrombolysis can take effect (eg, within hours), if appropriateexpertise and resources are available, we suggest catheter-assisted thrombus removal over no such intervention (CHEST)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6"/>
          <p:cNvSpPr txBox="1">
            <a:spLocks noGrp="1"/>
          </p:cNvSpPr>
          <p:nvPr>
            <p:ph type="title"/>
          </p:nvPr>
        </p:nvSpPr>
        <p:spPr>
          <a:xfrm>
            <a:off x="624675" y="556350"/>
            <a:ext cx="8183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Contraindications to Anticoagulation Therapy</a:t>
            </a:r>
            <a:endParaRPr/>
          </a:p>
        </p:txBody>
      </p:sp>
      <p:pic>
        <p:nvPicPr>
          <p:cNvPr id="221" name="Google Shape;221;p26"/>
          <p:cNvPicPr preferRelativeResize="0"/>
          <p:nvPr/>
        </p:nvPicPr>
        <p:blipFill>
          <a:blip r:embed="rId3">
            <a:alphaModFix/>
          </a:blip>
          <a:stretch>
            <a:fillRect/>
          </a:stretch>
        </p:blipFill>
        <p:spPr>
          <a:xfrm>
            <a:off x="574400" y="1285150"/>
            <a:ext cx="2872850" cy="3726174"/>
          </a:xfrm>
          <a:prstGeom prst="rect">
            <a:avLst/>
          </a:prstGeom>
          <a:noFill/>
          <a:ln>
            <a:noFill/>
          </a:ln>
        </p:spPr>
      </p:pic>
      <p:pic>
        <p:nvPicPr>
          <p:cNvPr id="222" name="Google Shape;222;p26"/>
          <p:cNvPicPr preferRelativeResize="0"/>
          <p:nvPr/>
        </p:nvPicPr>
        <p:blipFill>
          <a:blip r:embed="rId4">
            <a:alphaModFix/>
          </a:blip>
          <a:stretch>
            <a:fillRect/>
          </a:stretch>
        </p:blipFill>
        <p:spPr>
          <a:xfrm>
            <a:off x="4981850" y="1285138"/>
            <a:ext cx="2493771" cy="37471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7"/>
          <p:cNvSpPr txBox="1">
            <a:spLocks noGrp="1"/>
          </p:cNvSpPr>
          <p:nvPr>
            <p:ph type="title"/>
          </p:nvPr>
        </p:nvSpPr>
        <p:spPr>
          <a:xfrm>
            <a:off x="727650" y="61497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Contraindications to Fibrinolytic Therapy</a:t>
            </a:r>
            <a:endParaRPr/>
          </a:p>
        </p:txBody>
      </p:sp>
      <p:pic>
        <p:nvPicPr>
          <p:cNvPr id="228" name="Google Shape;228;p27"/>
          <p:cNvPicPr preferRelativeResize="0"/>
          <p:nvPr/>
        </p:nvPicPr>
        <p:blipFill>
          <a:blip r:embed="rId3">
            <a:alphaModFix/>
          </a:blip>
          <a:stretch>
            <a:fillRect/>
          </a:stretch>
        </p:blipFill>
        <p:spPr>
          <a:xfrm>
            <a:off x="152400" y="1302575"/>
            <a:ext cx="8396515" cy="36885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Thrombolytic Therapy?</a:t>
            </a:r>
            <a:endParaRPr/>
          </a:p>
        </p:txBody>
      </p:sp>
      <p:sp>
        <p:nvSpPr>
          <p:cNvPr id="234" name="Google Shape;234;p28"/>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0000"/>
                </a:solidFill>
                <a:highlight>
                  <a:srgbClr val="FFFFFF"/>
                </a:highlight>
                <a:latin typeface="Arial"/>
                <a:ea typeface="Arial"/>
                <a:cs typeface="Arial"/>
                <a:sym typeface="Arial"/>
              </a:rPr>
              <a:t>At least 4 registries have documented the outcomes of patients with PE (MAPPET, ICOPER, RIETE and EMPEROR [Emergency Medicine Pulmonary Embolism in the Real-World Registry]). The data suggest a trend toward a decrease in all-cause mortality from PE, especially massive PE in those patients treated with fibrinolysis.</a:t>
            </a:r>
            <a:endParaRPr sz="1200">
              <a:solidFill>
                <a:srgbClr val="000000"/>
              </a:solidFill>
              <a:highlight>
                <a:srgbClr val="FFFFFF"/>
              </a:highlight>
              <a:latin typeface="Arial"/>
              <a:ea typeface="Arial"/>
              <a:cs typeface="Arial"/>
              <a:sym typeface="Arial"/>
            </a:endParaRPr>
          </a:p>
          <a:p>
            <a:pPr marL="0" lvl="0" indent="0" algn="l" rtl="0">
              <a:spcBef>
                <a:spcPts val="1600"/>
              </a:spcBef>
              <a:spcAft>
                <a:spcPts val="0"/>
              </a:spcAft>
              <a:buNone/>
            </a:pPr>
            <a:r>
              <a:rPr lang="en" sz="1200">
                <a:solidFill>
                  <a:srgbClr val="000000"/>
                </a:solidFill>
                <a:highlight>
                  <a:srgbClr val="FFFFFF"/>
                </a:highlight>
                <a:latin typeface="Arial"/>
                <a:ea typeface="Arial"/>
                <a:cs typeface="Arial"/>
                <a:sym typeface="Arial"/>
              </a:rPr>
              <a:t>However, risk of intracranial bleeding around 1.9-2.2%</a:t>
            </a:r>
            <a:endParaRPr sz="1200">
              <a:solidFill>
                <a:srgbClr val="000000"/>
              </a:solidFill>
              <a:highlight>
                <a:srgbClr val="FFFFFF"/>
              </a:highlight>
              <a:latin typeface="Arial"/>
              <a:ea typeface="Arial"/>
              <a:cs typeface="Arial"/>
              <a:sym typeface="Arial"/>
            </a:endParaRPr>
          </a:p>
          <a:p>
            <a:pPr marL="0" lvl="0" indent="0" algn="l" rtl="0">
              <a:spcBef>
                <a:spcPts val="1600"/>
              </a:spcBef>
              <a:spcAft>
                <a:spcPts val="0"/>
              </a:spcAft>
              <a:buNone/>
            </a:pPr>
            <a:endParaRPr sz="1200">
              <a:solidFill>
                <a:srgbClr val="000000"/>
              </a:solidFill>
              <a:highlight>
                <a:srgbClr val="FFFFFF"/>
              </a:highlight>
              <a:latin typeface="Arial"/>
              <a:ea typeface="Arial"/>
              <a:cs typeface="Arial"/>
              <a:sym typeface="Arial"/>
            </a:endParaRPr>
          </a:p>
          <a:p>
            <a:pPr marL="0" lvl="0" indent="0" algn="l" rtl="0">
              <a:spcBef>
                <a:spcPts val="1600"/>
              </a:spcBef>
              <a:spcAft>
                <a:spcPts val="1600"/>
              </a:spcAft>
              <a:buNone/>
            </a:pPr>
            <a:endParaRPr sz="1200">
              <a:solidFill>
                <a:srgbClr val="000000"/>
              </a:solidFill>
              <a:highlight>
                <a:srgbClr val="FFFFFF"/>
              </a:highlight>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is timing important</a:t>
            </a:r>
            <a:endParaRPr/>
          </a:p>
        </p:txBody>
      </p:sp>
      <p:sp>
        <p:nvSpPr>
          <p:cNvPr id="240" name="Google Shape;240;p29"/>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t>Early Anticoagulation Is Associated With Reduced Mortality for Acute Pulmonary Embolism (CHEST 2010)</a:t>
            </a:r>
            <a:endParaRPr sz="1800"/>
          </a:p>
          <a:p>
            <a:pPr marL="0" lvl="0" indent="0" algn="l" rtl="0">
              <a:spcBef>
                <a:spcPts val="1600"/>
              </a:spcBef>
              <a:spcAft>
                <a:spcPts val="1600"/>
              </a:spcAft>
              <a:buNone/>
            </a:pPr>
            <a:r>
              <a:rPr lang="en" sz="1200">
                <a:solidFill>
                  <a:srgbClr val="000000"/>
                </a:solidFill>
                <a:highlight>
                  <a:srgbClr val="FFFFFF"/>
                </a:highlight>
                <a:latin typeface="Times New Roman"/>
                <a:ea typeface="Times New Roman"/>
                <a:cs typeface="Times New Roman"/>
                <a:sym typeface="Times New Roman"/>
              </a:rPr>
              <a:t>In-hospital and 30-day mortality rates were 3.0% and 7.7%, respectively. Patients who received heparin in the ED had lower in-hospital (1.4% vs 6.7%; </a:t>
            </a:r>
            <a:r>
              <a:rPr lang="en" sz="1200" i="1">
                <a:solidFill>
                  <a:srgbClr val="000000"/>
                </a:solidFill>
                <a:highlight>
                  <a:srgbClr val="FFFFFF"/>
                </a:highlight>
                <a:latin typeface="Times New Roman"/>
                <a:ea typeface="Times New Roman"/>
                <a:cs typeface="Times New Roman"/>
                <a:sym typeface="Times New Roman"/>
              </a:rPr>
              <a:t>P</a:t>
            </a:r>
            <a:r>
              <a:rPr lang="en" sz="1200">
                <a:solidFill>
                  <a:srgbClr val="000000"/>
                </a:solidFill>
                <a:highlight>
                  <a:srgbClr val="FFFFFF"/>
                </a:highlight>
                <a:latin typeface="Times New Roman"/>
                <a:ea typeface="Times New Roman"/>
                <a:cs typeface="Times New Roman"/>
                <a:sym typeface="Times New Roman"/>
              </a:rPr>
              <a:t> = .009) and 30-day (4.4% vs 15.3%; </a:t>
            </a:r>
            <a:r>
              <a:rPr lang="en" sz="1200" i="1">
                <a:solidFill>
                  <a:srgbClr val="000000"/>
                </a:solidFill>
                <a:highlight>
                  <a:srgbClr val="FFFFFF"/>
                </a:highlight>
                <a:latin typeface="Times New Roman"/>
                <a:ea typeface="Times New Roman"/>
                <a:cs typeface="Times New Roman"/>
                <a:sym typeface="Times New Roman"/>
              </a:rPr>
              <a:t>P</a:t>
            </a:r>
            <a:r>
              <a:rPr lang="en" sz="1200">
                <a:solidFill>
                  <a:srgbClr val="000000"/>
                </a:solidFill>
                <a:highlight>
                  <a:srgbClr val="FFFFFF"/>
                </a:highlight>
                <a:latin typeface="Times New Roman"/>
                <a:ea typeface="Times New Roman"/>
                <a:cs typeface="Times New Roman"/>
                <a:sym typeface="Times New Roman"/>
              </a:rPr>
              <a:t> &lt; .001) mortality rates as compared with patients given heparin after admission. Patients who achieved a therapeutic aPTT within 24 h had lower in-hospital (1.5% vs 5.6%; </a:t>
            </a:r>
            <a:r>
              <a:rPr lang="en" sz="1200" i="1">
                <a:solidFill>
                  <a:srgbClr val="000000"/>
                </a:solidFill>
                <a:highlight>
                  <a:srgbClr val="FFFFFF"/>
                </a:highlight>
                <a:latin typeface="Times New Roman"/>
                <a:ea typeface="Times New Roman"/>
                <a:cs typeface="Times New Roman"/>
                <a:sym typeface="Times New Roman"/>
              </a:rPr>
              <a:t>P</a:t>
            </a:r>
            <a:r>
              <a:rPr lang="en" sz="1200">
                <a:solidFill>
                  <a:srgbClr val="000000"/>
                </a:solidFill>
                <a:highlight>
                  <a:srgbClr val="FFFFFF"/>
                </a:highlight>
                <a:latin typeface="Times New Roman"/>
                <a:ea typeface="Times New Roman"/>
                <a:cs typeface="Times New Roman"/>
                <a:sym typeface="Times New Roman"/>
              </a:rPr>
              <a:t> = .093) and 30-day (5.6% vs 14.8%; </a:t>
            </a:r>
            <a:r>
              <a:rPr lang="en" sz="1200" i="1">
                <a:solidFill>
                  <a:srgbClr val="000000"/>
                </a:solidFill>
                <a:highlight>
                  <a:srgbClr val="FFFFFF"/>
                </a:highlight>
                <a:latin typeface="Times New Roman"/>
                <a:ea typeface="Times New Roman"/>
                <a:cs typeface="Times New Roman"/>
                <a:sym typeface="Times New Roman"/>
              </a:rPr>
              <a:t>P</a:t>
            </a:r>
            <a:r>
              <a:rPr lang="en" sz="1200">
                <a:solidFill>
                  <a:srgbClr val="000000"/>
                </a:solidFill>
                <a:highlight>
                  <a:srgbClr val="FFFFFF"/>
                </a:highlight>
                <a:latin typeface="Times New Roman"/>
                <a:ea typeface="Times New Roman"/>
                <a:cs typeface="Times New Roman"/>
                <a:sym typeface="Times New Roman"/>
              </a:rPr>
              <a:t> = .037) mortality rates as compared with patients who achieved a therapeutic aPTT after 24 h. In multiple logistic regression models, receiving heparin in the ED remained predictive of reduced mortality, and ICU admission remained predictive of increased mortality.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much should we worry about contraindications to thrombolysis?</a:t>
            </a:r>
            <a:endParaRPr/>
          </a:p>
        </p:txBody>
      </p:sp>
      <p:sp>
        <p:nvSpPr>
          <p:cNvPr id="246" name="Google Shape;246;p30"/>
          <p:cNvSpPr txBox="1">
            <a:spLocks noGrp="1"/>
          </p:cNvSpPr>
          <p:nvPr>
            <p:ph type="body" idx="1"/>
          </p:nvPr>
        </p:nvSpPr>
        <p:spPr>
          <a:xfrm>
            <a:off x="627950" y="2373200"/>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Most contraindications to thrombolysis should be considered relative in patients with life-threatening, high-risk PE. (2014 ESC Guidelines)</a:t>
            </a:r>
            <a:endParaRPr/>
          </a:p>
          <a:p>
            <a:pPr marL="0" lvl="0" indent="0" algn="l" rtl="0">
              <a:spcBef>
                <a:spcPts val="1600"/>
              </a:spcBef>
              <a:spcAft>
                <a:spcPts val="0"/>
              </a:spcAft>
              <a:buNone/>
            </a:pPr>
            <a:r>
              <a:rPr lang="en"/>
              <a:t>All contraindications to thrombolysis for life-threatening pulmonary embolus should be considered relative. (BMJ Case Report 2013)</a:t>
            </a:r>
            <a:endParaRPr/>
          </a:p>
          <a:p>
            <a:pPr marL="457200" lvl="0" indent="-311150" algn="l" rtl="0">
              <a:spcBef>
                <a:spcPts val="1600"/>
              </a:spcBef>
              <a:spcAft>
                <a:spcPts val="0"/>
              </a:spcAft>
              <a:buSzPts val="1300"/>
              <a:buChar char="●"/>
            </a:pPr>
            <a:r>
              <a:rPr lang="en"/>
              <a:t>77-year-old man who received thrombolysis for a massive PE 4 weeks following admission with a significant intracerebral bleed. There was rapid resolution of hypotension and hypoxia and he survived to be discharged home. </a:t>
            </a:r>
            <a:endParaRPr/>
          </a:p>
          <a:p>
            <a:pPr marL="0" lvl="0" indent="0" algn="l" rtl="0">
              <a:spcBef>
                <a:spcPts val="1600"/>
              </a:spcBef>
              <a:spcAft>
                <a:spcPts val="0"/>
              </a:spcAft>
              <a:buNone/>
            </a:pPr>
            <a:endParaRPr/>
          </a:p>
          <a:p>
            <a:pPr marL="0" lvl="0" indent="0" algn="l" rtl="0">
              <a:spcBef>
                <a:spcPts val="1600"/>
              </a:spcBef>
              <a:spcAft>
                <a:spcPts val="0"/>
              </a:spcAft>
              <a:buNone/>
            </a:pPr>
            <a:endParaRPr sz="1150">
              <a:solidFill>
                <a:srgbClr val="2A2A2A"/>
              </a:solidFill>
              <a:highlight>
                <a:srgbClr val="FFFFFF"/>
              </a:highlight>
              <a:latin typeface="Merriweather"/>
              <a:ea typeface="Merriweather"/>
              <a:cs typeface="Merriweather"/>
              <a:sym typeface="Merriweather"/>
            </a:endParaRPr>
          </a:p>
          <a:p>
            <a:pPr marL="0" lvl="0" indent="0" algn="l" rtl="0">
              <a:spcBef>
                <a:spcPts val="1600"/>
              </a:spcBef>
              <a:spcAft>
                <a:spcPts val="1600"/>
              </a:spcAft>
              <a:buNone/>
            </a:pPr>
            <a:endParaRPr sz="1150">
              <a:solidFill>
                <a:srgbClr val="2A2A2A"/>
              </a:solidFill>
              <a:highlight>
                <a:srgbClr val="FFFFFF"/>
              </a:highlight>
              <a:latin typeface="Merriweather"/>
              <a:ea typeface="Merriweather"/>
              <a:cs typeface="Merriweather"/>
              <a:sym typeface="Merriweathe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3219225" y="757125"/>
            <a:ext cx="5017500" cy="256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ICU Rotation June 2018</a:t>
            </a:r>
            <a:endParaRPr/>
          </a:p>
          <a:p>
            <a:pPr marL="0" lvl="0" indent="0" algn="l" rtl="0">
              <a:spcBef>
                <a:spcPts val="0"/>
              </a:spcBef>
              <a:spcAft>
                <a:spcPts val="0"/>
              </a:spcAft>
              <a:buNone/>
            </a:pPr>
            <a:r>
              <a:rPr lang="en"/>
              <a:t>Morbidity and Mortality</a:t>
            </a:r>
            <a:endParaRPr/>
          </a:p>
        </p:txBody>
      </p:sp>
      <p:sp>
        <p:nvSpPr>
          <p:cNvPr id="87" name="Google Shape;87;p13"/>
          <p:cNvSpPr txBox="1">
            <a:spLocks noGrp="1"/>
          </p:cNvSpPr>
          <p:nvPr>
            <p:ph type="subTitle" idx="1"/>
          </p:nvPr>
        </p:nvSpPr>
        <p:spPr>
          <a:xfrm>
            <a:off x="3904250" y="3542900"/>
            <a:ext cx="3470700" cy="85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Jong Kim MD,MPH PGY1</a:t>
            </a:r>
            <a:endParaRPr/>
          </a:p>
          <a:p>
            <a:pPr marL="0" lvl="0" indent="0" algn="l" rtl="0">
              <a:spcBef>
                <a:spcPts val="0"/>
              </a:spcBef>
              <a:spcAft>
                <a:spcPts val="0"/>
              </a:spcAft>
              <a:buNone/>
            </a:pPr>
            <a:r>
              <a:rPr lang="en"/>
              <a:t>6/27/2018</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1"/>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Case Analysis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32"/>
          <p:cNvPicPr preferRelativeResize="0"/>
          <p:nvPr/>
        </p:nvPicPr>
        <p:blipFill>
          <a:blip r:embed="rId3">
            <a:alphaModFix/>
          </a:blip>
          <a:stretch>
            <a:fillRect/>
          </a:stretch>
        </p:blipFill>
        <p:spPr>
          <a:xfrm>
            <a:off x="587550" y="574350"/>
            <a:ext cx="7616450" cy="4467000"/>
          </a:xfrm>
          <a:prstGeom prst="rect">
            <a:avLst/>
          </a:prstGeom>
          <a:noFill/>
          <a:ln>
            <a:noFill/>
          </a:ln>
        </p:spPr>
      </p:pic>
      <p:sp>
        <p:nvSpPr>
          <p:cNvPr id="257" name="Google Shape;257;p32"/>
          <p:cNvSpPr txBox="1"/>
          <p:nvPr/>
        </p:nvSpPr>
        <p:spPr>
          <a:xfrm>
            <a:off x="962875" y="3528400"/>
            <a:ext cx="1196400" cy="6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Time required for transfer</a:t>
            </a:r>
            <a:endParaRPr sz="1200"/>
          </a:p>
        </p:txBody>
      </p:sp>
      <p:sp>
        <p:nvSpPr>
          <p:cNvPr id="258" name="Google Shape;258;p32"/>
          <p:cNvSpPr txBox="1"/>
          <p:nvPr/>
        </p:nvSpPr>
        <p:spPr>
          <a:xfrm>
            <a:off x="2602575" y="3368150"/>
            <a:ext cx="1778700" cy="87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Lack of concrete national guidelines for massive PE with possible contraindications.  </a:t>
            </a:r>
            <a:endParaRPr sz="1200"/>
          </a:p>
        </p:txBody>
      </p:sp>
      <p:sp>
        <p:nvSpPr>
          <p:cNvPr id="259" name="Google Shape;259;p32"/>
          <p:cNvSpPr txBox="1"/>
          <p:nvPr/>
        </p:nvSpPr>
        <p:spPr>
          <a:xfrm>
            <a:off x="758225" y="2014125"/>
            <a:ext cx="1549200" cy="81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Individual clinical decision making. </a:t>
            </a:r>
            <a:endParaRPr sz="1200"/>
          </a:p>
          <a:p>
            <a:pPr marL="0" lvl="0" indent="0" algn="l" rtl="0">
              <a:spcBef>
                <a:spcPts val="0"/>
              </a:spcBef>
              <a:spcAft>
                <a:spcPts val="0"/>
              </a:spcAft>
              <a:buNone/>
            </a:pPr>
            <a:r>
              <a:rPr lang="en" sz="1200"/>
              <a:t>Risk Benefit Analysis</a:t>
            </a:r>
            <a:endParaRPr sz="1200"/>
          </a:p>
        </p:txBody>
      </p:sp>
      <p:sp>
        <p:nvSpPr>
          <p:cNvPr id="260" name="Google Shape;260;p32"/>
          <p:cNvSpPr txBox="1"/>
          <p:nvPr/>
        </p:nvSpPr>
        <p:spPr>
          <a:xfrm>
            <a:off x="4337075" y="2086275"/>
            <a:ext cx="1468800" cy="67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Evolving clinical status of patient</a:t>
            </a:r>
            <a:endParaRPr sz="1200"/>
          </a:p>
        </p:txBody>
      </p:sp>
      <p:sp>
        <p:nvSpPr>
          <p:cNvPr id="261" name="Google Shape;261;p32"/>
          <p:cNvSpPr txBox="1"/>
          <p:nvPr/>
        </p:nvSpPr>
        <p:spPr>
          <a:xfrm>
            <a:off x="4737550" y="3620675"/>
            <a:ext cx="1009500" cy="75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No formal hospital policy</a:t>
            </a:r>
            <a:r>
              <a:rPr lang="en"/>
              <a:t> </a:t>
            </a:r>
            <a:endParaRPr/>
          </a:p>
        </p:txBody>
      </p:sp>
      <p:sp>
        <p:nvSpPr>
          <p:cNvPr id="262" name="Google Shape;262;p32"/>
          <p:cNvSpPr txBox="1"/>
          <p:nvPr/>
        </p:nvSpPr>
        <p:spPr>
          <a:xfrm>
            <a:off x="2627875" y="2046225"/>
            <a:ext cx="1468800" cy="75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Radiologist not aware of whole clinical picture.</a:t>
            </a:r>
            <a:endParaRPr sz="1200"/>
          </a:p>
        </p:txBody>
      </p:sp>
      <p:sp>
        <p:nvSpPr>
          <p:cNvPr id="263" name="Google Shape;263;p32"/>
          <p:cNvSpPr txBox="1"/>
          <p:nvPr/>
        </p:nvSpPr>
        <p:spPr>
          <a:xfrm>
            <a:off x="6617675" y="3765950"/>
            <a:ext cx="2280600" cy="127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Possible delay in treatment.</a:t>
            </a:r>
            <a:endParaRPr/>
          </a:p>
          <a:p>
            <a:pPr marL="0" lvl="0" indent="0" algn="l" rtl="0">
              <a:spcBef>
                <a:spcPts val="0"/>
              </a:spcBef>
              <a:spcAft>
                <a:spcPts val="0"/>
              </a:spcAft>
              <a:buNone/>
            </a:pPr>
            <a:endParaRPr/>
          </a:p>
          <a:p>
            <a:pPr marL="0" lvl="0" indent="0" algn="l" rtl="0">
              <a:spcBef>
                <a:spcPts val="0"/>
              </a:spcBef>
              <a:spcAft>
                <a:spcPts val="0"/>
              </a:spcAft>
              <a:buNone/>
            </a:pPr>
            <a:r>
              <a:rPr lang="en"/>
              <a:t>Misunderstanding between care teams.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3"/>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Outcome</a:t>
            </a:r>
            <a:endParaRPr/>
          </a:p>
        </p:txBody>
      </p:sp>
      <p:sp>
        <p:nvSpPr>
          <p:cNvPr id="269" name="Google Shape;269;p33"/>
          <p:cNvSpPr txBox="1">
            <a:spLocks noGrp="1"/>
          </p:cNvSpPr>
          <p:nvPr>
            <p:ph type="body" idx="1"/>
          </p:nvPr>
        </p:nvSpPr>
        <p:spPr>
          <a:xfrm>
            <a:off x="729450" y="1888125"/>
            <a:ext cx="7688700" cy="2982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No more respiratory distress. Weaned to 98% O2 saturation in RA</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a:t>MRI Brain w and w/o contrast 6/18</a:t>
            </a:r>
            <a:endParaRPr/>
          </a:p>
          <a:p>
            <a:pPr marL="0" lvl="0" indent="0" algn="l" rtl="0">
              <a:lnSpc>
                <a:spcPct val="100000"/>
              </a:lnSpc>
              <a:spcBef>
                <a:spcPts val="0"/>
              </a:spcBef>
              <a:spcAft>
                <a:spcPts val="0"/>
              </a:spcAft>
              <a:buNone/>
            </a:pPr>
            <a:r>
              <a:rPr lang="en"/>
              <a:t>“Sellar and suprasellar solid mass lesion is most consistent with macroadenoma”</a:t>
            </a:r>
            <a:endParaRPr/>
          </a:p>
          <a:p>
            <a:pPr marL="0" lvl="0" indent="0" algn="l" rtl="0">
              <a:lnSpc>
                <a:spcPct val="100000"/>
              </a:lnSpc>
              <a:spcBef>
                <a:spcPts val="0"/>
              </a:spcBef>
              <a:spcAft>
                <a:spcPts val="0"/>
              </a:spcAft>
              <a:buNone/>
            </a:pPr>
            <a:r>
              <a:rPr lang="en"/>
              <a:t>“No intracranial hemorrhage”</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a:t>ECHO report 6/18: 66% EF. Grade 1 diastolic dysfunction.</a:t>
            </a:r>
            <a:endParaRPr/>
          </a:p>
          <a:p>
            <a:pPr marL="0" lvl="0" indent="0" algn="l" rtl="0">
              <a:lnSpc>
                <a:spcPct val="100000"/>
              </a:lnSpc>
              <a:spcBef>
                <a:spcPts val="0"/>
              </a:spcBef>
              <a:spcAft>
                <a:spcPts val="0"/>
              </a:spcAft>
              <a:buNone/>
            </a:pPr>
            <a:endParaRPr/>
          </a:p>
          <a:p>
            <a:pPr marL="0" lvl="0" indent="0" algn="l" rtl="0">
              <a:spcBef>
                <a:spcPts val="0"/>
              </a:spcBef>
              <a:spcAft>
                <a:spcPts val="0"/>
              </a:spcAft>
              <a:buNone/>
            </a:pPr>
            <a:r>
              <a:rPr lang="en"/>
              <a:t>PESI score of 133.  Class IV with 4-11.4% 30 day mortality</a:t>
            </a:r>
            <a:endParaRPr/>
          </a:p>
          <a:p>
            <a:pPr marL="0" lvl="0" indent="0" algn="l" rtl="0">
              <a:spcBef>
                <a:spcPts val="1600"/>
              </a:spcBef>
              <a:spcAft>
                <a:spcPts val="0"/>
              </a:spcAft>
              <a:buNone/>
            </a:pPr>
            <a:r>
              <a:rPr lang="en"/>
              <a:t>Bridged with enoxaparin to warfarin 5mg daily.</a:t>
            </a:r>
            <a:endParaRPr/>
          </a:p>
          <a:p>
            <a:pPr marL="0" lvl="0" indent="0" algn="l" rtl="0">
              <a:spcBef>
                <a:spcPts val="1600"/>
              </a:spcBef>
              <a:spcAft>
                <a:spcPts val="0"/>
              </a:spcAft>
              <a:buNone/>
            </a:pPr>
            <a:r>
              <a:rPr lang="en"/>
              <a:t>Discharged with f/u with PCP, Neurosurgery, Heme, Endocrine</a:t>
            </a:r>
            <a:endParaRPr/>
          </a:p>
          <a:p>
            <a:pPr marL="0" lvl="0" indent="0" algn="l" rtl="0">
              <a:spcBef>
                <a:spcPts val="1600"/>
              </a:spcBef>
              <a:spcAft>
                <a:spcPts val="160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4"/>
          <p:cNvSpPr txBox="1">
            <a:spLocks noGrp="1"/>
          </p:cNvSpPr>
          <p:nvPr>
            <p:ph type="title"/>
          </p:nvPr>
        </p:nvSpPr>
        <p:spPr>
          <a:xfrm>
            <a:off x="662450" y="63172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Resources</a:t>
            </a:r>
            <a:endParaRPr/>
          </a:p>
        </p:txBody>
      </p:sp>
      <p:sp>
        <p:nvSpPr>
          <p:cNvPr id="275" name="Google Shape;275;p34"/>
          <p:cNvSpPr txBox="1">
            <a:spLocks noGrp="1"/>
          </p:cNvSpPr>
          <p:nvPr>
            <p:ph type="body" idx="1"/>
          </p:nvPr>
        </p:nvSpPr>
        <p:spPr>
          <a:xfrm>
            <a:off x="727650" y="1500850"/>
            <a:ext cx="7688700" cy="305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http://circ.ahajournals.org/content/123/16/1788#sec-15</a:t>
            </a:r>
            <a:endParaRPr/>
          </a:p>
          <a:p>
            <a:pPr marL="0" lvl="0" indent="0" algn="l" rtl="0">
              <a:spcBef>
                <a:spcPts val="1600"/>
              </a:spcBef>
              <a:spcAft>
                <a:spcPts val="0"/>
              </a:spcAft>
              <a:buNone/>
            </a:pPr>
            <a:r>
              <a:rPr lang="en" u="sng">
                <a:solidFill>
                  <a:schemeClr val="hlink"/>
                </a:solidFill>
                <a:hlinkClick r:id="rId3"/>
              </a:rPr>
              <a:t>https://www.ncbi.nlm.nih.gov/pmc/articles/PMC3021363/</a:t>
            </a:r>
            <a:endParaRPr/>
          </a:p>
          <a:p>
            <a:pPr marL="0" lvl="0" indent="0" algn="l" rtl="0">
              <a:spcBef>
                <a:spcPts val="1600"/>
              </a:spcBef>
              <a:spcAft>
                <a:spcPts val="0"/>
              </a:spcAft>
              <a:buNone/>
            </a:pPr>
            <a:r>
              <a:rPr lang="en" u="sng">
                <a:solidFill>
                  <a:schemeClr val="hlink"/>
                </a:solidFill>
                <a:hlinkClick r:id="rId3"/>
              </a:rPr>
              <a:t>https://academic.oup.com/eurheartj/article/35/43/3033/503581</a:t>
            </a:r>
            <a:endParaRPr/>
          </a:p>
          <a:p>
            <a:pPr marL="0" lvl="0" indent="0" algn="l" rtl="0">
              <a:spcBef>
                <a:spcPts val="1600"/>
              </a:spcBef>
              <a:spcAft>
                <a:spcPts val="0"/>
              </a:spcAft>
              <a:buNone/>
            </a:pPr>
            <a:r>
              <a:rPr lang="en" u="sng">
                <a:solidFill>
                  <a:schemeClr val="hlink"/>
                </a:solidFill>
                <a:hlinkClick r:id="rId3"/>
              </a:rPr>
              <a:t>https://www.uptodate.com/contents/image?topicKey=PULM%2F1362&amp;view=machineLearning&amp;search=contraindication%20to%20anticoagulation&amp;sectionRank=1&amp;imageKey=PULM%2F97160&amp;rank=1~150&amp;source=machineLearning&amp;sp=0</a:t>
            </a:r>
            <a:endParaRPr/>
          </a:p>
          <a:p>
            <a:pPr marL="0" lvl="0" indent="0" algn="l" rtl="0">
              <a:spcBef>
                <a:spcPts val="1600"/>
              </a:spcBef>
              <a:spcAft>
                <a:spcPts val="0"/>
              </a:spcAft>
              <a:buNone/>
            </a:pPr>
            <a:r>
              <a:rPr lang="en" u="sng">
                <a:solidFill>
                  <a:schemeClr val="hlink"/>
                </a:solidFill>
                <a:hlinkClick r:id="rId3"/>
              </a:rPr>
              <a:t>https://journal.chestnet.org/article/S0012-3692(15)00335-9/pdf</a:t>
            </a:r>
            <a:endParaRPr/>
          </a:p>
          <a:p>
            <a:pPr marL="0" lvl="0" indent="0" algn="l" rtl="0">
              <a:spcBef>
                <a:spcPts val="1600"/>
              </a:spcBef>
              <a:spcAft>
                <a:spcPts val="0"/>
              </a:spcAft>
              <a:buNone/>
            </a:pPr>
            <a:r>
              <a:rPr lang="en" u="sng">
                <a:solidFill>
                  <a:schemeClr val="hlink"/>
                </a:solidFill>
                <a:hlinkClick r:id="rId3"/>
              </a:rPr>
              <a:t>https://www.ncbi.nlm.nih.gov/pmc/articles/PMC3863107/</a:t>
            </a: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of Delay in appropriate care</a:t>
            </a:r>
            <a:endParaRPr/>
          </a:p>
        </p:txBody>
      </p:sp>
      <p:sp>
        <p:nvSpPr>
          <p:cNvPr id="93" name="Google Shape;93;p14"/>
          <p:cNvSpPr txBox="1">
            <a:spLocks noGrp="1"/>
          </p:cNvSpPr>
          <p:nvPr>
            <p:ph type="body" idx="1"/>
          </p:nvPr>
        </p:nvSpPr>
        <p:spPr>
          <a:xfrm>
            <a:off x="729450" y="2078875"/>
            <a:ext cx="7688700" cy="270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Admitting Diagnosis: </a:t>
            </a:r>
            <a:endParaRPr/>
          </a:p>
          <a:p>
            <a:pPr marL="457200" lvl="0" indent="-311150" algn="l" rtl="0">
              <a:spcBef>
                <a:spcPts val="1600"/>
              </a:spcBef>
              <a:spcAft>
                <a:spcPts val="0"/>
              </a:spcAft>
              <a:buSzPts val="1300"/>
              <a:buChar char="●"/>
            </a:pPr>
            <a:r>
              <a:rPr lang="en"/>
              <a:t>Acute massive pulmonary embolism</a:t>
            </a:r>
            <a:endParaRPr/>
          </a:p>
          <a:p>
            <a:pPr marL="0" lvl="0" indent="0" algn="l" rtl="0">
              <a:spcBef>
                <a:spcPts val="1600"/>
              </a:spcBef>
              <a:spcAft>
                <a:spcPts val="0"/>
              </a:spcAft>
              <a:buNone/>
            </a:pPr>
            <a:r>
              <a:rPr lang="en"/>
              <a:t>Procedure Performed/Care Provided: </a:t>
            </a:r>
            <a:endParaRPr/>
          </a:p>
          <a:p>
            <a:pPr marL="457200" lvl="0" indent="-311150" algn="l" rtl="0">
              <a:spcBef>
                <a:spcPts val="1600"/>
              </a:spcBef>
              <a:spcAft>
                <a:spcPts val="0"/>
              </a:spcAft>
              <a:buSzPts val="1300"/>
              <a:buChar char="●"/>
            </a:pPr>
            <a:r>
              <a:rPr lang="en"/>
              <a:t>Catheter Directed Thrombolysis, Systemic Anticoagulation</a:t>
            </a:r>
            <a:endParaRPr/>
          </a:p>
          <a:p>
            <a:pPr marL="0" lvl="0" indent="0" algn="l" rtl="0">
              <a:spcBef>
                <a:spcPts val="1600"/>
              </a:spcBef>
              <a:spcAft>
                <a:spcPts val="0"/>
              </a:spcAft>
              <a:buNone/>
            </a:pPr>
            <a:r>
              <a:rPr lang="en"/>
              <a:t>Complication</a:t>
            </a:r>
            <a:endParaRPr/>
          </a:p>
          <a:p>
            <a:pPr marL="457200" lvl="0" indent="-311150" algn="l" rtl="0">
              <a:spcBef>
                <a:spcPts val="1600"/>
              </a:spcBef>
              <a:spcAft>
                <a:spcPts val="0"/>
              </a:spcAft>
              <a:buSzPts val="1300"/>
              <a:buChar char="●"/>
            </a:pPr>
            <a:r>
              <a:rPr lang="en"/>
              <a:t>No significant bleeding or HD compromise</a:t>
            </a:r>
            <a:endParaRPr/>
          </a:p>
          <a:p>
            <a:pPr marL="0" lvl="0" indent="0" algn="l" rtl="0">
              <a:spcBef>
                <a:spcPts val="1600"/>
              </a:spcBef>
              <a:spcAft>
                <a:spcPts val="1600"/>
              </a:spcAft>
              <a:buNone/>
            </a:pPr>
            <a:r>
              <a:rPr lang="en"/>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177575" y="1347500"/>
            <a:ext cx="4045200" cy="170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Patient Background and HPI</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Mr. **</a:t>
            </a:r>
            <a:br>
              <a:rPr lang="en" dirty="0"/>
            </a:br>
            <a:endParaRPr dirty="0"/>
          </a:p>
        </p:txBody>
      </p:sp>
      <p:sp>
        <p:nvSpPr>
          <p:cNvPr id="99" name="Google Shape;99;p15"/>
          <p:cNvSpPr txBox="1">
            <a:spLocks noGrp="1"/>
          </p:cNvSpPr>
          <p:nvPr>
            <p:ph type="body" idx="2"/>
          </p:nvPr>
        </p:nvSpPr>
        <p:spPr>
          <a:xfrm>
            <a:off x="4738000" y="266725"/>
            <a:ext cx="4321800" cy="47586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73yo M</a:t>
            </a:r>
            <a:endParaRPr/>
          </a:p>
          <a:p>
            <a:pPr marL="457200" lvl="0" indent="-311150" algn="l" rtl="0">
              <a:spcBef>
                <a:spcPts val="1600"/>
              </a:spcBef>
              <a:spcAft>
                <a:spcPts val="0"/>
              </a:spcAft>
              <a:buSzPts val="1300"/>
              <a:buChar char="●"/>
            </a:pPr>
            <a:r>
              <a:rPr lang="en"/>
              <a:t>PMHx of </a:t>
            </a:r>
            <a:endParaRPr/>
          </a:p>
          <a:p>
            <a:pPr marL="914400" lvl="1" indent="-298450" algn="l" rtl="0">
              <a:spcBef>
                <a:spcPts val="1600"/>
              </a:spcBef>
              <a:spcAft>
                <a:spcPts val="0"/>
              </a:spcAft>
              <a:buSzPts val="1100"/>
              <a:buChar char="○"/>
            </a:pPr>
            <a:r>
              <a:rPr lang="en"/>
              <a:t>Depression</a:t>
            </a:r>
            <a:endParaRPr/>
          </a:p>
          <a:p>
            <a:pPr marL="914400" lvl="1" indent="-298450" algn="l" rtl="0">
              <a:spcBef>
                <a:spcPts val="0"/>
              </a:spcBef>
              <a:spcAft>
                <a:spcPts val="0"/>
              </a:spcAft>
              <a:buSzPts val="1100"/>
              <a:buChar char="○"/>
            </a:pPr>
            <a:r>
              <a:rPr lang="en"/>
              <a:t>DM2, </a:t>
            </a:r>
            <a:endParaRPr/>
          </a:p>
          <a:p>
            <a:pPr marL="914400" lvl="1" indent="-298450" algn="l" rtl="0">
              <a:spcBef>
                <a:spcPts val="0"/>
              </a:spcBef>
              <a:spcAft>
                <a:spcPts val="0"/>
              </a:spcAft>
              <a:buSzPts val="1100"/>
              <a:buChar char="○"/>
            </a:pPr>
            <a:r>
              <a:rPr lang="en"/>
              <a:t>HTN, </a:t>
            </a:r>
            <a:endParaRPr/>
          </a:p>
          <a:p>
            <a:pPr marL="914400" lvl="1" indent="-298450" algn="l" rtl="0">
              <a:spcBef>
                <a:spcPts val="0"/>
              </a:spcBef>
              <a:spcAft>
                <a:spcPts val="0"/>
              </a:spcAft>
              <a:buSzPts val="1100"/>
              <a:buChar char="○"/>
            </a:pPr>
            <a:r>
              <a:rPr lang="en"/>
              <a:t>CKD, </a:t>
            </a:r>
            <a:endParaRPr/>
          </a:p>
          <a:p>
            <a:pPr marL="914400" lvl="1" indent="-298450" algn="l" rtl="0">
              <a:spcBef>
                <a:spcPts val="0"/>
              </a:spcBef>
              <a:spcAft>
                <a:spcPts val="0"/>
              </a:spcAft>
              <a:buSzPts val="1100"/>
              <a:buChar char="○"/>
            </a:pPr>
            <a:r>
              <a:rPr lang="en"/>
              <a:t>Chronic pain</a:t>
            </a:r>
            <a:endParaRPr/>
          </a:p>
          <a:p>
            <a:pPr marL="457200" lvl="0" indent="-311150" algn="l" rtl="0">
              <a:spcBef>
                <a:spcPts val="0"/>
              </a:spcBef>
              <a:spcAft>
                <a:spcPts val="0"/>
              </a:spcAft>
              <a:buSzPts val="1300"/>
              <a:buChar char="●"/>
            </a:pPr>
            <a:r>
              <a:rPr lang="en"/>
              <a:t>FH</a:t>
            </a:r>
            <a:endParaRPr/>
          </a:p>
          <a:p>
            <a:pPr marL="914400" lvl="1" indent="-298450" algn="l" rtl="0">
              <a:spcBef>
                <a:spcPts val="0"/>
              </a:spcBef>
              <a:spcAft>
                <a:spcPts val="0"/>
              </a:spcAft>
              <a:buSzPts val="1100"/>
              <a:buChar char="○"/>
            </a:pPr>
            <a:r>
              <a:rPr lang="en"/>
              <a:t>No Hx of DVTs, other clotting disorders</a:t>
            </a:r>
            <a:endParaRPr/>
          </a:p>
          <a:p>
            <a:pPr marL="914400" lvl="1" indent="-298450" algn="l" rtl="0">
              <a:spcBef>
                <a:spcPts val="0"/>
              </a:spcBef>
              <a:spcAft>
                <a:spcPts val="0"/>
              </a:spcAft>
              <a:buSzPts val="1100"/>
              <a:buChar char="○"/>
            </a:pPr>
            <a:r>
              <a:rPr lang="en"/>
              <a:t>DM Mother and Father</a:t>
            </a:r>
            <a:endParaRPr/>
          </a:p>
          <a:p>
            <a:pPr marL="457200" lvl="0" indent="-311150" algn="l" rtl="0">
              <a:spcBef>
                <a:spcPts val="0"/>
              </a:spcBef>
              <a:spcAft>
                <a:spcPts val="0"/>
              </a:spcAft>
              <a:buSzPts val="1300"/>
              <a:buChar char="●"/>
            </a:pPr>
            <a:r>
              <a:rPr lang="en"/>
              <a:t>Surgical Hx</a:t>
            </a:r>
            <a:endParaRPr/>
          </a:p>
          <a:p>
            <a:pPr marL="914400" lvl="1" indent="-298450" algn="l" rtl="0">
              <a:spcBef>
                <a:spcPts val="0"/>
              </a:spcBef>
              <a:spcAft>
                <a:spcPts val="0"/>
              </a:spcAft>
              <a:buSzPts val="1100"/>
              <a:buChar char="○"/>
            </a:pPr>
            <a:r>
              <a:rPr lang="en"/>
              <a:t>No significant procedures.</a:t>
            </a:r>
            <a:endParaRPr/>
          </a:p>
          <a:p>
            <a:pPr marL="457200" lvl="0" indent="0" algn="l" rtl="0">
              <a:spcBef>
                <a:spcPts val="0"/>
              </a:spcBef>
              <a:spcAft>
                <a:spcPts val="0"/>
              </a:spcAft>
              <a:buNone/>
            </a:pPr>
            <a:endParaRPr/>
          </a:p>
          <a:p>
            <a:pPr marL="457200" lvl="0" indent="-311150" algn="l" rtl="0">
              <a:spcBef>
                <a:spcPts val="0"/>
              </a:spcBef>
              <a:spcAft>
                <a:spcPts val="0"/>
              </a:spcAft>
              <a:buSzPts val="1300"/>
              <a:buChar char="●"/>
            </a:pPr>
            <a:r>
              <a:rPr lang="en"/>
              <a:t>Presented to SPH ED on 6/16 @ 1432</a:t>
            </a:r>
            <a:endParaRPr/>
          </a:p>
          <a:p>
            <a:pPr marL="0" lvl="0" indent="0" algn="l" rtl="0">
              <a:spcBef>
                <a:spcPts val="1600"/>
              </a:spcBef>
              <a:spcAft>
                <a:spcPts val="0"/>
              </a:spcAft>
              <a:buNone/>
            </a:pPr>
            <a:r>
              <a:rPr lang="en"/>
              <a:t>30 minutes prior to presentation had syncopal event while rummaging through recycling dumpster. Witnessed by wife.</a:t>
            </a:r>
            <a:endParaRPr/>
          </a:p>
          <a:p>
            <a:pPr marL="0" lvl="0" indent="0" algn="l" rtl="0">
              <a:spcBef>
                <a:spcPts val="1600"/>
              </a:spcBef>
              <a:spcAft>
                <a:spcPts val="0"/>
              </a:spcAft>
              <a:buNone/>
            </a:pPr>
            <a:r>
              <a:rPr lang="en"/>
              <a:t>Prior to event 2 week history of fatigue and somnolence.</a:t>
            </a:r>
            <a:endParaRPr/>
          </a:p>
          <a:p>
            <a:pPr marL="0" lvl="0" indent="0" algn="l" rtl="0">
              <a:spcBef>
                <a:spcPts val="1600"/>
              </a:spcBef>
              <a:spcAft>
                <a:spcPts val="16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727800" y="662400"/>
            <a:ext cx="7688400" cy="535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Exam Findings</a:t>
            </a:r>
            <a:endParaRPr/>
          </a:p>
        </p:txBody>
      </p:sp>
      <p:sp>
        <p:nvSpPr>
          <p:cNvPr id="105" name="Google Shape;105;p16"/>
          <p:cNvSpPr txBox="1">
            <a:spLocks noGrp="1"/>
          </p:cNvSpPr>
          <p:nvPr>
            <p:ph type="body" idx="1"/>
          </p:nvPr>
        </p:nvSpPr>
        <p:spPr>
          <a:xfrm>
            <a:off x="756125" y="1433275"/>
            <a:ext cx="3774300" cy="35709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T: 98F.</a:t>
            </a:r>
            <a:endParaRPr/>
          </a:p>
          <a:p>
            <a:pPr marL="457200" lvl="0" indent="-311150" algn="l" rtl="0">
              <a:spcBef>
                <a:spcPts val="1600"/>
              </a:spcBef>
              <a:spcAft>
                <a:spcPts val="0"/>
              </a:spcAft>
              <a:buSzPts val="1300"/>
              <a:buChar char="●"/>
            </a:pPr>
            <a:r>
              <a:rPr lang="en"/>
              <a:t>HR: 92</a:t>
            </a:r>
            <a:endParaRPr/>
          </a:p>
          <a:p>
            <a:pPr marL="457200" lvl="0" indent="-311150" algn="l" rtl="0">
              <a:spcBef>
                <a:spcPts val="1600"/>
              </a:spcBef>
              <a:spcAft>
                <a:spcPts val="0"/>
              </a:spcAft>
              <a:buSzPts val="1300"/>
              <a:buChar char="●"/>
            </a:pPr>
            <a:r>
              <a:rPr lang="en"/>
              <a:t>BP: 70/30s in field. 72/56 Initially in ED</a:t>
            </a:r>
            <a:endParaRPr/>
          </a:p>
          <a:p>
            <a:pPr marL="457200" lvl="0" indent="-311150" algn="l" rtl="0">
              <a:spcBef>
                <a:spcPts val="1600"/>
              </a:spcBef>
              <a:spcAft>
                <a:spcPts val="0"/>
              </a:spcAft>
              <a:buSzPts val="1300"/>
              <a:buChar char="●"/>
            </a:pPr>
            <a:r>
              <a:rPr lang="en"/>
              <a:t>RR: 15</a:t>
            </a:r>
            <a:endParaRPr/>
          </a:p>
          <a:p>
            <a:pPr marL="457200" lvl="0" indent="-311150" algn="l" rtl="0">
              <a:spcBef>
                <a:spcPts val="1600"/>
              </a:spcBef>
              <a:spcAft>
                <a:spcPts val="0"/>
              </a:spcAft>
              <a:buSzPts val="1300"/>
              <a:buChar char="●"/>
            </a:pPr>
            <a:r>
              <a:rPr lang="en"/>
              <a:t>O2: 70% in field. 75% RA in ED. (Required Non rebreather mask)</a:t>
            </a:r>
            <a:endParaRPr/>
          </a:p>
          <a:p>
            <a:pPr marL="0" lvl="0" indent="0" algn="l" rtl="0">
              <a:spcBef>
                <a:spcPts val="1600"/>
              </a:spcBef>
              <a:spcAft>
                <a:spcPts val="0"/>
              </a:spcAft>
              <a:buNone/>
            </a:pPr>
            <a:r>
              <a:rPr lang="en"/>
              <a:t>Within 20 minutes of presentation patient awake, alert and normotensive with BP 120/80s. </a:t>
            </a:r>
            <a:endParaRPr/>
          </a:p>
          <a:p>
            <a:pPr marL="0" lvl="0" indent="0" algn="l" rtl="0">
              <a:spcBef>
                <a:spcPts val="1600"/>
              </a:spcBef>
              <a:spcAft>
                <a:spcPts val="1600"/>
              </a:spcAft>
              <a:buNone/>
            </a:pPr>
            <a:r>
              <a:rPr lang="en"/>
              <a:t>Received 1L NS bolus as well as Naloxone</a:t>
            </a:r>
            <a:endParaRPr/>
          </a:p>
        </p:txBody>
      </p:sp>
      <p:sp>
        <p:nvSpPr>
          <p:cNvPr id="106" name="Google Shape;106;p16"/>
          <p:cNvSpPr txBox="1">
            <a:spLocks noGrp="1"/>
          </p:cNvSpPr>
          <p:nvPr>
            <p:ph type="body" idx="2"/>
          </p:nvPr>
        </p:nvSpPr>
        <p:spPr>
          <a:xfrm>
            <a:off x="4643550" y="1256825"/>
            <a:ext cx="3774300" cy="344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GEN:  Alert. NAD</a:t>
            </a:r>
            <a:endParaRPr/>
          </a:p>
          <a:p>
            <a:pPr marL="0" lvl="0" indent="0" algn="l" rtl="0">
              <a:spcBef>
                <a:spcPts val="1600"/>
              </a:spcBef>
              <a:spcAft>
                <a:spcPts val="0"/>
              </a:spcAft>
              <a:buNone/>
            </a:pPr>
            <a:r>
              <a:rPr lang="en"/>
              <a:t>HEENT: EOMI, PERRL</a:t>
            </a:r>
            <a:endParaRPr/>
          </a:p>
          <a:p>
            <a:pPr marL="0" lvl="0" indent="0" algn="l" rtl="0">
              <a:spcBef>
                <a:spcPts val="1600"/>
              </a:spcBef>
              <a:spcAft>
                <a:spcPts val="0"/>
              </a:spcAft>
              <a:buNone/>
            </a:pPr>
            <a:r>
              <a:rPr lang="en"/>
              <a:t>Cardiac: RRR. No M/R/G. </a:t>
            </a:r>
            <a:endParaRPr/>
          </a:p>
          <a:p>
            <a:pPr marL="0" lvl="0" indent="0" algn="l" rtl="0">
              <a:spcBef>
                <a:spcPts val="1600"/>
              </a:spcBef>
              <a:spcAft>
                <a:spcPts val="0"/>
              </a:spcAft>
              <a:buNone/>
            </a:pPr>
            <a:r>
              <a:rPr lang="en"/>
              <a:t>Pulm: CTA</a:t>
            </a:r>
            <a:endParaRPr/>
          </a:p>
          <a:p>
            <a:pPr marL="0" lvl="0" indent="0" algn="l" rtl="0">
              <a:spcBef>
                <a:spcPts val="1600"/>
              </a:spcBef>
              <a:spcAft>
                <a:spcPts val="0"/>
              </a:spcAft>
              <a:buNone/>
            </a:pPr>
            <a:r>
              <a:rPr lang="en"/>
              <a:t>Abd: Soft. NT, ND</a:t>
            </a:r>
            <a:endParaRPr/>
          </a:p>
          <a:p>
            <a:pPr marL="0" lvl="0" indent="0" algn="l" rtl="0">
              <a:spcBef>
                <a:spcPts val="1600"/>
              </a:spcBef>
              <a:spcAft>
                <a:spcPts val="0"/>
              </a:spcAft>
              <a:buNone/>
            </a:pPr>
            <a:r>
              <a:rPr lang="en"/>
              <a:t>Ext: LLE 2+ Pretibial edema. RLE 1+ Pedal edema</a:t>
            </a:r>
            <a:endParaRPr/>
          </a:p>
          <a:p>
            <a:pPr marL="0" lvl="0" indent="0" algn="l" rtl="0">
              <a:spcBef>
                <a:spcPts val="1600"/>
              </a:spcBef>
              <a:spcAft>
                <a:spcPts val="0"/>
              </a:spcAft>
              <a:buNone/>
            </a:pPr>
            <a:r>
              <a:rPr lang="en"/>
              <a:t>Skin: Warm, Dry</a:t>
            </a:r>
            <a:endParaRPr/>
          </a:p>
          <a:p>
            <a:pPr marL="0" lvl="0" indent="0" algn="l" rtl="0">
              <a:spcBef>
                <a:spcPts val="1600"/>
              </a:spcBef>
              <a:spcAft>
                <a:spcPts val="1600"/>
              </a:spcAft>
              <a:buNone/>
            </a:pPr>
            <a:r>
              <a:rPr lang="en"/>
              <a:t>Neuro: AOx4. No focal Neurological Deficits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7"/>
          <p:cNvSpPr txBox="1">
            <a:spLocks noGrp="1"/>
          </p:cNvSpPr>
          <p:nvPr>
            <p:ph type="title"/>
          </p:nvPr>
        </p:nvSpPr>
        <p:spPr>
          <a:xfrm>
            <a:off x="729450" y="1318650"/>
            <a:ext cx="7688400" cy="535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Initial Labs</a:t>
            </a:r>
            <a:endParaRPr/>
          </a:p>
        </p:txBody>
      </p:sp>
      <p:grpSp>
        <p:nvGrpSpPr>
          <p:cNvPr id="112" name="Google Shape;112;p17"/>
          <p:cNvGrpSpPr/>
          <p:nvPr/>
        </p:nvGrpSpPr>
        <p:grpSpPr>
          <a:xfrm>
            <a:off x="487125" y="1972525"/>
            <a:ext cx="1740625" cy="1015100"/>
            <a:chOff x="466850" y="1997975"/>
            <a:chExt cx="1740625" cy="1015100"/>
          </a:xfrm>
        </p:grpSpPr>
        <p:cxnSp>
          <p:nvCxnSpPr>
            <p:cNvPr id="113" name="Google Shape;113;p17"/>
            <p:cNvCxnSpPr/>
            <p:nvPr/>
          </p:nvCxnSpPr>
          <p:spPr>
            <a:xfrm>
              <a:off x="852500" y="2170550"/>
              <a:ext cx="1106100" cy="750900"/>
            </a:xfrm>
            <a:prstGeom prst="straightConnector1">
              <a:avLst/>
            </a:prstGeom>
            <a:noFill/>
            <a:ln w="28575" cap="flat" cmpd="sng">
              <a:solidFill>
                <a:srgbClr val="4A86E8"/>
              </a:solidFill>
              <a:prstDash val="solid"/>
              <a:round/>
              <a:headEnd type="none" w="med" len="med"/>
              <a:tailEnd type="none" w="med" len="med"/>
            </a:ln>
          </p:spPr>
        </p:cxnSp>
        <p:cxnSp>
          <p:nvCxnSpPr>
            <p:cNvPr id="114" name="Google Shape;114;p17"/>
            <p:cNvCxnSpPr/>
            <p:nvPr/>
          </p:nvCxnSpPr>
          <p:spPr>
            <a:xfrm flipH="1">
              <a:off x="852375" y="2119825"/>
              <a:ext cx="1035300" cy="811800"/>
            </a:xfrm>
            <a:prstGeom prst="straightConnector1">
              <a:avLst/>
            </a:prstGeom>
            <a:noFill/>
            <a:ln w="28575" cap="flat" cmpd="sng">
              <a:solidFill>
                <a:srgbClr val="4A86E8"/>
              </a:solidFill>
              <a:prstDash val="solid"/>
              <a:round/>
              <a:headEnd type="none" w="med" len="med"/>
              <a:tailEnd type="none" w="med" len="med"/>
            </a:ln>
          </p:spPr>
        </p:cxnSp>
        <p:sp>
          <p:nvSpPr>
            <p:cNvPr id="115" name="Google Shape;115;p17"/>
            <p:cNvSpPr txBox="1"/>
            <p:nvPr/>
          </p:nvSpPr>
          <p:spPr>
            <a:xfrm>
              <a:off x="466850" y="2383675"/>
              <a:ext cx="4467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8.3</a:t>
              </a:r>
              <a:endParaRPr/>
            </a:p>
          </p:txBody>
        </p:sp>
        <p:sp>
          <p:nvSpPr>
            <p:cNvPr id="116" name="Google Shape;116;p17"/>
            <p:cNvSpPr txBox="1"/>
            <p:nvPr/>
          </p:nvSpPr>
          <p:spPr>
            <a:xfrm>
              <a:off x="1146675" y="1997975"/>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10.4</a:t>
              </a:r>
              <a:endParaRPr/>
            </a:p>
          </p:txBody>
        </p:sp>
        <p:sp>
          <p:nvSpPr>
            <p:cNvPr id="117" name="Google Shape;117;p17"/>
            <p:cNvSpPr txBox="1"/>
            <p:nvPr/>
          </p:nvSpPr>
          <p:spPr>
            <a:xfrm>
              <a:off x="1090875" y="2698375"/>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32.3</a:t>
              </a:r>
              <a:endParaRPr/>
            </a:p>
          </p:txBody>
        </p:sp>
        <p:sp>
          <p:nvSpPr>
            <p:cNvPr id="118" name="Google Shape;118;p17"/>
            <p:cNvSpPr txBox="1"/>
            <p:nvPr/>
          </p:nvSpPr>
          <p:spPr>
            <a:xfrm>
              <a:off x="1649175" y="2348175"/>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167</a:t>
              </a:r>
              <a:endParaRPr/>
            </a:p>
          </p:txBody>
        </p:sp>
      </p:grpSp>
      <p:grpSp>
        <p:nvGrpSpPr>
          <p:cNvPr id="119" name="Google Shape;119;p17"/>
          <p:cNvGrpSpPr/>
          <p:nvPr/>
        </p:nvGrpSpPr>
        <p:grpSpPr>
          <a:xfrm>
            <a:off x="3105525" y="2058950"/>
            <a:ext cx="2654250" cy="842250"/>
            <a:chOff x="2658975" y="2079275"/>
            <a:chExt cx="2654250" cy="842250"/>
          </a:xfrm>
        </p:grpSpPr>
        <p:cxnSp>
          <p:nvCxnSpPr>
            <p:cNvPr id="120" name="Google Shape;120;p17"/>
            <p:cNvCxnSpPr/>
            <p:nvPr/>
          </p:nvCxnSpPr>
          <p:spPr>
            <a:xfrm rot="10800000" flipH="1">
              <a:off x="2658975" y="2505425"/>
              <a:ext cx="1999200" cy="10200"/>
            </a:xfrm>
            <a:prstGeom prst="straightConnector1">
              <a:avLst/>
            </a:prstGeom>
            <a:noFill/>
            <a:ln w="28575" cap="flat" cmpd="sng">
              <a:solidFill>
                <a:srgbClr val="4A86E8"/>
              </a:solidFill>
              <a:prstDash val="solid"/>
              <a:round/>
              <a:headEnd type="none" w="med" len="med"/>
              <a:tailEnd type="none" w="med" len="med"/>
            </a:ln>
          </p:spPr>
        </p:cxnSp>
        <p:cxnSp>
          <p:nvCxnSpPr>
            <p:cNvPr id="121" name="Google Shape;121;p17"/>
            <p:cNvCxnSpPr/>
            <p:nvPr/>
          </p:nvCxnSpPr>
          <p:spPr>
            <a:xfrm>
              <a:off x="3359250" y="2165525"/>
              <a:ext cx="0" cy="700200"/>
            </a:xfrm>
            <a:prstGeom prst="straightConnector1">
              <a:avLst/>
            </a:prstGeom>
            <a:noFill/>
            <a:ln w="28575" cap="flat" cmpd="sng">
              <a:solidFill>
                <a:srgbClr val="4A86E8"/>
              </a:solidFill>
              <a:prstDash val="solid"/>
              <a:round/>
              <a:headEnd type="none" w="med" len="med"/>
              <a:tailEnd type="none" w="med" len="med"/>
            </a:ln>
          </p:spPr>
        </p:cxnSp>
        <p:cxnSp>
          <p:nvCxnSpPr>
            <p:cNvPr id="122" name="Google Shape;122;p17"/>
            <p:cNvCxnSpPr/>
            <p:nvPr/>
          </p:nvCxnSpPr>
          <p:spPr>
            <a:xfrm>
              <a:off x="4008925" y="2165525"/>
              <a:ext cx="0" cy="700200"/>
            </a:xfrm>
            <a:prstGeom prst="straightConnector1">
              <a:avLst/>
            </a:prstGeom>
            <a:noFill/>
            <a:ln w="28575" cap="flat" cmpd="sng">
              <a:solidFill>
                <a:srgbClr val="4A86E8"/>
              </a:solidFill>
              <a:prstDash val="solid"/>
              <a:round/>
              <a:headEnd type="none" w="med" len="med"/>
              <a:tailEnd type="none" w="med" len="med"/>
            </a:ln>
          </p:spPr>
        </p:cxnSp>
        <p:cxnSp>
          <p:nvCxnSpPr>
            <p:cNvPr id="123" name="Google Shape;123;p17"/>
            <p:cNvCxnSpPr/>
            <p:nvPr/>
          </p:nvCxnSpPr>
          <p:spPr>
            <a:xfrm rot="10800000" flipH="1">
              <a:off x="4658275" y="2079275"/>
              <a:ext cx="446700" cy="405900"/>
            </a:xfrm>
            <a:prstGeom prst="straightConnector1">
              <a:avLst/>
            </a:prstGeom>
            <a:noFill/>
            <a:ln w="28575" cap="flat" cmpd="sng">
              <a:solidFill>
                <a:srgbClr val="4A86E8"/>
              </a:solidFill>
              <a:prstDash val="solid"/>
              <a:round/>
              <a:headEnd type="none" w="med" len="med"/>
              <a:tailEnd type="none" w="med" len="med"/>
            </a:ln>
          </p:spPr>
        </p:cxnSp>
        <p:cxnSp>
          <p:nvCxnSpPr>
            <p:cNvPr id="124" name="Google Shape;124;p17"/>
            <p:cNvCxnSpPr/>
            <p:nvPr/>
          </p:nvCxnSpPr>
          <p:spPr>
            <a:xfrm>
              <a:off x="4658600" y="2515625"/>
              <a:ext cx="395700" cy="405900"/>
            </a:xfrm>
            <a:prstGeom prst="straightConnector1">
              <a:avLst/>
            </a:prstGeom>
            <a:noFill/>
            <a:ln w="28575" cap="flat" cmpd="sng">
              <a:solidFill>
                <a:srgbClr val="4A86E8"/>
              </a:solidFill>
              <a:prstDash val="solid"/>
              <a:round/>
              <a:headEnd type="none" w="med" len="med"/>
              <a:tailEnd type="none" w="med" len="med"/>
            </a:ln>
          </p:spPr>
        </p:cxnSp>
        <p:sp>
          <p:nvSpPr>
            <p:cNvPr id="125" name="Google Shape;125;p17"/>
            <p:cNvSpPr txBox="1"/>
            <p:nvPr/>
          </p:nvSpPr>
          <p:spPr>
            <a:xfrm>
              <a:off x="2727363" y="2145125"/>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140		</a:t>
              </a:r>
              <a:endParaRPr/>
            </a:p>
          </p:txBody>
        </p:sp>
        <p:sp>
          <p:nvSpPr>
            <p:cNvPr id="126" name="Google Shape;126;p17"/>
            <p:cNvSpPr txBox="1"/>
            <p:nvPr/>
          </p:nvSpPr>
          <p:spPr>
            <a:xfrm>
              <a:off x="2755251" y="2561225"/>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3.6</a:t>
              </a:r>
              <a:endParaRPr/>
            </a:p>
          </p:txBody>
        </p:sp>
        <p:sp>
          <p:nvSpPr>
            <p:cNvPr id="127" name="Google Shape;127;p17"/>
            <p:cNvSpPr txBox="1"/>
            <p:nvPr/>
          </p:nvSpPr>
          <p:spPr>
            <a:xfrm>
              <a:off x="3404938" y="2170550"/>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105</a:t>
              </a:r>
              <a:endParaRPr/>
            </a:p>
          </p:txBody>
        </p:sp>
        <p:sp>
          <p:nvSpPr>
            <p:cNvPr id="128" name="Google Shape;128;p17"/>
            <p:cNvSpPr txBox="1"/>
            <p:nvPr/>
          </p:nvSpPr>
          <p:spPr>
            <a:xfrm>
              <a:off x="3450588" y="2535800"/>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26</a:t>
              </a:r>
              <a:endParaRPr/>
            </a:p>
          </p:txBody>
        </p:sp>
        <p:sp>
          <p:nvSpPr>
            <p:cNvPr id="129" name="Google Shape;129;p17"/>
            <p:cNvSpPr txBox="1"/>
            <p:nvPr/>
          </p:nvSpPr>
          <p:spPr>
            <a:xfrm>
              <a:off x="4054450" y="2170550"/>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25</a:t>
              </a:r>
              <a:endParaRPr/>
            </a:p>
          </p:txBody>
        </p:sp>
        <p:sp>
          <p:nvSpPr>
            <p:cNvPr id="130" name="Google Shape;130;p17"/>
            <p:cNvSpPr txBox="1"/>
            <p:nvPr/>
          </p:nvSpPr>
          <p:spPr>
            <a:xfrm>
              <a:off x="4054600" y="2535800"/>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t>2.00</a:t>
              </a:r>
              <a:endParaRPr b="1"/>
            </a:p>
          </p:txBody>
        </p:sp>
        <p:sp>
          <p:nvSpPr>
            <p:cNvPr id="131" name="Google Shape;131;p17"/>
            <p:cNvSpPr txBox="1"/>
            <p:nvPr/>
          </p:nvSpPr>
          <p:spPr>
            <a:xfrm>
              <a:off x="4754925" y="2317575"/>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292</a:t>
              </a:r>
              <a:endParaRPr/>
            </a:p>
          </p:txBody>
        </p:sp>
      </p:grpSp>
      <p:grpSp>
        <p:nvGrpSpPr>
          <p:cNvPr id="132" name="Google Shape;132;p17"/>
          <p:cNvGrpSpPr/>
          <p:nvPr/>
        </p:nvGrpSpPr>
        <p:grpSpPr>
          <a:xfrm>
            <a:off x="6434300" y="1997975"/>
            <a:ext cx="1517400" cy="964200"/>
            <a:chOff x="6434300" y="1997975"/>
            <a:chExt cx="1517400" cy="964200"/>
          </a:xfrm>
        </p:grpSpPr>
        <p:cxnSp>
          <p:nvCxnSpPr>
            <p:cNvPr id="133" name="Google Shape;133;p17"/>
            <p:cNvCxnSpPr/>
            <p:nvPr/>
          </p:nvCxnSpPr>
          <p:spPr>
            <a:xfrm>
              <a:off x="6434300" y="2474925"/>
              <a:ext cx="776700" cy="0"/>
            </a:xfrm>
            <a:prstGeom prst="straightConnector1">
              <a:avLst/>
            </a:prstGeom>
            <a:noFill/>
            <a:ln w="28575" cap="flat" cmpd="sng">
              <a:solidFill>
                <a:srgbClr val="4A86E8"/>
              </a:solidFill>
              <a:prstDash val="solid"/>
              <a:round/>
              <a:headEnd type="none" w="med" len="med"/>
              <a:tailEnd type="none" w="med" len="med"/>
            </a:ln>
          </p:spPr>
        </p:cxnSp>
        <p:cxnSp>
          <p:nvCxnSpPr>
            <p:cNvPr id="134" name="Google Shape;134;p17"/>
            <p:cNvCxnSpPr/>
            <p:nvPr/>
          </p:nvCxnSpPr>
          <p:spPr>
            <a:xfrm rot="10800000" flipH="1">
              <a:off x="7225900" y="1997975"/>
              <a:ext cx="487200" cy="487200"/>
            </a:xfrm>
            <a:prstGeom prst="straightConnector1">
              <a:avLst/>
            </a:prstGeom>
            <a:noFill/>
            <a:ln w="28575" cap="flat" cmpd="sng">
              <a:solidFill>
                <a:srgbClr val="4A86E8"/>
              </a:solidFill>
              <a:prstDash val="solid"/>
              <a:round/>
              <a:headEnd type="none" w="med" len="med"/>
              <a:tailEnd type="none" w="med" len="med"/>
            </a:ln>
          </p:spPr>
        </p:cxnSp>
        <p:cxnSp>
          <p:nvCxnSpPr>
            <p:cNvPr id="135" name="Google Shape;135;p17"/>
            <p:cNvCxnSpPr/>
            <p:nvPr/>
          </p:nvCxnSpPr>
          <p:spPr>
            <a:xfrm>
              <a:off x="7225900" y="2474975"/>
              <a:ext cx="487200" cy="487200"/>
            </a:xfrm>
            <a:prstGeom prst="straightConnector1">
              <a:avLst/>
            </a:prstGeom>
            <a:noFill/>
            <a:ln w="28575" cap="flat" cmpd="sng">
              <a:solidFill>
                <a:srgbClr val="4A86E8"/>
              </a:solidFill>
              <a:prstDash val="solid"/>
              <a:round/>
              <a:headEnd type="none" w="med" len="med"/>
              <a:tailEnd type="none" w="med" len="med"/>
            </a:ln>
          </p:spPr>
        </p:cxnSp>
        <p:sp>
          <p:nvSpPr>
            <p:cNvPr id="136" name="Google Shape;136;p17"/>
            <p:cNvSpPr txBox="1"/>
            <p:nvPr/>
          </p:nvSpPr>
          <p:spPr>
            <a:xfrm>
              <a:off x="6652700" y="2084225"/>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10.9</a:t>
              </a:r>
              <a:endParaRPr/>
            </a:p>
          </p:txBody>
        </p:sp>
        <p:sp>
          <p:nvSpPr>
            <p:cNvPr id="137" name="Google Shape;137;p17"/>
            <p:cNvSpPr txBox="1"/>
            <p:nvPr/>
          </p:nvSpPr>
          <p:spPr>
            <a:xfrm>
              <a:off x="6754600" y="2550925"/>
              <a:ext cx="4467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25</a:t>
              </a:r>
              <a:endParaRPr/>
            </a:p>
          </p:txBody>
        </p:sp>
        <p:sp>
          <p:nvSpPr>
            <p:cNvPr id="138" name="Google Shape;138;p17"/>
            <p:cNvSpPr txBox="1"/>
            <p:nvPr/>
          </p:nvSpPr>
          <p:spPr>
            <a:xfrm>
              <a:off x="7393400" y="2317575"/>
              <a:ext cx="558300" cy="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0.9</a:t>
              </a:r>
              <a:endParaRPr/>
            </a:p>
          </p:txBody>
        </p:sp>
      </p:grpSp>
      <p:sp>
        <p:nvSpPr>
          <p:cNvPr id="139" name="Google Shape;139;p17"/>
          <p:cNvSpPr txBox="1"/>
          <p:nvPr/>
        </p:nvSpPr>
        <p:spPr>
          <a:xfrm>
            <a:off x="294325" y="3106300"/>
            <a:ext cx="8697600" cy="171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AST: 17	ALT: 18	Alk Phos: 143	T Bili: 0.3	TSH1.53	T4 Free: 1.17</a:t>
            </a:r>
            <a:endParaRPr/>
          </a:p>
          <a:p>
            <a:pPr marL="0" lvl="0" indent="0" algn="l" rtl="0">
              <a:spcBef>
                <a:spcPts val="0"/>
              </a:spcBef>
              <a:spcAft>
                <a:spcPts val="0"/>
              </a:spcAft>
              <a:buNone/>
            </a:pPr>
            <a:endParaRPr/>
          </a:p>
          <a:p>
            <a:pPr marL="0" lvl="0" indent="0" algn="l" rtl="0">
              <a:spcBef>
                <a:spcPts val="0"/>
              </a:spcBef>
              <a:spcAft>
                <a:spcPts val="0"/>
              </a:spcAft>
              <a:buNone/>
            </a:pPr>
            <a:r>
              <a:rPr lang="en"/>
              <a:t>D-Dimer: </a:t>
            </a:r>
            <a:r>
              <a:rPr lang="en" b="1"/>
              <a:t>7278	</a:t>
            </a:r>
            <a:r>
              <a:rPr lang="en"/>
              <a:t>Troponin: &lt;0.017		BNP: 67 	(Cardiac Panel Not trended)	</a:t>
            </a:r>
            <a:endParaRPr/>
          </a:p>
          <a:p>
            <a:pPr marL="0" lvl="0" indent="0" algn="l" rtl="0">
              <a:spcBef>
                <a:spcPts val="0"/>
              </a:spcBef>
              <a:spcAft>
                <a:spcPts val="0"/>
              </a:spcAft>
              <a:buNone/>
            </a:pPr>
            <a:endParaRPr/>
          </a:p>
          <a:p>
            <a:pPr marL="0" lvl="0" indent="0" algn="l" rtl="0">
              <a:spcBef>
                <a:spcPts val="0"/>
              </a:spcBef>
              <a:spcAft>
                <a:spcPts val="0"/>
              </a:spcAft>
              <a:buNone/>
            </a:pPr>
            <a:r>
              <a:rPr lang="en"/>
              <a:t>UDS: Negative.  Acetaminophen, Salicylate, Ethanol: Neg.	HgA1c: </a:t>
            </a:r>
            <a:r>
              <a:rPr lang="en" b="1"/>
              <a:t>12.3</a:t>
            </a:r>
            <a:endParaRPr b="1"/>
          </a:p>
          <a:p>
            <a:pPr marL="0" lvl="0" indent="0" algn="l" rtl="0">
              <a:spcBef>
                <a:spcPts val="0"/>
              </a:spcBef>
              <a:spcAft>
                <a:spcPts val="0"/>
              </a:spcAft>
              <a:buNone/>
            </a:pPr>
            <a:endParaRPr b="1"/>
          </a:p>
          <a:p>
            <a:pPr marL="0" lvl="0" indent="0" algn="l" rtl="0">
              <a:spcBef>
                <a:spcPts val="0"/>
              </a:spcBef>
              <a:spcAft>
                <a:spcPts val="0"/>
              </a:spcAft>
              <a:buNone/>
            </a:pPr>
            <a:r>
              <a:rPr lang="en"/>
              <a:t>VBG: pH: 7.37		pCO2:44.7		pO2:31. 6		Lactate: 2.20	A-a gradient: </a:t>
            </a:r>
            <a:r>
              <a:rPr lang="en" b="1"/>
              <a:t>539.2</a:t>
            </a:r>
            <a:r>
              <a:rPr lang="en"/>
              <a:t> on 100 FiO2</a:t>
            </a:r>
            <a:endParaRPr/>
          </a:p>
          <a:p>
            <a:pPr marL="0" lvl="0" indent="0" algn="l" rtl="0">
              <a:spcBef>
                <a:spcPts val="0"/>
              </a:spcBef>
              <a:spcAft>
                <a:spcPts val="0"/>
              </a:spcAft>
              <a:buNone/>
            </a:pPr>
            <a:r>
              <a:rPr lang="en"/>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8"/>
          <p:cNvSpPr txBox="1">
            <a:spLocks noGrp="1"/>
          </p:cNvSpPr>
          <p:nvPr>
            <p:ph type="title"/>
          </p:nvPr>
        </p:nvSpPr>
        <p:spPr>
          <a:xfrm>
            <a:off x="702775" y="6259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Diagnostic Studies</a:t>
            </a:r>
            <a:endParaRPr/>
          </a:p>
        </p:txBody>
      </p:sp>
      <p:sp>
        <p:nvSpPr>
          <p:cNvPr id="145" name="Google Shape;145;p18"/>
          <p:cNvSpPr txBox="1">
            <a:spLocks noGrp="1"/>
          </p:cNvSpPr>
          <p:nvPr>
            <p:ph type="body" idx="1"/>
          </p:nvPr>
        </p:nvSpPr>
        <p:spPr>
          <a:xfrm>
            <a:off x="727650" y="1355100"/>
            <a:ext cx="7688700" cy="320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Pre Intervention</a:t>
            </a:r>
            <a:endParaRPr b="1"/>
          </a:p>
          <a:p>
            <a:pPr marL="0" lvl="0" indent="0" algn="l" rtl="0">
              <a:spcBef>
                <a:spcPts val="1600"/>
              </a:spcBef>
              <a:spcAft>
                <a:spcPts val="0"/>
              </a:spcAft>
              <a:buNone/>
            </a:pPr>
            <a:r>
              <a:rPr lang="en"/>
              <a:t>EKG</a:t>
            </a:r>
            <a:endParaRPr/>
          </a:p>
          <a:p>
            <a:pPr marL="457200" lvl="0" indent="-311150" algn="l" rtl="0">
              <a:spcBef>
                <a:spcPts val="0"/>
              </a:spcBef>
              <a:spcAft>
                <a:spcPts val="0"/>
              </a:spcAft>
              <a:buSzPts val="1300"/>
              <a:buChar char="●"/>
            </a:pPr>
            <a:r>
              <a:rPr lang="en"/>
              <a:t>No ST-T changes, normal PR &amp; QRS. Sinus Tachy. Occasional PVCs</a:t>
            </a:r>
            <a:endParaRPr/>
          </a:p>
          <a:p>
            <a:pPr marL="0" lvl="0" indent="0" algn="l" rtl="0">
              <a:spcBef>
                <a:spcPts val="1000"/>
              </a:spcBef>
              <a:spcAft>
                <a:spcPts val="0"/>
              </a:spcAft>
              <a:buNone/>
            </a:pPr>
            <a:r>
              <a:rPr lang="en"/>
              <a:t>Rad Chest</a:t>
            </a:r>
            <a:endParaRPr/>
          </a:p>
          <a:p>
            <a:pPr marL="457200" lvl="0" indent="-311150" algn="l" rtl="0">
              <a:spcBef>
                <a:spcPts val="0"/>
              </a:spcBef>
              <a:spcAft>
                <a:spcPts val="0"/>
              </a:spcAft>
              <a:buSzPts val="1300"/>
              <a:buChar char="●"/>
            </a:pPr>
            <a:r>
              <a:rPr lang="en"/>
              <a:t>Mild hypoventilation. No other obvious aculte abnormality on portable exam</a:t>
            </a:r>
            <a:endParaRPr/>
          </a:p>
          <a:p>
            <a:pPr marL="0" lvl="0" indent="0" algn="l" rtl="0">
              <a:spcBef>
                <a:spcPts val="0"/>
              </a:spcBef>
              <a:spcAft>
                <a:spcPts val="0"/>
              </a:spcAft>
              <a:buNone/>
            </a:pPr>
            <a:endParaRPr/>
          </a:p>
          <a:p>
            <a:pPr marL="0" lvl="0" indent="0" algn="l" rtl="0">
              <a:spcBef>
                <a:spcPts val="0"/>
              </a:spcBef>
              <a:spcAft>
                <a:spcPts val="0"/>
              </a:spcAft>
              <a:buNone/>
            </a:pPr>
            <a:r>
              <a:rPr lang="en"/>
              <a:t>CT Head w/o Contrast</a:t>
            </a:r>
            <a:endParaRPr/>
          </a:p>
          <a:p>
            <a:pPr marL="457200" lvl="0" indent="-311150" algn="l" rtl="0">
              <a:spcBef>
                <a:spcPts val="0"/>
              </a:spcBef>
              <a:spcAft>
                <a:spcPts val="0"/>
              </a:spcAft>
              <a:buSzPts val="1300"/>
              <a:buChar char="●"/>
            </a:pPr>
            <a:r>
              <a:rPr lang="en"/>
              <a:t>Noted is a 1.5m non calcified rounded mass arising out of the sella into the suprasellar cistern. This most likely represents evidence of a  macroadenoma, however, other etiologies including aneurysm or meningioma cannot be ruled out…</a:t>
            </a:r>
            <a:endParaRPr/>
          </a:p>
          <a:p>
            <a:pPr marL="457200" lvl="0" indent="-311150" algn="l" rtl="0">
              <a:spcBef>
                <a:spcPts val="0"/>
              </a:spcBef>
              <a:spcAft>
                <a:spcPts val="0"/>
              </a:spcAft>
              <a:buSzPts val="1300"/>
              <a:buChar char="●"/>
            </a:pPr>
            <a:r>
              <a:rPr lang="en"/>
              <a:t>Impression: 15mm mass suprasellar cistern. Question pituitary adenoma versus meningioma versus aneurysm. MRI is recommended for more definitive diagnosis</a:t>
            </a: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9"/>
          <p:cNvSpPr txBox="1">
            <a:spLocks noGrp="1"/>
          </p:cNvSpPr>
          <p:nvPr>
            <p:ph type="title"/>
          </p:nvPr>
        </p:nvSpPr>
        <p:spPr>
          <a:xfrm>
            <a:off x="729450" y="119687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Radiological Studies</a:t>
            </a:r>
            <a:endParaRPr/>
          </a:p>
        </p:txBody>
      </p:sp>
      <p:sp>
        <p:nvSpPr>
          <p:cNvPr id="151" name="Google Shape;151;p19"/>
          <p:cNvSpPr txBox="1">
            <a:spLocks noGrp="1"/>
          </p:cNvSpPr>
          <p:nvPr>
            <p:ph type="body" idx="1"/>
          </p:nvPr>
        </p:nvSpPr>
        <p:spPr>
          <a:xfrm>
            <a:off x="729450" y="1732075"/>
            <a:ext cx="7688700" cy="314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Pre Intervention</a:t>
            </a:r>
            <a:endParaRPr b="1"/>
          </a:p>
          <a:p>
            <a:pPr marL="0" lvl="0" indent="0" algn="l" rtl="0">
              <a:spcBef>
                <a:spcPts val="1600"/>
              </a:spcBef>
              <a:spcAft>
                <a:spcPts val="0"/>
              </a:spcAft>
              <a:buNone/>
            </a:pPr>
            <a:r>
              <a:rPr lang="en"/>
              <a:t>CTA Chest</a:t>
            </a:r>
            <a:endParaRPr/>
          </a:p>
          <a:p>
            <a:pPr marL="457200" lvl="0" indent="-311150" algn="l" rtl="0">
              <a:spcBef>
                <a:spcPts val="1600"/>
              </a:spcBef>
              <a:spcAft>
                <a:spcPts val="0"/>
              </a:spcAft>
              <a:buSzPts val="1300"/>
              <a:buChar char="●"/>
            </a:pPr>
            <a:r>
              <a:rPr lang="en"/>
              <a:t>There are </a:t>
            </a:r>
            <a:r>
              <a:rPr lang="en" b="1"/>
              <a:t>elongated filling defects within the distal right main pulmonary artery</a:t>
            </a:r>
            <a:r>
              <a:rPr lang="en"/>
              <a:t> extending into the </a:t>
            </a:r>
            <a:r>
              <a:rPr lang="en" b="1"/>
              <a:t>right lower lobe pulmonary artery</a:t>
            </a:r>
            <a:r>
              <a:rPr lang="en"/>
              <a:t> and </a:t>
            </a:r>
            <a:r>
              <a:rPr lang="en" b="1"/>
              <a:t>right upper lobe pulmonary artery</a:t>
            </a:r>
            <a:r>
              <a:rPr lang="en"/>
              <a:t> as well as </a:t>
            </a:r>
            <a:r>
              <a:rPr lang="en" b="1"/>
              <a:t>primary intersegmental branches of the right upper and right lower lobe pulmonary arteries</a:t>
            </a:r>
            <a:r>
              <a:rPr lang="en"/>
              <a:t>. </a:t>
            </a:r>
            <a:endParaRPr/>
          </a:p>
          <a:p>
            <a:pPr marL="457200" lvl="0" indent="-311150" algn="l" rtl="0">
              <a:spcBef>
                <a:spcPts val="0"/>
              </a:spcBef>
              <a:spcAft>
                <a:spcPts val="0"/>
              </a:spcAft>
              <a:buSzPts val="1300"/>
              <a:buChar char="●"/>
            </a:pPr>
            <a:r>
              <a:rPr lang="en"/>
              <a:t>There is filling defect within the distal </a:t>
            </a:r>
            <a:r>
              <a:rPr lang="en" b="1"/>
              <a:t>left main pulmonary artery</a:t>
            </a:r>
            <a:r>
              <a:rPr lang="en"/>
              <a:t> extending into the left lower lobe  pulmonary artery and primary intersegmental branches as well as into the left upper lobe pulmonary artery and primary intersegmental branches. </a:t>
            </a:r>
            <a:endParaRPr/>
          </a:p>
          <a:p>
            <a:pPr marL="457200" lvl="0" indent="-311150" algn="l" rtl="0">
              <a:spcBef>
                <a:spcPts val="0"/>
              </a:spcBef>
              <a:spcAft>
                <a:spcPts val="0"/>
              </a:spcAft>
              <a:buSzPts val="1300"/>
              <a:buChar char="●"/>
            </a:pPr>
            <a:r>
              <a:rPr lang="en"/>
              <a:t>There is mild dilatation of the central pulmonary arteries consistent with p</a:t>
            </a:r>
            <a:r>
              <a:rPr lang="en" b="1"/>
              <a:t>ulmonary arterial hypertension.</a:t>
            </a:r>
            <a:r>
              <a:rPr lang="en"/>
              <a:t> There is </a:t>
            </a:r>
            <a:r>
              <a:rPr lang="en" b="1"/>
              <a:t>reflux of contrast into the distal inferior vena cava consistent with right heart strain and failure.</a:t>
            </a:r>
            <a:endParaRPr b="1"/>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0"/>
          <p:cNvSpPr txBox="1">
            <a:spLocks noGrp="1"/>
          </p:cNvSpPr>
          <p:nvPr>
            <p:ph type="title"/>
          </p:nvPr>
        </p:nvSpPr>
        <p:spPr>
          <a:xfrm>
            <a:off x="727650" y="71910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Intervention</a:t>
            </a:r>
            <a:endParaRPr/>
          </a:p>
        </p:txBody>
      </p:sp>
      <p:sp>
        <p:nvSpPr>
          <p:cNvPr id="157" name="Google Shape;157;p20"/>
          <p:cNvSpPr txBox="1">
            <a:spLocks noGrp="1"/>
          </p:cNvSpPr>
          <p:nvPr>
            <p:ph type="body" idx="1"/>
          </p:nvPr>
        </p:nvSpPr>
        <p:spPr>
          <a:xfrm>
            <a:off x="727650" y="1345625"/>
            <a:ext cx="7688700" cy="365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IR Catheter guided Thrombolysis and Mechanical Lysis</a:t>
            </a:r>
            <a:endParaRPr b="1"/>
          </a:p>
          <a:p>
            <a:pPr marL="0" lvl="0" indent="0" algn="l" rtl="0">
              <a:spcBef>
                <a:spcPts val="1600"/>
              </a:spcBef>
              <a:spcAft>
                <a:spcPts val="0"/>
              </a:spcAft>
              <a:buNone/>
            </a:pPr>
            <a:r>
              <a:rPr lang="en"/>
              <a:t>… Initial left pulmonary angiogram demonstrated filling defects within the proximal left upper lobe and lower lobe pulmonary artery branches with poor flow distally….. 10 mg of TPA was administered over 2 minutes followed by mechanical lysis with the pigtail catheter. </a:t>
            </a:r>
            <a:endParaRPr/>
          </a:p>
          <a:p>
            <a:pPr marL="0" lvl="0" indent="0" algn="l" rtl="0">
              <a:spcBef>
                <a:spcPts val="1600"/>
              </a:spcBef>
              <a:spcAft>
                <a:spcPts val="0"/>
              </a:spcAft>
              <a:buNone/>
            </a:pPr>
            <a:r>
              <a:rPr lang="en"/>
              <a:t>[Similar for right side]</a:t>
            </a:r>
            <a:endParaRPr/>
          </a:p>
          <a:p>
            <a:pPr marL="0" lvl="0" indent="0" algn="l" rtl="0">
              <a:spcBef>
                <a:spcPts val="1600"/>
              </a:spcBef>
              <a:spcAft>
                <a:spcPts val="0"/>
              </a:spcAft>
              <a:buNone/>
            </a:pPr>
            <a:r>
              <a:rPr lang="en"/>
              <a:t>...Follow-up pulmonary angiogram demonstrated significant improved flow into the left pulmonary branches and mildly improved flow into the right pulmonary artery branches.</a:t>
            </a:r>
            <a:endParaRPr/>
          </a:p>
          <a:p>
            <a:pPr marL="0" lvl="0" indent="0" algn="l" rtl="0">
              <a:spcBef>
                <a:spcPts val="1600"/>
              </a:spcBef>
              <a:spcAft>
                <a:spcPts val="0"/>
              </a:spcAft>
              <a:buNone/>
            </a:pPr>
            <a:r>
              <a:rPr lang="en"/>
              <a:t>The patient tolerated the procedure well. Minimal bleeding. No immediate complications. He reports significant improvement in respiratory symptoms with less chest pain and shortness of breath. Normal blood pressure and heart rate at the end of the procedure.</a:t>
            </a:r>
            <a:endParaRPr/>
          </a:p>
          <a:p>
            <a:pPr marL="0" lvl="0" indent="0" algn="l" rtl="0">
              <a:spcBef>
                <a:spcPts val="1600"/>
              </a:spcBef>
              <a:spcAft>
                <a:spcPts val="0"/>
              </a:spcAft>
              <a:buNone/>
            </a:pPr>
            <a:endParaRPr/>
          </a:p>
          <a:p>
            <a:pPr marL="0" lvl="0" indent="0" algn="l" rtl="0">
              <a:spcBef>
                <a:spcPts val="1600"/>
              </a:spcBef>
              <a:spcAft>
                <a:spcPts val="0"/>
              </a:spcAft>
              <a:buNone/>
            </a:pPr>
            <a:endParaRPr b="1"/>
          </a:p>
          <a:p>
            <a:pPr marL="0" lvl="0" indent="0" algn="l" rtl="0">
              <a:spcBef>
                <a:spcPts val="1600"/>
              </a:spcBef>
              <a:spcAft>
                <a:spcPts val="0"/>
              </a:spcAft>
              <a:buNone/>
            </a:pPr>
            <a:endParaRPr b="1"/>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1618</Words>
  <Application>Microsoft Office PowerPoint</Application>
  <PresentationFormat>On-screen Show (16:9)</PresentationFormat>
  <Paragraphs>175</Paragraphs>
  <Slides>23</Slides>
  <Notes>22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Streamline</vt:lpstr>
      <vt:lpstr>This is a sample M&amp;M presentation by Jong Kim which was touted as being an excellent presentation, and can be used as a model. Slide 20 has been used to analyze the case.  Please change that slide and incorporate it in your presentations.   I believe presentations should be 20 minutes or less if possible.  It is to happen the 3rd week, Wednesday at 11:30.  More details are in the intro email just sent.  Resident going to clinic should likely present their case first</vt:lpstr>
      <vt:lpstr>ICU Rotation June 2018 Morbidity and Mortality</vt:lpstr>
      <vt:lpstr>? of Delay in appropriate care</vt:lpstr>
      <vt:lpstr>Patient Background and HPI  Mr. ** </vt:lpstr>
      <vt:lpstr>Exam Findings</vt:lpstr>
      <vt:lpstr>Initial Labs</vt:lpstr>
      <vt:lpstr>Diagnostic Studies</vt:lpstr>
      <vt:lpstr>Radiological Studies</vt:lpstr>
      <vt:lpstr>Intervention</vt:lpstr>
      <vt:lpstr>Timeline</vt:lpstr>
      <vt:lpstr>Literature Review  </vt:lpstr>
      <vt:lpstr>AHA Scientific Statement Management of Massive and Submassive Pulmonary Embolism, Iliofemoral Deep Vein Thrombosis, and Chronic Thromboembolic Pulmonary Hypertension 2011  Antithrombotic Therapy for VTE Disease  CHEST Guideline and Expert Panel Report 2016 </vt:lpstr>
      <vt:lpstr>Classification of PE (From AHA)</vt:lpstr>
      <vt:lpstr>PowerPoint Presentation</vt:lpstr>
      <vt:lpstr>Contraindications to Anticoagulation Therapy</vt:lpstr>
      <vt:lpstr>Contraindications to Fibrinolytic Therapy</vt:lpstr>
      <vt:lpstr>Why Thrombolytic Therapy?</vt:lpstr>
      <vt:lpstr>Why is timing important</vt:lpstr>
      <vt:lpstr>How much should we worry about contraindications to thrombolysis?</vt:lpstr>
      <vt:lpstr>Case Analysis  </vt:lpstr>
      <vt:lpstr>PowerPoint Presentation</vt:lpstr>
      <vt:lpstr>Outcome</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ICU Rotation June 2018 Morbidity and Mortality</dc:title>
  <dc:creator>Mark Lepore</dc:creator>
  <cp:lastModifiedBy>Julianne Awrey</cp:lastModifiedBy>
  <cp:revision>2</cp:revision>
  <dcterms:modified xsi:type="dcterms:W3CDTF">2024-12-30T01:18:21Z</dcterms:modified>
</cp:coreProperties>
</file>